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9" r:id="rId3"/>
    <p:sldId id="261" r:id="rId4"/>
    <p:sldId id="26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535F0-42F1-4824-A69B-35EF34AE77AC}" v="936" dt="2018-06-28T06:19:47.00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5141" autoAdjust="0"/>
  </p:normalViewPr>
  <p:slideViewPr>
    <p:cSldViewPr snapToGrid="0">
      <p:cViewPr varScale="1">
        <p:scale>
          <a:sx n="124" d="100"/>
          <a:sy n="124" d="100"/>
        </p:scale>
        <p:origin x="11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39758-A4CD-4C8B-9BB3-F6943C22E502}" type="datetimeFigureOut">
              <a:rPr lang="sv-SE" smtClean="0"/>
              <a:t>2018-06-29</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1B3DF-90FE-40F9-BB9F-058B0C6C24EF}" type="slidenum">
              <a:rPr lang="sv-SE" smtClean="0"/>
              <a:t>‹#›</a:t>
            </a:fld>
            <a:endParaRPr lang="sv-SE"/>
          </a:p>
        </p:txBody>
      </p:sp>
    </p:spTree>
    <p:extLst>
      <p:ext uri="{BB962C8B-B14F-4D97-AF65-F5344CB8AC3E}">
        <p14:creationId xmlns:p14="http://schemas.microsoft.com/office/powerpoint/2010/main" val="329800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81B3DF-90FE-40F9-BB9F-058B0C6C24EF}" type="slidenum">
              <a:rPr lang="sv-SE" smtClean="0"/>
              <a:t>4</a:t>
            </a:fld>
            <a:endParaRPr lang="sv-SE"/>
          </a:p>
        </p:txBody>
      </p:sp>
    </p:spTree>
    <p:extLst>
      <p:ext uri="{BB962C8B-B14F-4D97-AF65-F5344CB8AC3E}">
        <p14:creationId xmlns:p14="http://schemas.microsoft.com/office/powerpoint/2010/main" val="325124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1C76D3D7-9293-422F-B757-55508E50AE26}" type="datetimeFigureOut">
              <a:rPr lang="sv-SE" smtClean="0"/>
              <a:t>2018-06-29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34012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C76D3D7-9293-422F-B757-55508E50AE26}" type="datetimeFigureOut">
              <a:rPr lang="sv-SE" smtClean="0"/>
              <a:t>2018-06-29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372311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C76D3D7-9293-422F-B757-55508E50AE26}" type="datetimeFigureOut">
              <a:rPr lang="sv-SE" smtClean="0"/>
              <a:t>2018-06-29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36978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C76D3D7-9293-422F-B757-55508E50AE26}" type="datetimeFigureOut">
              <a:rPr lang="sv-SE" smtClean="0"/>
              <a:t>2018-06-29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290303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C76D3D7-9293-422F-B757-55508E50AE26}" type="datetimeFigureOut">
              <a:rPr lang="sv-SE" smtClean="0"/>
              <a:t>2018-06-29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335690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C76D3D7-9293-422F-B757-55508E50AE26}" type="datetimeFigureOut">
              <a:rPr lang="sv-SE" smtClean="0"/>
              <a:t>2018-06-29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271985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C76D3D7-9293-422F-B757-55508E50AE26}" type="datetimeFigureOut">
              <a:rPr lang="sv-SE" smtClean="0"/>
              <a:t>2018-06-29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188853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1C76D3D7-9293-422F-B757-55508E50AE26}" type="datetimeFigureOut">
              <a:rPr lang="sv-SE" smtClean="0"/>
              <a:t>2018-06-29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124407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6D3D7-9293-422F-B757-55508E50AE26}" type="datetimeFigureOut">
              <a:rPr lang="sv-SE" smtClean="0"/>
              <a:t>2018-06-29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247970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1C76D3D7-9293-422F-B757-55508E50AE26}" type="datetimeFigureOut">
              <a:rPr lang="sv-SE" smtClean="0"/>
              <a:t>2018-06-29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293790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1C76D3D7-9293-422F-B757-55508E50AE26}" type="datetimeFigureOut">
              <a:rPr lang="sv-SE" smtClean="0"/>
              <a:t>2018-06-29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B56C31D-6905-45F1-9673-496E9CCD7D32}" type="slidenum">
              <a:rPr lang="sv-SE" smtClean="0"/>
              <a:t>‹#›</a:t>
            </a:fld>
            <a:endParaRPr lang="sv-SE"/>
          </a:p>
        </p:txBody>
      </p:sp>
    </p:spTree>
    <p:extLst>
      <p:ext uri="{BB962C8B-B14F-4D97-AF65-F5344CB8AC3E}">
        <p14:creationId xmlns:p14="http://schemas.microsoft.com/office/powerpoint/2010/main" val="364772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6D3D7-9293-422F-B757-55508E50AE26}" type="datetimeFigureOut">
              <a:rPr lang="sv-SE" smtClean="0"/>
              <a:t>2018-06-29</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6C31D-6905-45F1-9673-496E9CCD7D32}" type="slidenum">
              <a:rPr lang="sv-SE" smtClean="0"/>
              <a:t>‹#›</a:t>
            </a:fld>
            <a:endParaRPr lang="sv-SE"/>
          </a:p>
        </p:txBody>
      </p:sp>
    </p:spTree>
    <p:extLst>
      <p:ext uri="{BB962C8B-B14F-4D97-AF65-F5344CB8AC3E}">
        <p14:creationId xmlns:p14="http://schemas.microsoft.com/office/powerpoint/2010/main" val="395648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liu.se/forskning/helixdagen"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gunilla.rapp@liu.se" TargetMode="External"/><Relationship Id="rId2" Type="http://schemas.openxmlformats.org/officeDocument/2006/relationships/hyperlink" Target="http://konsertkongress.se/" TargetMode="External"/><Relationship Id="rId1" Type="http://schemas.openxmlformats.org/officeDocument/2006/relationships/slideLayout" Target="../slideLayouts/slideLayout2.xml"/><Relationship Id="rId4" Type="http://schemas.openxmlformats.org/officeDocument/2006/relationships/hyperlink" Target="https://liu.se/forskning/helixdag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08160" y="1484142"/>
            <a:ext cx="4339276" cy="2629069"/>
          </a:xfrm>
        </p:spPr>
        <p:txBody>
          <a:bodyPr>
            <a:noAutofit/>
          </a:bodyPr>
          <a:lstStyle/>
          <a:p>
            <a:pPr>
              <a:lnSpc>
                <a:spcPct val="150000"/>
              </a:lnSpc>
            </a:pPr>
            <a:r>
              <a:rPr lang="sv-SE" dirty="0">
                <a:latin typeface="KorolevLiU Bold" panose="02000000000000000000" pitchFamily="50" charset="0"/>
              </a:rPr>
              <a:t>HELIX-dagen </a:t>
            </a:r>
            <a:r>
              <a:rPr lang="sv-SE" sz="4800" dirty="0">
                <a:latin typeface="KorolevLiU Bold" panose="02000000000000000000" pitchFamily="50" charset="0"/>
              </a:rPr>
              <a:t>24/10, 2018</a:t>
            </a:r>
            <a:endParaRPr lang="sv-SE" dirty="0">
              <a:latin typeface="KorolevLiU Bold" panose="02000000000000000000" pitchFamily="50" charset="0"/>
            </a:endParaRPr>
          </a:p>
        </p:txBody>
      </p:sp>
      <p:grpSp>
        <p:nvGrpSpPr>
          <p:cNvPr id="6" name="Grupp 5"/>
          <p:cNvGrpSpPr/>
          <p:nvPr/>
        </p:nvGrpSpPr>
        <p:grpSpPr>
          <a:xfrm>
            <a:off x="0" y="5781524"/>
            <a:ext cx="9141290" cy="1076476"/>
            <a:chOff x="-1141646" y="4088504"/>
            <a:chExt cx="9141290" cy="1076476"/>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646" y="4088505"/>
              <a:ext cx="5715798" cy="1076475"/>
            </a:xfrm>
            <a:prstGeom prst="rect">
              <a:avLst/>
            </a:prstGeom>
          </p:spPr>
        </p:pic>
        <p:sp>
          <p:nvSpPr>
            <p:cNvPr id="11" name="Rektangel 10"/>
            <p:cNvSpPr/>
            <p:nvPr/>
          </p:nvSpPr>
          <p:spPr>
            <a:xfrm>
              <a:off x="4358355" y="4088504"/>
              <a:ext cx="3641289" cy="1076476"/>
            </a:xfrm>
            <a:prstGeom prst="rect">
              <a:avLst/>
            </a:prstGeom>
            <a:solidFill>
              <a:srgbClr val="00CF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grpSp>
      <p:pic>
        <p:nvPicPr>
          <p:cNvPr id="7" name="Bildobjekt 6"/>
          <p:cNvPicPr>
            <a:picLocks noChangeAspect="1"/>
          </p:cNvPicPr>
          <p:nvPr/>
        </p:nvPicPr>
        <p:blipFill>
          <a:blip r:embed="rId3"/>
          <a:stretch>
            <a:fillRect/>
          </a:stretch>
        </p:blipFill>
        <p:spPr>
          <a:xfrm>
            <a:off x="7708930" y="6100875"/>
            <a:ext cx="1070095" cy="388801"/>
          </a:xfrm>
          <a:prstGeom prst="rect">
            <a:avLst/>
          </a:prstGeom>
        </p:spPr>
      </p:pic>
      <p:pic>
        <p:nvPicPr>
          <p:cNvPr id="8" name="Picture 2" descr="Bildresultat för swerea ivf"/>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r="27601"/>
          <a:stretch/>
        </p:blipFill>
        <p:spPr bwMode="auto">
          <a:xfrm>
            <a:off x="6039670" y="6120962"/>
            <a:ext cx="1388874" cy="348628"/>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13"/>
          <p:cNvSpPr/>
          <p:nvPr/>
        </p:nvSpPr>
        <p:spPr>
          <a:xfrm>
            <a:off x="0" y="-17869"/>
            <a:ext cx="9141290" cy="815728"/>
          </a:xfrm>
          <a:prstGeom prst="rect">
            <a:avLst/>
          </a:prstGeom>
          <a:solidFill>
            <a:srgbClr val="00CF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pic>
        <p:nvPicPr>
          <p:cNvPr id="4" name="Bildobjekt 3">
            <a:extLst>
              <a:ext uri="{FF2B5EF4-FFF2-40B4-BE49-F238E27FC236}">
                <a16:creationId xmlns:a16="http://schemas.microsoft.com/office/drawing/2014/main" id="{DD2FE3A7-5E17-4A37-A504-2B5E16765FD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97763" y="5988718"/>
            <a:ext cx="604476" cy="604476"/>
          </a:xfrm>
          <a:prstGeom prst="rect">
            <a:avLst/>
          </a:prstGeom>
        </p:spPr>
      </p:pic>
      <p:sp>
        <p:nvSpPr>
          <p:cNvPr id="3" name="Rektangel 2">
            <a:extLst>
              <a:ext uri="{FF2B5EF4-FFF2-40B4-BE49-F238E27FC236}">
                <a16:creationId xmlns:a16="http://schemas.microsoft.com/office/drawing/2014/main" id="{754CD9F3-C1A5-490D-A590-5FC268FB00A5}"/>
              </a:ext>
            </a:extLst>
          </p:cNvPr>
          <p:cNvSpPr/>
          <p:nvPr/>
        </p:nvSpPr>
        <p:spPr>
          <a:xfrm>
            <a:off x="123528" y="4685758"/>
            <a:ext cx="5468741" cy="523220"/>
          </a:xfrm>
          <a:prstGeom prst="rect">
            <a:avLst/>
          </a:prstGeom>
        </p:spPr>
        <p:txBody>
          <a:bodyPr wrap="none">
            <a:spAutoFit/>
          </a:bodyPr>
          <a:lstStyle/>
          <a:p>
            <a:r>
              <a:rPr lang="sv-SE" sz="2800" dirty="0">
                <a:latin typeface="KorolevLiU Medium" panose="02000606000000020004" pitchFamily="50" charset="0"/>
                <a:hlinkClick r:id="rId6"/>
              </a:rPr>
              <a:t>https://liu.se/forskning/helixdagen</a:t>
            </a:r>
            <a:endParaRPr lang="sv-SE" sz="2800" dirty="0">
              <a:latin typeface="KorolevLiU Medium" panose="02000606000000020004" pitchFamily="50" charset="0"/>
            </a:endParaRPr>
          </a:p>
        </p:txBody>
      </p:sp>
      <p:pic>
        <p:nvPicPr>
          <p:cNvPr id="13" name="Bildobjekt 12">
            <a:extLst>
              <a:ext uri="{FF2B5EF4-FFF2-40B4-BE49-F238E27FC236}">
                <a16:creationId xmlns:a16="http://schemas.microsoft.com/office/drawing/2014/main" id="{D6D1742F-8AB2-4FC2-91CC-78C6C6A9D7D0}"/>
              </a:ext>
            </a:extLst>
          </p:cNvPr>
          <p:cNvPicPr>
            <a:picLocks noChangeAspect="1"/>
          </p:cNvPicPr>
          <p:nvPr/>
        </p:nvPicPr>
        <p:blipFill>
          <a:blip r:embed="rId7"/>
          <a:stretch>
            <a:fillRect/>
          </a:stretch>
        </p:blipFill>
        <p:spPr>
          <a:xfrm>
            <a:off x="5366905" y="1954127"/>
            <a:ext cx="3470600" cy="2466825"/>
          </a:xfrm>
          <a:prstGeom prst="rect">
            <a:avLst/>
          </a:prstGeom>
        </p:spPr>
      </p:pic>
    </p:spTree>
    <p:extLst>
      <p:ext uri="{BB962C8B-B14F-4D97-AF65-F5344CB8AC3E}">
        <p14:creationId xmlns:p14="http://schemas.microsoft.com/office/powerpoint/2010/main" val="104231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DA16D03A-92A9-44F6-9A8A-F51212EA5F5A}"/>
              </a:ext>
            </a:extLst>
          </p:cNvPr>
          <p:cNvSpPr/>
          <p:nvPr/>
        </p:nvSpPr>
        <p:spPr>
          <a:xfrm>
            <a:off x="6653582" y="3501703"/>
            <a:ext cx="2490418" cy="26156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7" name="Rektangel 26">
            <a:extLst>
              <a:ext uri="{FF2B5EF4-FFF2-40B4-BE49-F238E27FC236}">
                <a16:creationId xmlns:a16="http://schemas.microsoft.com/office/drawing/2014/main" id="{042F4A2F-2AF2-4B0E-B6A7-BB1ACF1BBC72}"/>
              </a:ext>
            </a:extLst>
          </p:cNvPr>
          <p:cNvSpPr/>
          <p:nvPr/>
        </p:nvSpPr>
        <p:spPr>
          <a:xfrm>
            <a:off x="6653582" y="653846"/>
            <a:ext cx="2490417" cy="250230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5" name="Rektangel 4"/>
          <p:cNvSpPr/>
          <p:nvPr/>
        </p:nvSpPr>
        <p:spPr>
          <a:xfrm>
            <a:off x="1" y="-17870"/>
            <a:ext cx="722375" cy="6875869"/>
          </a:xfrm>
          <a:prstGeom prst="rect">
            <a:avLst/>
          </a:prstGeom>
          <a:solidFill>
            <a:srgbClr val="00CF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112776" y="409775"/>
            <a:ext cx="609600" cy="2396537"/>
          </a:xfrm>
        </p:spPr>
        <p:txBody>
          <a:bodyPr vert="vert270" anchor="ctr">
            <a:normAutofit fontScale="90000"/>
          </a:bodyPr>
          <a:lstStyle/>
          <a:p>
            <a:pPr algn="r"/>
            <a:r>
              <a:rPr lang="sv-SE" sz="3600" dirty="0">
                <a:solidFill>
                  <a:schemeClr val="bg1"/>
                </a:solidFill>
                <a:latin typeface="KorolevLiU Bold" panose="02000000000000000000" pitchFamily="50" charset="0"/>
              </a:rPr>
              <a:t>HELIX-dagen</a:t>
            </a:r>
          </a:p>
        </p:txBody>
      </p:sp>
      <p:sp>
        <p:nvSpPr>
          <p:cNvPr id="3" name="textruta 2">
            <a:extLst>
              <a:ext uri="{FF2B5EF4-FFF2-40B4-BE49-F238E27FC236}">
                <a16:creationId xmlns:a16="http://schemas.microsoft.com/office/drawing/2014/main" id="{1440B65F-D1AC-488C-9EF0-33C471742495}"/>
              </a:ext>
            </a:extLst>
          </p:cNvPr>
          <p:cNvSpPr txBox="1"/>
          <p:nvPr/>
        </p:nvSpPr>
        <p:spPr>
          <a:xfrm>
            <a:off x="1068121" y="409775"/>
            <a:ext cx="5259527" cy="6309420"/>
          </a:xfrm>
          <a:prstGeom prst="rect">
            <a:avLst/>
          </a:prstGeom>
          <a:noFill/>
        </p:spPr>
        <p:txBody>
          <a:bodyPr wrap="square" rtlCol="0">
            <a:spAutoFit/>
          </a:bodyPr>
          <a:lstStyle/>
          <a:p>
            <a:r>
              <a:rPr lang="sv-SE" b="1" dirty="0">
                <a:latin typeface="KorolevLiU Medium" panose="02000606000000020004" pitchFamily="50" charset="0"/>
              </a:rPr>
              <a:t>Välkomna till HELIX-dagen 2018</a:t>
            </a:r>
          </a:p>
          <a:p>
            <a:endParaRPr lang="sv-SE" dirty="0">
              <a:latin typeface="KorolevLiU Medium" panose="02000606000000020004" pitchFamily="50" charset="0"/>
            </a:endParaRPr>
          </a:p>
          <a:p>
            <a:pPr algn="just"/>
            <a:r>
              <a:rPr lang="sv-SE" sz="1600" dirty="0">
                <a:latin typeface="KorolevLiU Medium" panose="02000606000000020004" pitchFamily="50" charset="0"/>
              </a:rPr>
              <a:t>Den 24 oktober anordnas HELIX-dagen som i år fokuserar på resultat av pågående forskningsprojekt och utvecklingsaktiviteter i HELIX. </a:t>
            </a:r>
          </a:p>
          <a:p>
            <a:pPr algn="just"/>
            <a:endParaRPr lang="sv-SE" sz="1600" dirty="0">
              <a:latin typeface="KorolevLiU Medium" panose="02000606000000020004" pitchFamily="50" charset="0"/>
            </a:endParaRPr>
          </a:p>
          <a:p>
            <a:pPr algn="just"/>
            <a:r>
              <a:rPr lang="sv-SE" sz="1600" dirty="0">
                <a:latin typeface="KorolevLiU Medium" panose="02000606000000020004" pitchFamily="50" charset="0"/>
              </a:rPr>
              <a:t>Vi är särskilt glada att kunna presentera </a:t>
            </a:r>
            <a:r>
              <a:rPr lang="sv-SE" sz="1600" b="1" dirty="0">
                <a:latin typeface="KorolevLiU Medium" panose="02000606000000020004" pitchFamily="50" charset="0"/>
              </a:rPr>
              <a:t>Annika Engström</a:t>
            </a:r>
            <a:r>
              <a:rPr lang="sv-SE" sz="1600" dirty="0">
                <a:latin typeface="KorolevLiU Medium" panose="02000606000000020004" pitchFamily="50" charset="0"/>
              </a:rPr>
              <a:t> och </a:t>
            </a:r>
            <a:r>
              <a:rPr lang="sv-SE" sz="1600" b="1" dirty="0">
                <a:latin typeface="KorolevLiU Medium" panose="02000606000000020004" pitchFamily="50" charset="0"/>
              </a:rPr>
              <a:t>Anders Ekholm </a:t>
            </a:r>
            <a:r>
              <a:rPr lang="sv-SE" sz="1600" dirty="0">
                <a:latin typeface="KorolevLiU Medium" panose="02000606000000020004" pitchFamily="50" charset="0"/>
              </a:rPr>
              <a:t>som ”</a:t>
            </a:r>
            <a:r>
              <a:rPr lang="sv-SE" sz="1600" dirty="0" err="1">
                <a:latin typeface="KorolevLiU Medium" panose="02000606000000020004" pitchFamily="50" charset="0"/>
              </a:rPr>
              <a:t>keynotes</a:t>
            </a:r>
            <a:r>
              <a:rPr lang="sv-SE" sz="1600" dirty="0">
                <a:latin typeface="KorolevLiU Medium" panose="02000606000000020004" pitchFamily="50" charset="0"/>
              </a:rPr>
              <a:t>”. Annika disputerade vid HELIX och är idag universitetslektor vid Jönköping University. Hon kommer att tala om vad det innebär att leda lärande professionellt. Anders är vice vd vid Institutet för Framtidsstudier och har ett särskilt ansvar för institutets policyinriktade verksamhet. Han kommer att tala om hur demografiska förändringar, värderingsförskjutningar och teknikutveckling påverkar vår framtida välfärdssektor. </a:t>
            </a:r>
          </a:p>
          <a:p>
            <a:pPr algn="just"/>
            <a:endParaRPr lang="sv-SE" sz="1600" dirty="0">
              <a:latin typeface="KorolevLiU Medium" panose="02000606000000020004" pitchFamily="50" charset="0"/>
            </a:endParaRPr>
          </a:p>
          <a:p>
            <a:pPr algn="just"/>
            <a:r>
              <a:rPr lang="sv-SE" sz="1600" dirty="0">
                <a:latin typeface="KorolevLiU Medium" panose="02000606000000020004" pitchFamily="50" charset="0"/>
              </a:rPr>
              <a:t>I samarbete med Linköpings kommun och Region Östergötland har vi också nöjet att presentera </a:t>
            </a:r>
            <a:r>
              <a:rPr lang="sv-SE" sz="1600" b="1" dirty="0">
                <a:latin typeface="KorolevLiU Medium" panose="02000606000000020004" pitchFamily="50" charset="0"/>
              </a:rPr>
              <a:t>Amanda </a:t>
            </a:r>
            <a:r>
              <a:rPr lang="sv-SE" sz="1600" b="1" dirty="0" err="1">
                <a:latin typeface="KorolevLiU Medium" panose="02000606000000020004" pitchFamily="50" charset="0"/>
              </a:rPr>
              <a:t>Shantz</a:t>
            </a:r>
            <a:r>
              <a:rPr lang="sv-SE" sz="1600" dirty="0">
                <a:latin typeface="KorolevLiU Medium" panose="02000606000000020004" pitchFamily="50" charset="0"/>
              </a:rPr>
              <a:t> från Trinity Business </a:t>
            </a:r>
            <a:r>
              <a:rPr lang="sv-SE" sz="1600" dirty="0" err="1">
                <a:latin typeface="KorolevLiU Medium" panose="02000606000000020004" pitchFamily="50" charset="0"/>
              </a:rPr>
              <a:t>School</a:t>
            </a:r>
            <a:r>
              <a:rPr lang="sv-SE" sz="1600" dirty="0">
                <a:latin typeface="KorolevLiU Medium" panose="02000606000000020004" pitchFamily="50" charset="0"/>
              </a:rPr>
              <a:t> i Dublin. Amanda kommer att hålla en presentation om hur man  bygger en organisationskultur för ökat engagemang hos de anställda. </a:t>
            </a:r>
          </a:p>
          <a:p>
            <a:pPr algn="just"/>
            <a:endParaRPr lang="sv-SE" sz="1600" dirty="0">
              <a:latin typeface="KorolevLiU Medium" panose="02000606000000020004" pitchFamily="50" charset="0"/>
            </a:endParaRPr>
          </a:p>
          <a:p>
            <a:r>
              <a:rPr lang="sv-SE" sz="1600" b="1" dirty="0">
                <a:latin typeface="KorolevLiU Medium" panose="02000606000000020004" pitchFamily="50" charset="0"/>
              </a:rPr>
              <a:t>Välkommen!</a:t>
            </a:r>
            <a:endParaRPr lang="sv-SE" sz="1600" dirty="0"/>
          </a:p>
        </p:txBody>
      </p:sp>
      <p:pic>
        <p:nvPicPr>
          <p:cNvPr id="1026" name="Picture 2" descr="https://ju.se/sitevision/proxy/personinfo.html/svid12_2281a6cb14e483c79181c61/1076535492/personinfo/image/599;jsessionid=5897EDD6D9A89990286605478D0775B3?size=full">
            <a:extLst>
              <a:ext uri="{FF2B5EF4-FFF2-40B4-BE49-F238E27FC236}">
                <a16:creationId xmlns:a16="http://schemas.microsoft.com/office/drawing/2014/main" id="{6F5A1779-6FA8-4DC5-95A2-91E1FD990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23" t="8761" r="22514" b="57924"/>
          <a:stretch/>
        </p:blipFill>
        <p:spPr bwMode="auto">
          <a:xfrm>
            <a:off x="6804658" y="830809"/>
            <a:ext cx="2186682" cy="2148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rad bild">
            <a:extLst>
              <a:ext uri="{FF2B5EF4-FFF2-40B4-BE49-F238E27FC236}">
                <a16:creationId xmlns:a16="http://schemas.microsoft.com/office/drawing/2014/main" id="{2BE22CBC-C8A5-40D2-BC57-2D9432F00F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5709" r="13825" b="27867"/>
          <a:stretch/>
        </p:blipFill>
        <p:spPr bwMode="auto">
          <a:xfrm>
            <a:off x="6804658" y="3697062"/>
            <a:ext cx="2186682" cy="217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2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 y="-17870"/>
            <a:ext cx="740663" cy="6875869"/>
          </a:xfrm>
          <a:prstGeom prst="rect">
            <a:avLst/>
          </a:prstGeom>
          <a:solidFill>
            <a:srgbClr val="00CF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107898" y="428063"/>
            <a:ext cx="609600" cy="2396537"/>
          </a:xfrm>
        </p:spPr>
        <p:txBody>
          <a:bodyPr vert="vert270">
            <a:normAutofit fontScale="90000"/>
          </a:bodyPr>
          <a:lstStyle/>
          <a:p>
            <a:pPr algn="r"/>
            <a:r>
              <a:rPr lang="sv-SE" sz="3600" dirty="0">
                <a:solidFill>
                  <a:schemeClr val="bg1"/>
                </a:solidFill>
                <a:latin typeface="KorolevLiU Bold" panose="02000000000000000000" pitchFamily="50" charset="0"/>
              </a:rPr>
              <a:t>Anmälan</a:t>
            </a:r>
          </a:p>
        </p:txBody>
      </p:sp>
      <p:sp>
        <p:nvSpPr>
          <p:cNvPr id="3" name="textruta 2">
            <a:extLst>
              <a:ext uri="{FF2B5EF4-FFF2-40B4-BE49-F238E27FC236}">
                <a16:creationId xmlns:a16="http://schemas.microsoft.com/office/drawing/2014/main" id="{1440B65F-D1AC-488C-9EF0-33C471742495}"/>
              </a:ext>
            </a:extLst>
          </p:cNvPr>
          <p:cNvSpPr txBox="1"/>
          <p:nvPr/>
        </p:nvSpPr>
        <p:spPr>
          <a:xfrm>
            <a:off x="1303932" y="651776"/>
            <a:ext cx="7373140" cy="4154984"/>
          </a:xfrm>
          <a:prstGeom prst="rect">
            <a:avLst/>
          </a:prstGeom>
          <a:noFill/>
        </p:spPr>
        <p:txBody>
          <a:bodyPr wrap="square" rtlCol="0">
            <a:spAutoFit/>
          </a:bodyPr>
          <a:lstStyle/>
          <a:p>
            <a:r>
              <a:rPr lang="sv-SE" sz="2400" b="1" dirty="0">
                <a:latin typeface="KorolevLiU Medium" panose="02000606000000020004" pitchFamily="50" charset="0"/>
              </a:rPr>
              <a:t>Datum: </a:t>
            </a:r>
            <a:r>
              <a:rPr lang="sv-SE" sz="2400" dirty="0">
                <a:latin typeface="KorolevLiU Medium" panose="02000606000000020004" pitchFamily="50" charset="0"/>
              </a:rPr>
              <a:t>24 oktober</a:t>
            </a:r>
          </a:p>
          <a:p>
            <a:endParaRPr lang="sv-SE" sz="2400" b="1" dirty="0">
              <a:latin typeface="KorolevLiU Medium" panose="02000606000000020004" pitchFamily="50" charset="0"/>
            </a:endParaRPr>
          </a:p>
          <a:p>
            <a:r>
              <a:rPr lang="sv-SE" sz="2400" b="1" dirty="0">
                <a:latin typeface="KorolevLiU Medium" panose="02000606000000020004" pitchFamily="50" charset="0"/>
              </a:rPr>
              <a:t>Plats: </a:t>
            </a:r>
            <a:r>
              <a:rPr lang="sv-SE" sz="2400" dirty="0">
                <a:latin typeface="KorolevLiU Medium" panose="02000606000000020004" pitchFamily="50" charset="0"/>
              </a:rPr>
              <a:t>Konsert &amp; Kongress, Linköping (</a:t>
            </a:r>
            <a:r>
              <a:rPr lang="sv-SE" sz="2400" dirty="0">
                <a:latin typeface="KorolevLiU Medium" panose="02000606000000020004" pitchFamily="50" charset="0"/>
                <a:hlinkClick r:id="rId2"/>
              </a:rPr>
              <a:t>http://konsertkongress.se/</a:t>
            </a:r>
            <a:r>
              <a:rPr lang="sv-SE" sz="2400" dirty="0">
                <a:latin typeface="KorolevLiU Medium" panose="02000606000000020004" pitchFamily="50" charset="0"/>
              </a:rPr>
              <a:t>)</a:t>
            </a:r>
          </a:p>
          <a:p>
            <a:endParaRPr lang="sv-SE" sz="2400" i="1" dirty="0">
              <a:latin typeface="KorolevLiU Medium" panose="02000606000000020004" pitchFamily="50" charset="0"/>
            </a:endParaRPr>
          </a:p>
          <a:p>
            <a:r>
              <a:rPr lang="sv-SE" sz="2400" b="1" dirty="0">
                <a:latin typeface="KorolevLiU Medium" panose="02000606000000020004" pitchFamily="50" charset="0"/>
              </a:rPr>
              <a:t>Kostnad</a:t>
            </a:r>
            <a:r>
              <a:rPr lang="sv-SE" sz="2400" dirty="0">
                <a:latin typeface="KorolevLiU Medium" panose="02000606000000020004" pitchFamily="50" charset="0"/>
              </a:rPr>
              <a:t>: Deltagande är kostnadsfritt. Lunch ingår. </a:t>
            </a:r>
          </a:p>
          <a:p>
            <a:endParaRPr lang="sv-SE" sz="2400" i="1" dirty="0">
              <a:latin typeface="KorolevLiU Medium" panose="02000606000000020004" pitchFamily="50" charset="0"/>
            </a:endParaRPr>
          </a:p>
          <a:p>
            <a:r>
              <a:rPr lang="sv-SE" sz="2400" b="1" dirty="0">
                <a:latin typeface="KorolevLiU Medium" panose="02000606000000020004" pitchFamily="50" charset="0"/>
              </a:rPr>
              <a:t>Anmälan:</a:t>
            </a:r>
            <a:r>
              <a:rPr lang="sv-SE" sz="2400" dirty="0">
                <a:latin typeface="KorolevLiU Medium" panose="02000606000000020004" pitchFamily="50" charset="0"/>
              </a:rPr>
              <a:t> Till Gunilla Rapp via epost </a:t>
            </a:r>
            <a:r>
              <a:rPr lang="sv-SE" sz="2400" dirty="0">
                <a:latin typeface="KorolevLiU Medium" panose="02000606000000020004" pitchFamily="50" charset="0"/>
                <a:hlinkClick r:id="rId3"/>
              </a:rPr>
              <a:t>gunilla.rapp@liu.se</a:t>
            </a:r>
            <a:endParaRPr lang="sv-SE" sz="2400" dirty="0">
              <a:latin typeface="KorolevLiU Medium" panose="02000606000000020004" pitchFamily="50" charset="0"/>
            </a:endParaRPr>
          </a:p>
          <a:p>
            <a:r>
              <a:rPr lang="sv-SE" sz="2400" dirty="0">
                <a:latin typeface="KorolevLiU Medium" panose="02000606000000020004" pitchFamily="50" charset="0"/>
              </a:rPr>
              <a:t>Senast den 19 oktober.</a:t>
            </a:r>
          </a:p>
          <a:p>
            <a:endParaRPr lang="sv-SE" sz="2400" dirty="0">
              <a:latin typeface="KorolevLiU Medium" panose="02000606000000020004" pitchFamily="50" charset="0"/>
            </a:endParaRPr>
          </a:p>
          <a:p>
            <a:r>
              <a:rPr lang="sv-SE" sz="2400" dirty="0">
                <a:latin typeface="KorolevLiU Medium" panose="02000606000000020004" pitchFamily="50" charset="0"/>
              </a:rPr>
              <a:t>Särskilda kostbehov meddelas i anmälan </a:t>
            </a:r>
          </a:p>
        </p:txBody>
      </p:sp>
      <p:sp>
        <p:nvSpPr>
          <p:cNvPr id="4" name="Rektangel: rundade hörn 3">
            <a:extLst>
              <a:ext uri="{FF2B5EF4-FFF2-40B4-BE49-F238E27FC236}">
                <a16:creationId xmlns:a16="http://schemas.microsoft.com/office/drawing/2014/main" id="{2D69D1DD-9908-4EEA-A4F3-262D4898D07D}"/>
              </a:ext>
            </a:extLst>
          </p:cNvPr>
          <p:cNvSpPr/>
          <p:nvPr/>
        </p:nvSpPr>
        <p:spPr>
          <a:xfrm>
            <a:off x="2986603" y="5212590"/>
            <a:ext cx="4007797" cy="880388"/>
          </a:xfrm>
          <a:prstGeom prst="roundRect">
            <a:avLst/>
          </a:prstGeom>
          <a:solidFill>
            <a:srgbClr val="00CFB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46CCFF0-80B4-4D55-839E-3DBE68E43DBF}"/>
              </a:ext>
            </a:extLst>
          </p:cNvPr>
          <p:cNvSpPr/>
          <p:nvPr/>
        </p:nvSpPr>
        <p:spPr>
          <a:xfrm>
            <a:off x="3379322" y="5391174"/>
            <a:ext cx="3222357" cy="523220"/>
          </a:xfrm>
          <a:prstGeom prst="rect">
            <a:avLst/>
          </a:prstGeom>
          <a:solidFill>
            <a:srgbClr val="00CFB5"/>
          </a:solidFill>
          <a:ln>
            <a:noFill/>
          </a:ln>
        </p:spPr>
        <p:txBody>
          <a:bodyPr wrap="none">
            <a:spAutoFit/>
          </a:bodyPr>
          <a:lstStyle/>
          <a:p>
            <a:r>
              <a:rPr lang="sv-SE" sz="2800" b="1" dirty="0">
                <a:solidFill>
                  <a:schemeClr val="bg1"/>
                </a:solidFill>
                <a:latin typeface="KorolevLiU Medium" panose="02000606000000020004" pitchFamily="50" charset="0"/>
                <a:hlinkClick r:id="rId4"/>
              </a:rPr>
              <a:t>liu.se/HELIX-dagen</a:t>
            </a:r>
            <a:endParaRPr lang="sv-SE" sz="2800" b="1" dirty="0">
              <a:solidFill>
                <a:schemeClr val="bg1"/>
              </a:solidFill>
              <a:latin typeface="KorolevLiU Medium" panose="02000606000000020004" pitchFamily="50" charset="0"/>
            </a:endParaRPr>
          </a:p>
        </p:txBody>
      </p:sp>
    </p:spTree>
    <p:extLst>
      <p:ext uri="{BB962C8B-B14F-4D97-AF65-F5344CB8AC3E}">
        <p14:creationId xmlns:p14="http://schemas.microsoft.com/office/powerpoint/2010/main" val="353333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 y="0"/>
            <a:ext cx="725065" cy="6857999"/>
          </a:xfrm>
          <a:prstGeom prst="rect">
            <a:avLst/>
          </a:prstGeom>
          <a:solidFill>
            <a:srgbClr val="00CF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115466" y="373199"/>
            <a:ext cx="609600" cy="3769033"/>
          </a:xfrm>
        </p:spPr>
        <p:txBody>
          <a:bodyPr vert="vert270">
            <a:normAutofit fontScale="90000"/>
          </a:bodyPr>
          <a:lstStyle/>
          <a:p>
            <a:pPr algn="r"/>
            <a:r>
              <a:rPr lang="sv-SE" sz="3600" dirty="0">
                <a:solidFill>
                  <a:schemeClr val="bg1"/>
                </a:solidFill>
                <a:latin typeface="KorolevLiU Bold" panose="02000000000000000000" pitchFamily="50" charset="0"/>
              </a:rPr>
              <a:t>Preliminärt program</a:t>
            </a:r>
          </a:p>
        </p:txBody>
      </p:sp>
      <p:graphicFrame>
        <p:nvGraphicFramePr>
          <p:cNvPr id="7" name="Platshållare för innehåll 5">
            <a:extLst>
              <a:ext uri="{FF2B5EF4-FFF2-40B4-BE49-F238E27FC236}">
                <a16:creationId xmlns:a16="http://schemas.microsoft.com/office/drawing/2014/main" id="{20E07B49-F750-44AC-AB0D-C71E4D8C3B0E}"/>
              </a:ext>
            </a:extLst>
          </p:cNvPr>
          <p:cNvGraphicFramePr>
            <a:graphicFrameLocks/>
          </p:cNvGraphicFramePr>
          <p:nvPr>
            <p:extLst>
              <p:ext uri="{D42A27DB-BD31-4B8C-83A1-F6EECF244321}">
                <p14:modId xmlns:p14="http://schemas.microsoft.com/office/powerpoint/2010/main" val="510110188"/>
              </p:ext>
            </p:extLst>
          </p:nvPr>
        </p:nvGraphicFramePr>
        <p:xfrm>
          <a:off x="725067" y="1"/>
          <a:ext cx="8421036" cy="6591358"/>
        </p:xfrm>
        <a:graphic>
          <a:graphicData uri="http://schemas.openxmlformats.org/drawingml/2006/table">
            <a:tbl>
              <a:tblPr firstCol="1">
                <a:tableStyleId>{5940675A-B579-460E-94D1-54222C63F5DA}</a:tableStyleId>
              </a:tblPr>
              <a:tblGrid>
                <a:gridCol w="676070">
                  <a:extLst>
                    <a:ext uri="{9D8B030D-6E8A-4147-A177-3AD203B41FA5}">
                      <a16:colId xmlns:a16="http://schemas.microsoft.com/office/drawing/2014/main" val="2812542522"/>
                    </a:ext>
                  </a:extLst>
                </a:gridCol>
                <a:gridCol w="2660920">
                  <a:extLst>
                    <a:ext uri="{9D8B030D-6E8A-4147-A177-3AD203B41FA5}">
                      <a16:colId xmlns:a16="http://schemas.microsoft.com/office/drawing/2014/main" val="1609982939"/>
                    </a:ext>
                  </a:extLst>
                </a:gridCol>
                <a:gridCol w="2751789">
                  <a:extLst>
                    <a:ext uri="{9D8B030D-6E8A-4147-A177-3AD203B41FA5}">
                      <a16:colId xmlns:a16="http://schemas.microsoft.com/office/drawing/2014/main" val="3025873972"/>
                    </a:ext>
                  </a:extLst>
                </a:gridCol>
                <a:gridCol w="2332257">
                  <a:extLst>
                    <a:ext uri="{9D8B030D-6E8A-4147-A177-3AD203B41FA5}">
                      <a16:colId xmlns:a16="http://schemas.microsoft.com/office/drawing/2014/main" val="2858783111"/>
                    </a:ext>
                  </a:extLst>
                </a:gridCol>
              </a:tblGrid>
              <a:tr h="292607">
                <a:tc>
                  <a:txBody>
                    <a:bodyPr/>
                    <a:lstStyle/>
                    <a:p>
                      <a:pPr algn="l">
                        <a:lnSpc>
                          <a:spcPct val="107000"/>
                        </a:lnSpc>
                        <a:spcAft>
                          <a:spcPts val="800"/>
                        </a:spcAft>
                      </a:pPr>
                      <a:r>
                        <a:rPr lang="sv-SE" sz="900" b="1" dirty="0">
                          <a:solidFill>
                            <a:schemeClr val="bg1"/>
                          </a:solidFill>
                          <a:effectLst/>
                        </a:rPr>
                        <a:t>09.00-09.30</a:t>
                      </a: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CFB5"/>
                    </a:solidFill>
                  </a:tcPr>
                </a:tc>
                <a:tc gridSpan="3">
                  <a:txBody>
                    <a:bodyPr/>
                    <a:lstStyle/>
                    <a:p>
                      <a:pPr algn="ctr">
                        <a:lnSpc>
                          <a:spcPct val="107000"/>
                        </a:lnSpc>
                        <a:spcAft>
                          <a:spcPts val="800"/>
                        </a:spcAft>
                      </a:pPr>
                      <a:r>
                        <a:rPr lang="sv-SE" sz="1000" b="1" dirty="0">
                          <a:solidFill>
                            <a:schemeClr val="bg1"/>
                          </a:solidFill>
                          <a:effectLst/>
                        </a:rPr>
                        <a:t>REGISTRERING</a:t>
                      </a: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CFB5"/>
                    </a:solidFill>
                  </a:tcPr>
                </a:tc>
                <a:tc hMerge="1">
                  <a:txBody>
                    <a:bodyPr/>
                    <a:lstStyle/>
                    <a:p>
                      <a:endParaRPr lang="sv-SE"/>
                    </a:p>
                  </a:txBody>
                  <a:tcPr/>
                </a:tc>
                <a:tc hMerge="1">
                  <a:txBody>
                    <a:bodyPr/>
                    <a:lstStyle/>
                    <a:p>
                      <a:pPr algn="ctr">
                        <a:lnSpc>
                          <a:spcPct val="107000"/>
                        </a:lnSpc>
                        <a:spcAft>
                          <a:spcPts val="800"/>
                        </a:spcAft>
                      </a:pP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solidFill>
                      <a:schemeClr val="bg2"/>
                    </a:solidFill>
                  </a:tcPr>
                </a:tc>
                <a:extLst>
                  <a:ext uri="{0D108BD9-81ED-4DB2-BD59-A6C34878D82A}">
                    <a16:rowId xmlns:a16="http://schemas.microsoft.com/office/drawing/2014/main" val="2818723653"/>
                  </a:ext>
                </a:extLst>
              </a:tr>
              <a:tr h="1238787">
                <a:tc>
                  <a:txBody>
                    <a:bodyPr/>
                    <a:lstStyle/>
                    <a:p>
                      <a:pPr algn="l">
                        <a:lnSpc>
                          <a:spcPct val="107000"/>
                        </a:lnSpc>
                        <a:spcAft>
                          <a:spcPts val="800"/>
                        </a:spcAft>
                      </a:pPr>
                      <a:endParaRPr lang="sv-SE" sz="900" b="1" dirty="0">
                        <a:effectLst/>
                      </a:endParaRPr>
                    </a:p>
                    <a:p>
                      <a:pPr algn="l">
                        <a:lnSpc>
                          <a:spcPct val="107000"/>
                        </a:lnSpc>
                        <a:spcAft>
                          <a:spcPts val="800"/>
                        </a:spcAft>
                      </a:pPr>
                      <a:r>
                        <a:rPr lang="sv-SE" sz="900" b="1" dirty="0">
                          <a:effectLst/>
                        </a:rPr>
                        <a:t>09.30-10.30</a:t>
                      </a: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MUSIKALEN</a:t>
                      </a:r>
                    </a:p>
                    <a:p>
                      <a:pPr algn="ctr">
                        <a:lnSpc>
                          <a:spcPct val="107000"/>
                        </a:lnSpc>
                        <a:spcAft>
                          <a:spcPts val="0"/>
                        </a:spcAft>
                      </a:pPr>
                      <a:r>
                        <a:rPr lang="sv-SE" sz="900" b="1" dirty="0">
                          <a:effectLst/>
                        </a:rPr>
                        <a:t>Välkomsthälsning</a:t>
                      </a:r>
                    </a:p>
                    <a:p>
                      <a:pPr algn="ctr">
                        <a:lnSpc>
                          <a:spcPct val="107000"/>
                        </a:lnSpc>
                        <a:spcAft>
                          <a:spcPts val="0"/>
                        </a:spcAft>
                      </a:pPr>
                      <a:r>
                        <a:rPr lang="sv-SE" sz="900" i="1" dirty="0">
                          <a:effectLst/>
                        </a:rPr>
                        <a:t>Mattias Elg, föreståndare HELIX </a:t>
                      </a:r>
                      <a:r>
                        <a:rPr lang="sv-SE" sz="900" i="1" dirty="0" err="1">
                          <a:effectLst/>
                        </a:rPr>
                        <a:t>Competence</a:t>
                      </a:r>
                      <a:r>
                        <a:rPr lang="sv-SE" sz="900" i="1" dirty="0">
                          <a:effectLst/>
                        </a:rPr>
                        <a:t> Centre</a:t>
                      </a:r>
                    </a:p>
                    <a:p>
                      <a:pPr algn="ctr">
                        <a:lnSpc>
                          <a:spcPct val="107000"/>
                        </a:lnSpc>
                        <a:spcAft>
                          <a:spcPts val="0"/>
                        </a:spcAft>
                      </a:pPr>
                      <a:endParaRPr lang="sv-SE" sz="900" dirty="0">
                        <a:effectLst/>
                      </a:endParaRPr>
                    </a:p>
                    <a:p>
                      <a:pPr algn="ctr">
                        <a:lnSpc>
                          <a:spcPct val="107000"/>
                        </a:lnSpc>
                        <a:spcAft>
                          <a:spcPts val="0"/>
                        </a:spcAft>
                      </a:pPr>
                      <a:r>
                        <a:rPr lang="sv-SE" sz="900" b="1" dirty="0">
                          <a:effectLst/>
                        </a:rPr>
                        <a:t>Leda lärande professionellt: Att ta sin roll på allvar</a:t>
                      </a:r>
                      <a:endParaRPr lang="sv-SE" sz="900" b="1" dirty="0">
                        <a:effectLst/>
                        <a:highlight>
                          <a:srgbClr val="FFFF00"/>
                        </a:highlight>
                      </a:endParaRPr>
                    </a:p>
                    <a:p>
                      <a:pPr algn="ctr">
                        <a:lnSpc>
                          <a:spcPct val="107000"/>
                        </a:lnSpc>
                        <a:spcAft>
                          <a:spcPts val="0"/>
                        </a:spcAft>
                      </a:pPr>
                      <a:r>
                        <a:rPr lang="sv-SE" sz="900" i="1" dirty="0">
                          <a:effectLst/>
                        </a:rPr>
                        <a:t>Annika Engström, Jönköping University</a:t>
                      </a:r>
                    </a:p>
                    <a:p>
                      <a:pPr algn="ctr">
                        <a:lnSpc>
                          <a:spcPct val="107000"/>
                        </a:lnSpc>
                        <a:spcAft>
                          <a:spcPts val="0"/>
                        </a:spcAft>
                      </a:pPr>
                      <a:endParaRPr lang="sv-SE" sz="900" i="1" dirty="0">
                        <a:effectLst/>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tc hMerge="1">
                  <a:txBody>
                    <a:bodyPr/>
                    <a:lstStyle/>
                    <a:p>
                      <a:pPr algn="ctr">
                        <a:lnSpc>
                          <a:spcPct val="107000"/>
                        </a:lnSpc>
                        <a:spcAft>
                          <a:spcPts val="600"/>
                        </a:spcAft>
                      </a:pP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tc>
                <a:extLst>
                  <a:ext uri="{0D108BD9-81ED-4DB2-BD59-A6C34878D82A}">
                    <a16:rowId xmlns:a16="http://schemas.microsoft.com/office/drawing/2014/main" val="587508441"/>
                  </a:ext>
                </a:extLst>
              </a:tr>
              <a:tr h="239458">
                <a:tc>
                  <a:txBody>
                    <a:bodyPr/>
                    <a:lstStyle/>
                    <a:p>
                      <a:pPr algn="l">
                        <a:lnSpc>
                          <a:spcPct val="107000"/>
                        </a:lnSpc>
                        <a:spcAft>
                          <a:spcPts val="800"/>
                        </a:spcAft>
                      </a:pPr>
                      <a:r>
                        <a:rPr lang="sv-SE" sz="900" b="1" dirty="0">
                          <a:solidFill>
                            <a:schemeClr val="bg1"/>
                          </a:solidFill>
                          <a:effectLst/>
                        </a:rPr>
                        <a:t>10.30-10.45</a:t>
                      </a: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CFB5"/>
                    </a:solidFill>
                  </a:tcPr>
                </a:tc>
                <a:tc gridSpan="3">
                  <a:txBody>
                    <a:bodyPr/>
                    <a:lstStyle/>
                    <a:p>
                      <a:pPr algn="ctr">
                        <a:lnSpc>
                          <a:spcPct val="107000"/>
                        </a:lnSpc>
                        <a:spcAft>
                          <a:spcPts val="800"/>
                        </a:spcAft>
                      </a:pPr>
                      <a:r>
                        <a:rPr lang="sv-SE" sz="1000" b="1" dirty="0">
                          <a:solidFill>
                            <a:schemeClr val="bg1"/>
                          </a:solidFill>
                          <a:effectLst/>
                        </a:rPr>
                        <a:t>KAFFEPAUS</a:t>
                      </a: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FB5"/>
                    </a:solidFill>
                  </a:tcPr>
                </a:tc>
                <a:tc hMerge="1">
                  <a:txBody>
                    <a:bodyPr/>
                    <a:lstStyle/>
                    <a:p>
                      <a:endParaRPr lang="sv-SE"/>
                    </a:p>
                  </a:txBody>
                  <a:tcPr/>
                </a:tc>
                <a:tc hMerge="1">
                  <a:txBody>
                    <a:bodyPr/>
                    <a:lstStyle/>
                    <a:p>
                      <a:pPr algn="ctr">
                        <a:lnSpc>
                          <a:spcPct val="107000"/>
                        </a:lnSpc>
                        <a:spcAft>
                          <a:spcPts val="800"/>
                        </a:spcAft>
                      </a:pP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solidFill>
                      <a:schemeClr val="bg2"/>
                    </a:solidFill>
                  </a:tcPr>
                </a:tc>
                <a:extLst>
                  <a:ext uri="{0D108BD9-81ED-4DB2-BD59-A6C34878D82A}">
                    <a16:rowId xmlns:a16="http://schemas.microsoft.com/office/drawing/2014/main" val="640539500"/>
                  </a:ext>
                </a:extLst>
              </a:tr>
              <a:tr h="1039579">
                <a:tc>
                  <a:txBody>
                    <a:bodyPr/>
                    <a:lstStyle/>
                    <a:p>
                      <a:pPr algn="l">
                        <a:lnSpc>
                          <a:spcPct val="107000"/>
                        </a:lnSpc>
                        <a:spcAft>
                          <a:spcPts val="800"/>
                        </a:spcAft>
                      </a:pPr>
                      <a:endParaRPr lang="sv-SE" sz="900" b="1" dirty="0">
                        <a:effectLst/>
                      </a:endParaRPr>
                    </a:p>
                    <a:p>
                      <a:pPr algn="l">
                        <a:lnSpc>
                          <a:spcPct val="107000"/>
                        </a:lnSpc>
                        <a:spcAft>
                          <a:spcPts val="800"/>
                        </a:spcAft>
                      </a:pPr>
                      <a:r>
                        <a:rPr lang="sv-SE" sz="900" b="1" dirty="0">
                          <a:effectLst/>
                        </a:rPr>
                        <a:t>10.45-11.30</a:t>
                      </a: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SOLOT</a:t>
                      </a:r>
                    </a:p>
                    <a:p>
                      <a:pPr algn="ctr">
                        <a:lnSpc>
                          <a:spcPct val="107000"/>
                        </a:lnSpc>
                        <a:spcAft>
                          <a:spcPts val="0"/>
                        </a:spcAft>
                      </a:pPr>
                      <a:endParaRPr lang="sv-SE" sz="600" dirty="0">
                        <a:effectLst/>
                      </a:endParaRPr>
                    </a:p>
                    <a:p>
                      <a:pPr algn="ctr">
                        <a:lnSpc>
                          <a:spcPct val="107000"/>
                        </a:lnSpc>
                        <a:spcAft>
                          <a:spcPts val="0"/>
                        </a:spcAft>
                      </a:pPr>
                      <a:r>
                        <a:rPr lang="sv-SE" sz="900" b="1" dirty="0">
                          <a:effectLst/>
                        </a:rPr>
                        <a:t>Nya former för kompetensförsörjning: Exemplet Magnetmodellen</a:t>
                      </a:r>
                    </a:p>
                    <a:p>
                      <a:pPr algn="ctr">
                        <a:lnSpc>
                          <a:spcPct val="107000"/>
                        </a:lnSpc>
                        <a:spcAft>
                          <a:spcPts val="0"/>
                        </a:spcAft>
                      </a:pPr>
                      <a:r>
                        <a:rPr lang="sv-SE" sz="900" i="1" dirty="0">
                          <a:effectLst/>
                        </a:rPr>
                        <a:t>Maria Gustavsson, Peter Nilsson (LiU), Susanne Kvarnström (Region Östergötland)</a:t>
                      </a:r>
                    </a:p>
                    <a:p>
                      <a:pPr algn="ctr">
                        <a:lnSpc>
                          <a:spcPct val="107000"/>
                        </a:lnSpc>
                        <a:spcAft>
                          <a:spcPts val="0"/>
                        </a:spcAft>
                      </a:pPr>
                      <a:endParaRPr lang="sv-SE" sz="900" dirty="0">
                        <a:effectLst/>
                      </a:endParaRPr>
                    </a:p>
                  </a:txBody>
                  <a:tcPr marL="49110" marR="49110" marT="24555" marB="2455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DUETTEN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6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dirty="0">
                          <a:effectLst/>
                        </a:rPr>
                        <a:t>Triple Helix systems: Cases from Barcelona and </a:t>
                      </a:r>
                      <a:r>
                        <a:rPr lang="en-US" sz="900" b="1" dirty="0" err="1">
                          <a:effectLst/>
                        </a:rPr>
                        <a:t>Södertälje</a:t>
                      </a:r>
                      <a:endParaRPr lang="en-US" sz="900" b="1"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err="1">
                          <a:effectLst/>
                        </a:rPr>
                        <a:t>Eloïse</a:t>
                      </a:r>
                      <a:r>
                        <a:rPr lang="sv-SE" sz="900" i="1" dirty="0">
                          <a:effectLst/>
                        </a:rPr>
                        <a:t> Germain, Magnus Klofsten (LiU)</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900" dirty="0">
                        <a:effectLst/>
                      </a:endParaRP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OPERETTEN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7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b="1"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b="1"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dirty="0">
                          <a:effectLst/>
                        </a:rPr>
                        <a:t>Becoming an architect of a culture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dirty="0">
                          <a:effectLst/>
                        </a:rPr>
                        <a:t>for engagement</a:t>
                      </a:r>
                      <a:endParaRPr lang="sv-SE"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a:effectLst/>
                        </a:rPr>
                        <a:t>Amanda </a:t>
                      </a:r>
                      <a:r>
                        <a:rPr lang="sv-SE" sz="900" i="1" dirty="0" err="1">
                          <a:effectLst/>
                        </a:rPr>
                        <a:t>Shantz</a:t>
                      </a:r>
                      <a:r>
                        <a:rPr lang="sv-SE" sz="900" i="1" dirty="0">
                          <a:effectLst/>
                        </a:rPr>
                        <a:t> (Trinity Business </a:t>
                      </a:r>
                      <a:r>
                        <a:rPr lang="sv-SE" sz="900" i="1" dirty="0" err="1">
                          <a:effectLst/>
                        </a:rPr>
                        <a:t>School</a:t>
                      </a:r>
                      <a:r>
                        <a:rPr lang="sv-SE" sz="900" i="1" dirty="0">
                          <a:effectLst/>
                        </a:rPr>
                        <a:t>, Trinity College, Dublin)</a:t>
                      </a:r>
                    </a:p>
                  </a:txBody>
                  <a:tcPr marL="49110" marR="49110" marT="24555" marB="2455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487415"/>
                  </a:ext>
                </a:extLst>
              </a:tr>
              <a:tr h="641098">
                <a:tc>
                  <a:txBody>
                    <a:bodyPr/>
                    <a:lstStyle/>
                    <a:p>
                      <a:pPr algn="l">
                        <a:lnSpc>
                          <a:spcPct val="107000"/>
                        </a:lnSpc>
                        <a:spcAft>
                          <a:spcPts val="800"/>
                        </a:spcAft>
                      </a:pPr>
                      <a:r>
                        <a:rPr lang="sv-SE" sz="900" b="1">
                          <a:effectLst/>
                        </a:rPr>
                        <a:t>11.30-12.15</a:t>
                      </a:r>
                      <a:endParaRPr lang="sv-SE" sz="900" b="1">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sv-SE" sz="900" b="1" dirty="0">
                          <a:effectLst/>
                        </a:rPr>
                        <a:t>Mätetal för kompetensutveckling och lärande?</a:t>
                      </a:r>
                    </a:p>
                    <a:p>
                      <a:pPr algn="ctr">
                        <a:lnSpc>
                          <a:spcPct val="107000"/>
                        </a:lnSpc>
                        <a:spcAft>
                          <a:spcPts val="0"/>
                        </a:spcAft>
                      </a:pPr>
                      <a:r>
                        <a:rPr lang="sv-SE" sz="900" i="1" dirty="0">
                          <a:effectLst/>
                        </a:rPr>
                        <a:t>Henrik Kock, Andreas Wallo (LiU), Therese Lundén</a:t>
                      </a:r>
                      <a:r>
                        <a:rPr lang="sv-SE" sz="900" i="1">
                          <a:effectLst/>
                        </a:rPr>
                        <a:t>, Eva </a:t>
                      </a:r>
                      <a:r>
                        <a:rPr lang="sv-SE" sz="900" i="1" dirty="0">
                          <a:effectLst/>
                        </a:rPr>
                        <a:t>Stenhagen (Scania)</a:t>
                      </a:r>
                    </a:p>
                  </a:txBody>
                  <a:tcPr marL="49110" marR="49110" marT="24555" marB="2455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900" b="1" dirty="0">
                          <a:effectLst/>
                        </a:rPr>
                        <a:t>Kvinnors företagande på landsbygden i Östergötland</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a:effectLst/>
                        </a:rPr>
                        <a:t>Birgitta Sköld, Malin Tillmar (LiU)</a:t>
                      </a: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sv-SE" sz="900" dirty="0">
                        <a:effectLst/>
                      </a:endParaRPr>
                    </a:p>
                  </a:txBody>
                  <a:tcPr marL="49110" marR="49110" marT="24555" marB="24555"/>
                </a:tc>
                <a:extLst>
                  <a:ext uri="{0D108BD9-81ED-4DB2-BD59-A6C34878D82A}">
                    <a16:rowId xmlns:a16="http://schemas.microsoft.com/office/drawing/2014/main" val="46592541"/>
                  </a:ext>
                </a:extLst>
              </a:tr>
              <a:tr h="219873">
                <a:tc>
                  <a:txBody>
                    <a:bodyPr/>
                    <a:lstStyle/>
                    <a:p>
                      <a:pPr algn="l">
                        <a:lnSpc>
                          <a:spcPct val="107000"/>
                        </a:lnSpc>
                        <a:spcAft>
                          <a:spcPts val="800"/>
                        </a:spcAft>
                      </a:pPr>
                      <a:r>
                        <a:rPr lang="sv-SE" sz="900" b="1" dirty="0">
                          <a:solidFill>
                            <a:schemeClr val="bg1"/>
                          </a:solidFill>
                          <a:effectLst/>
                        </a:rPr>
                        <a:t>12.15-13.15</a:t>
                      </a: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CFB5"/>
                    </a:solidFill>
                  </a:tcPr>
                </a:tc>
                <a:tc gridSpan="3">
                  <a:txBody>
                    <a:bodyPr/>
                    <a:lstStyle/>
                    <a:p>
                      <a:pPr algn="ctr">
                        <a:lnSpc>
                          <a:spcPct val="107000"/>
                        </a:lnSpc>
                        <a:spcAft>
                          <a:spcPts val="800"/>
                        </a:spcAft>
                      </a:pPr>
                      <a:r>
                        <a:rPr lang="sv-SE" sz="1000" b="1" dirty="0">
                          <a:solidFill>
                            <a:schemeClr val="bg1"/>
                          </a:solidFill>
                          <a:effectLst/>
                        </a:rPr>
                        <a:t>LUNCH</a:t>
                      </a: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FB5"/>
                    </a:solidFill>
                  </a:tcPr>
                </a:tc>
                <a:tc hMerge="1">
                  <a:txBody>
                    <a:bodyPr/>
                    <a:lstStyle/>
                    <a:p>
                      <a:endParaRPr lang="sv-SE"/>
                    </a:p>
                  </a:txBody>
                  <a:tcPr/>
                </a:tc>
                <a:tc hMerge="1">
                  <a:txBody>
                    <a:bodyPr/>
                    <a:lstStyle/>
                    <a:p>
                      <a:pPr algn="ctr">
                        <a:lnSpc>
                          <a:spcPct val="107000"/>
                        </a:lnSpc>
                        <a:spcAft>
                          <a:spcPts val="800"/>
                        </a:spcAft>
                      </a:pP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solidFill>
                      <a:schemeClr val="bg2"/>
                    </a:solidFill>
                  </a:tcPr>
                </a:tc>
                <a:extLst>
                  <a:ext uri="{0D108BD9-81ED-4DB2-BD59-A6C34878D82A}">
                    <a16:rowId xmlns:a16="http://schemas.microsoft.com/office/drawing/2014/main" val="3177544383"/>
                  </a:ext>
                </a:extLst>
              </a:tr>
              <a:tr h="1075937">
                <a:tc>
                  <a:txBody>
                    <a:bodyPr/>
                    <a:lstStyle/>
                    <a:p>
                      <a:pPr algn="l">
                        <a:lnSpc>
                          <a:spcPct val="107000"/>
                        </a:lnSpc>
                        <a:spcAft>
                          <a:spcPts val="800"/>
                        </a:spcAft>
                      </a:pPr>
                      <a:endParaRPr lang="sv-SE" sz="900" b="1" dirty="0">
                        <a:effectLst/>
                      </a:endParaRPr>
                    </a:p>
                    <a:p>
                      <a:pPr algn="l">
                        <a:lnSpc>
                          <a:spcPct val="107000"/>
                        </a:lnSpc>
                        <a:spcAft>
                          <a:spcPts val="800"/>
                        </a:spcAft>
                      </a:pPr>
                      <a:r>
                        <a:rPr lang="sv-SE" sz="900" b="1" dirty="0">
                          <a:effectLst/>
                        </a:rPr>
                        <a:t>13.15-14.00</a:t>
                      </a: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SOLOT</a:t>
                      </a:r>
                      <a:endParaRPr lang="sv-SE" sz="9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6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b="1" dirty="0">
                          <a:effectLst/>
                        </a:rPr>
                        <a:t>Kontorets gränser suddas ut: Innovation och tillväxt genom arbetsglädje och samhörighet</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a:effectLst/>
                        </a:rPr>
                        <a:t>Niclas </a:t>
                      </a:r>
                      <a:r>
                        <a:rPr lang="sv-SE" sz="900" i="1" dirty="0" err="1">
                          <a:effectLst/>
                        </a:rPr>
                        <a:t>Söör</a:t>
                      </a:r>
                      <a:r>
                        <a:rPr lang="sv-SE" sz="900" i="1" dirty="0">
                          <a:effectLst/>
                        </a:rPr>
                        <a:t> (</a:t>
                      </a:r>
                      <a:r>
                        <a:rPr lang="sv-SE" sz="900" i="1" dirty="0" err="1">
                          <a:effectLst/>
                        </a:rPr>
                        <a:t>DoSpace</a:t>
                      </a:r>
                      <a:r>
                        <a:rPr lang="sv-SE" sz="900" i="1" dirty="0">
                          <a:effectLst/>
                        </a:rPr>
                        <a:t>), Magnus Klofsten (LiU)</a:t>
                      </a:r>
                    </a:p>
                    <a:p>
                      <a:pPr algn="ctr">
                        <a:lnSpc>
                          <a:spcPct val="107000"/>
                        </a:lnSpc>
                        <a:spcAft>
                          <a:spcPts val="0"/>
                        </a:spcAft>
                      </a:pPr>
                      <a:endParaRPr lang="sv-SE" sz="900" dirty="0">
                        <a:effectLst/>
                      </a:endParaRPr>
                    </a:p>
                  </a:txBody>
                  <a:tcPr marL="49110" marR="49110" marT="24555" marB="2455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DUETTEN</a:t>
                      </a:r>
                      <a:endParaRPr lang="sv-SE" sz="9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6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b="1" dirty="0" err="1">
                          <a:effectLst/>
                        </a:rPr>
                        <a:t>Sektorsöverskridande</a:t>
                      </a:r>
                      <a:r>
                        <a:rPr lang="sv-SE" sz="900" b="1" dirty="0">
                          <a:effectLst/>
                        </a:rPr>
                        <a:t> organisering</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900" b="1"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a:effectLst/>
                        </a:rPr>
                        <a:t>Malin Tillmar, Maria Gustavsson, Lena Högberg, Louise Svensson (LiU), Erik Rosell (Linnéuniversitetet)</a:t>
                      </a: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OPERETTEN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600" dirty="0">
                        <a:effectLst/>
                      </a:endParaRPr>
                    </a:p>
                    <a:p>
                      <a:pPr algn="ctr">
                        <a:lnSpc>
                          <a:spcPct val="107000"/>
                        </a:lnSpc>
                        <a:spcAft>
                          <a:spcPts val="0"/>
                        </a:spcAft>
                      </a:pPr>
                      <a:r>
                        <a:rPr lang="sv-SE" sz="900" b="1" dirty="0">
                          <a:effectLst/>
                        </a:rPr>
                        <a:t>Att organisera lärande för organisatorisk innovation</a:t>
                      </a:r>
                    </a:p>
                    <a:p>
                      <a:pPr algn="ctr">
                        <a:lnSpc>
                          <a:spcPct val="107000"/>
                        </a:lnSpc>
                        <a:spcAft>
                          <a:spcPts val="0"/>
                        </a:spcAft>
                      </a:pPr>
                      <a:r>
                        <a:rPr lang="sv-SE" sz="900" i="1" dirty="0">
                          <a:effectLst/>
                        </a:rPr>
                        <a:t>Anna Fogelberg Eriksson, Agneta Halvarsson Lundkvist (LiU)</a:t>
                      </a:r>
                    </a:p>
                  </a:txBody>
                  <a:tcPr marL="49110" marR="49110" marT="24555" marB="2455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9316231"/>
                  </a:ext>
                </a:extLst>
              </a:tr>
              <a:tr h="641098">
                <a:tc>
                  <a:txBody>
                    <a:bodyPr/>
                    <a:lstStyle/>
                    <a:p>
                      <a:pPr algn="l">
                        <a:lnSpc>
                          <a:spcPct val="107000"/>
                        </a:lnSpc>
                        <a:spcAft>
                          <a:spcPts val="800"/>
                        </a:spcAft>
                      </a:pPr>
                      <a:r>
                        <a:rPr lang="sv-SE" sz="900" b="1">
                          <a:effectLst/>
                        </a:rPr>
                        <a:t>14.00-14.45</a:t>
                      </a:r>
                      <a:endParaRPr lang="sv-SE" sz="900" b="1">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sv-SE" sz="900" b="1" i="0" dirty="0"/>
                        <a:t>Forskande praktiker: HELIX forskarskola för organisationsdoktorander</a:t>
                      </a:r>
                      <a:endParaRPr lang="sv-SE" sz="900" b="1" i="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a:effectLst/>
                        </a:rPr>
                        <a:t>Mattias Elg (LiU), </a:t>
                      </a:r>
                      <a:r>
                        <a:rPr lang="sv-SE" sz="900" i="1" dirty="0"/>
                        <a:t>Lena Strindlund (Samordningsförbundet Centrala Östergötland)</a:t>
                      </a:r>
                    </a:p>
                  </a:txBody>
                  <a:tcPr marL="49110" marR="49110" marT="24555" marB="2455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900" b="1" dirty="0"/>
                        <a:t>En rättvis sjukförsäkring?</a:t>
                      </a:r>
                      <a:endParaRPr lang="sv-SE" sz="900" b="1" dirty="0">
                        <a:highlight>
                          <a:srgbClr val="FFFF00"/>
                        </a:highligh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a:t>Christian Ståhl (LiU)</a:t>
                      </a: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900" b="1" dirty="0">
                          <a:effectLst/>
                        </a:rPr>
                        <a:t>Från förändringsprojekt till förändringskultur: Drivkrafter för ständig förbättring och förnyelse i en tid av snabbare utveckling</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900" i="1" dirty="0">
                          <a:effectLst/>
                        </a:rPr>
                        <a:t>Richard Berglund (SWEREA IVF) </a:t>
                      </a:r>
                    </a:p>
                  </a:txBody>
                  <a:tcPr marL="49110" marR="49110" marT="24555" marB="2455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8214562"/>
                  </a:ext>
                </a:extLst>
              </a:tr>
              <a:tr h="219569">
                <a:tc>
                  <a:txBody>
                    <a:bodyPr/>
                    <a:lstStyle/>
                    <a:p>
                      <a:pPr algn="l">
                        <a:lnSpc>
                          <a:spcPct val="107000"/>
                        </a:lnSpc>
                        <a:spcAft>
                          <a:spcPts val="800"/>
                        </a:spcAft>
                      </a:pPr>
                      <a:r>
                        <a:rPr lang="sv-SE" sz="900" b="1">
                          <a:solidFill>
                            <a:schemeClr val="bg1"/>
                          </a:solidFill>
                          <a:effectLst/>
                        </a:rPr>
                        <a:t>14.45-15.15</a:t>
                      </a:r>
                      <a:endParaRPr lang="sv-SE" sz="9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CFB5"/>
                    </a:solidFill>
                  </a:tcPr>
                </a:tc>
                <a:tc gridSpan="3">
                  <a:txBody>
                    <a:bodyPr/>
                    <a:lstStyle/>
                    <a:p>
                      <a:pPr algn="ctr">
                        <a:lnSpc>
                          <a:spcPct val="107000"/>
                        </a:lnSpc>
                        <a:spcAft>
                          <a:spcPts val="800"/>
                        </a:spcAft>
                      </a:pPr>
                      <a:r>
                        <a:rPr lang="sv-SE" sz="1000" b="1" dirty="0">
                          <a:solidFill>
                            <a:schemeClr val="bg1"/>
                          </a:solidFill>
                          <a:effectLst/>
                        </a:rPr>
                        <a:t>KAFFEPAUS</a:t>
                      </a: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CFB5"/>
                    </a:solidFill>
                  </a:tcPr>
                </a:tc>
                <a:tc hMerge="1">
                  <a:txBody>
                    <a:bodyPr/>
                    <a:lstStyle/>
                    <a:p>
                      <a:endParaRPr lang="sv-SE"/>
                    </a:p>
                  </a:txBody>
                  <a:tcPr/>
                </a:tc>
                <a:tc hMerge="1">
                  <a:txBody>
                    <a:bodyPr/>
                    <a:lstStyle/>
                    <a:p>
                      <a:pPr algn="ctr">
                        <a:lnSpc>
                          <a:spcPct val="107000"/>
                        </a:lnSpc>
                        <a:spcAft>
                          <a:spcPts val="800"/>
                        </a:spcAft>
                      </a:pP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solidFill>
                      <a:schemeClr val="bg2"/>
                    </a:solidFill>
                  </a:tcPr>
                </a:tc>
                <a:extLst>
                  <a:ext uri="{0D108BD9-81ED-4DB2-BD59-A6C34878D82A}">
                    <a16:rowId xmlns:a16="http://schemas.microsoft.com/office/drawing/2014/main" val="3200624599"/>
                  </a:ext>
                </a:extLst>
              </a:tr>
              <a:tr h="641098">
                <a:tc>
                  <a:txBody>
                    <a:bodyPr/>
                    <a:lstStyle/>
                    <a:p>
                      <a:pPr algn="l">
                        <a:lnSpc>
                          <a:spcPct val="107000"/>
                        </a:lnSpc>
                        <a:spcAft>
                          <a:spcPts val="800"/>
                        </a:spcAft>
                      </a:pPr>
                      <a:endParaRPr lang="sv-SE" sz="300" b="1" dirty="0">
                        <a:effectLst/>
                      </a:endParaRPr>
                    </a:p>
                    <a:p>
                      <a:pPr algn="l">
                        <a:lnSpc>
                          <a:spcPct val="107000"/>
                        </a:lnSpc>
                        <a:spcAft>
                          <a:spcPts val="800"/>
                        </a:spcAft>
                      </a:pPr>
                      <a:r>
                        <a:rPr lang="sv-SE" sz="900" b="1" dirty="0">
                          <a:effectLst/>
                        </a:rPr>
                        <a:t>15.15-16.00</a:t>
                      </a: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900" b="1" i="1" dirty="0">
                          <a:solidFill>
                            <a:srgbClr val="002060"/>
                          </a:solidFill>
                          <a:effectLst/>
                        </a:rPr>
                        <a:t>MUSIKALEN</a:t>
                      </a:r>
                    </a:p>
                    <a:p>
                      <a:pPr algn="ctr">
                        <a:lnSpc>
                          <a:spcPct val="107000"/>
                        </a:lnSpc>
                        <a:spcAft>
                          <a:spcPts val="0"/>
                        </a:spcAft>
                      </a:pPr>
                      <a:r>
                        <a:rPr lang="sv-SE" sz="900" b="1" dirty="0">
                          <a:effectLst/>
                        </a:rPr>
                        <a:t>Digital teknik för en bättre framtida välfärd</a:t>
                      </a:r>
                    </a:p>
                    <a:p>
                      <a:pPr algn="ctr">
                        <a:lnSpc>
                          <a:spcPct val="107000"/>
                        </a:lnSpc>
                        <a:spcAft>
                          <a:spcPts val="0"/>
                        </a:spcAft>
                      </a:pPr>
                      <a:r>
                        <a:rPr lang="sv-SE" sz="900" i="1" dirty="0">
                          <a:effectLst/>
                        </a:rPr>
                        <a:t>Anders Ekholm, vice VD för Institutet för Framtidsstudier</a:t>
                      </a:r>
                    </a:p>
                    <a:p>
                      <a:pPr algn="ctr">
                        <a:lnSpc>
                          <a:spcPct val="107000"/>
                        </a:lnSpc>
                        <a:spcAft>
                          <a:spcPts val="0"/>
                        </a:spcAft>
                      </a:pPr>
                      <a:endParaRPr lang="sv-SE" sz="900" i="1" dirty="0">
                        <a:effectLst/>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tc hMerge="1">
                  <a:txBody>
                    <a:bodyPr/>
                    <a:lstStyle/>
                    <a:p>
                      <a:pPr algn="ctr">
                        <a:lnSpc>
                          <a:spcPct val="107000"/>
                        </a:lnSpc>
                        <a:spcAft>
                          <a:spcPts val="600"/>
                        </a:spcAft>
                      </a:pP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tc>
                <a:extLst>
                  <a:ext uri="{0D108BD9-81ED-4DB2-BD59-A6C34878D82A}">
                    <a16:rowId xmlns:a16="http://schemas.microsoft.com/office/drawing/2014/main" val="3246472447"/>
                  </a:ext>
                </a:extLst>
              </a:tr>
              <a:tr h="342254">
                <a:tc>
                  <a:txBody>
                    <a:bodyPr/>
                    <a:lstStyle/>
                    <a:p>
                      <a:pPr algn="ctr">
                        <a:lnSpc>
                          <a:spcPct val="107000"/>
                        </a:lnSpc>
                        <a:spcAft>
                          <a:spcPts val="800"/>
                        </a:spcAft>
                      </a:pPr>
                      <a:r>
                        <a:rPr lang="sv-SE" sz="900" b="1" dirty="0">
                          <a:effectLst/>
                        </a:rPr>
                        <a:t>16.00-16.15</a:t>
                      </a: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a:lnSpc>
                          <a:spcPct val="107000"/>
                        </a:lnSpc>
                        <a:spcAft>
                          <a:spcPts val="0"/>
                        </a:spcAft>
                      </a:pPr>
                      <a:r>
                        <a:rPr lang="sv-SE" sz="900" b="1" dirty="0">
                          <a:effectLst/>
                        </a:rPr>
                        <a:t>Avslutning </a:t>
                      </a:r>
                    </a:p>
                    <a:p>
                      <a:pPr algn="ctr">
                        <a:lnSpc>
                          <a:spcPct val="107000"/>
                        </a:lnSpc>
                        <a:spcAft>
                          <a:spcPts val="0"/>
                        </a:spcAft>
                      </a:pPr>
                      <a:r>
                        <a:rPr lang="sv-SE" sz="900" i="1" dirty="0">
                          <a:effectLst/>
                        </a:rPr>
                        <a:t>Mattias Elg</a:t>
                      </a: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tc hMerge="1">
                  <a:txBody>
                    <a:bodyPr/>
                    <a:lstStyle/>
                    <a:p>
                      <a:pPr algn="ctr">
                        <a:lnSpc>
                          <a:spcPct val="107000"/>
                        </a:lnSpc>
                        <a:spcAft>
                          <a:spcPts val="600"/>
                        </a:spcAft>
                      </a:pP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tc>
                <a:extLst>
                  <a:ext uri="{0D108BD9-81ED-4DB2-BD59-A6C34878D82A}">
                    <a16:rowId xmlns:a16="http://schemas.microsoft.com/office/drawing/2014/main" val="2973229933"/>
                  </a:ext>
                </a:extLst>
              </a:tr>
            </a:tbl>
          </a:graphicData>
        </a:graphic>
      </p:graphicFrame>
      <p:graphicFrame>
        <p:nvGraphicFramePr>
          <p:cNvPr id="4" name="Tabell 3">
            <a:extLst>
              <a:ext uri="{FF2B5EF4-FFF2-40B4-BE49-F238E27FC236}">
                <a16:creationId xmlns:a16="http://schemas.microsoft.com/office/drawing/2014/main" id="{9958D923-0F79-4C83-A106-C5922091EAB6}"/>
              </a:ext>
            </a:extLst>
          </p:cNvPr>
          <p:cNvGraphicFramePr>
            <a:graphicFrameLocks noGrp="1"/>
          </p:cNvGraphicFramePr>
          <p:nvPr>
            <p:extLst>
              <p:ext uri="{D42A27DB-BD31-4B8C-83A1-F6EECF244321}">
                <p14:modId xmlns:p14="http://schemas.microsoft.com/office/powerpoint/2010/main" val="1919576655"/>
              </p:ext>
            </p:extLst>
          </p:nvPr>
        </p:nvGraphicFramePr>
        <p:xfrm>
          <a:off x="722963" y="6618541"/>
          <a:ext cx="8421036" cy="239458"/>
        </p:xfrm>
        <a:graphic>
          <a:graphicData uri="http://schemas.openxmlformats.org/drawingml/2006/table">
            <a:tbl>
              <a:tblPr firstCol="1">
                <a:tableStyleId>{5940675A-B579-460E-94D1-54222C63F5DA}</a:tableStyleId>
              </a:tblPr>
              <a:tblGrid>
                <a:gridCol w="676070">
                  <a:extLst>
                    <a:ext uri="{9D8B030D-6E8A-4147-A177-3AD203B41FA5}">
                      <a16:colId xmlns:a16="http://schemas.microsoft.com/office/drawing/2014/main" val="3609282608"/>
                    </a:ext>
                  </a:extLst>
                </a:gridCol>
                <a:gridCol w="7744966">
                  <a:extLst>
                    <a:ext uri="{9D8B030D-6E8A-4147-A177-3AD203B41FA5}">
                      <a16:colId xmlns:a16="http://schemas.microsoft.com/office/drawing/2014/main" val="3351176442"/>
                    </a:ext>
                  </a:extLst>
                </a:gridCol>
              </a:tblGrid>
              <a:tr h="239458">
                <a:tc>
                  <a:txBody>
                    <a:bodyPr/>
                    <a:lstStyle/>
                    <a:p>
                      <a:pPr algn="l">
                        <a:lnSpc>
                          <a:spcPct val="107000"/>
                        </a:lnSpc>
                        <a:spcAft>
                          <a:spcPts val="800"/>
                        </a:spcAft>
                      </a:pP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CFB5"/>
                    </a:solidFill>
                  </a:tcPr>
                </a:tc>
                <a:tc>
                  <a:txBody>
                    <a:bodyPr/>
                    <a:lstStyle/>
                    <a:p>
                      <a:pPr algn="ctr">
                        <a:lnSpc>
                          <a:spcPct val="107000"/>
                        </a:lnSpc>
                        <a:spcAft>
                          <a:spcPts val="800"/>
                        </a:spcAft>
                      </a:pP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FB5"/>
                    </a:solidFill>
                  </a:tcPr>
                </a:tc>
                <a:extLst>
                  <a:ext uri="{0D108BD9-81ED-4DB2-BD59-A6C34878D82A}">
                    <a16:rowId xmlns:a16="http://schemas.microsoft.com/office/drawing/2014/main" val="3776263100"/>
                  </a:ext>
                </a:extLst>
              </a:tr>
            </a:tbl>
          </a:graphicData>
        </a:graphic>
      </p:graphicFrame>
      <p:cxnSp>
        <p:nvCxnSpPr>
          <p:cNvPr id="13" name="Rak koppling 12">
            <a:extLst>
              <a:ext uri="{FF2B5EF4-FFF2-40B4-BE49-F238E27FC236}">
                <a16:creationId xmlns:a16="http://schemas.microsoft.com/office/drawing/2014/main" id="{E5CCBD1C-B09F-4183-98EF-0388E7D6B366}"/>
              </a:ext>
            </a:extLst>
          </p:cNvPr>
          <p:cNvCxnSpPr>
            <a:cxnSpLocks/>
          </p:cNvCxnSpPr>
          <p:nvPr/>
        </p:nvCxnSpPr>
        <p:spPr>
          <a:xfrm>
            <a:off x="1956816" y="2734056"/>
            <a:ext cx="1426464" cy="0"/>
          </a:xfrm>
          <a:prstGeom prst="line">
            <a:avLst/>
          </a:prstGeom>
          <a:ln w="3175">
            <a:solidFill>
              <a:srgbClr val="00CFB5"/>
            </a:solidFill>
          </a:ln>
        </p:spPr>
        <p:style>
          <a:lnRef idx="1">
            <a:schemeClr val="dk1"/>
          </a:lnRef>
          <a:fillRef idx="0">
            <a:schemeClr val="dk1"/>
          </a:fillRef>
          <a:effectRef idx="0">
            <a:schemeClr val="dk1"/>
          </a:effectRef>
          <a:fontRef idx="minor">
            <a:schemeClr val="tx1"/>
          </a:fontRef>
        </p:style>
      </p:cxnSp>
      <p:cxnSp>
        <p:nvCxnSpPr>
          <p:cNvPr id="20" name="Rak koppling 19">
            <a:extLst>
              <a:ext uri="{FF2B5EF4-FFF2-40B4-BE49-F238E27FC236}">
                <a16:creationId xmlns:a16="http://schemas.microsoft.com/office/drawing/2014/main" id="{7FD2E20F-75C7-4197-AF3A-CB38487ECFA2}"/>
              </a:ext>
            </a:extLst>
          </p:cNvPr>
          <p:cNvCxnSpPr>
            <a:cxnSpLocks/>
          </p:cNvCxnSpPr>
          <p:nvPr/>
        </p:nvCxnSpPr>
        <p:spPr>
          <a:xfrm>
            <a:off x="4751832" y="2734056"/>
            <a:ext cx="1426464" cy="0"/>
          </a:xfrm>
          <a:prstGeom prst="line">
            <a:avLst/>
          </a:prstGeom>
          <a:ln w="3175">
            <a:solidFill>
              <a:srgbClr val="00CFB5"/>
            </a:solidFill>
          </a:ln>
        </p:spPr>
        <p:style>
          <a:lnRef idx="1">
            <a:schemeClr val="dk1"/>
          </a:lnRef>
          <a:fillRef idx="0">
            <a:schemeClr val="dk1"/>
          </a:fillRef>
          <a:effectRef idx="0">
            <a:schemeClr val="dk1"/>
          </a:effectRef>
          <a:fontRef idx="minor">
            <a:schemeClr val="tx1"/>
          </a:fontRef>
        </p:style>
      </p:cxnSp>
      <p:cxnSp>
        <p:nvCxnSpPr>
          <p:cNvPr id="21" name="Rak koppling 20">
            <a:extLst>
              <a:ext uri="{FF2B5EF4-FFF2-40B4-BE49-F238E27FC236}">
                <a16:creationId xmlns:a16="http://schemas.microsoft.com/office/drawing/2014/main" id="{78BCA133-A985-4DCE-8330-8749AD39D1C1}"/>
              </a:ext>
            </a:extLst>
          </p:cNvPr>
          <p:cNvCxnSpPr>
            <a:cxnSpLocks/>
          </p:cNvCxnSpPr>
          <p:nvPr/>
        </p:nvCxnSpPr>
        <p:spPr>
          <a:xfrm>
            <a:off x="7293864" y="4632960"/>
            <a:ext cx="1426464" cy="0"/>
          </a:xfrm>
          <a:prstGeom prst="line">
            <a:avLst/>
          </a:prstGeom>
          <a:ln w="3175">
            <a:solidFill>
              <a:srgbClr val="00CFB5"/>
            </a:solidFill>
          </a:ln>
        </p:spPr>
        <p:style>
          <a:lnRef idx="1">
            <a:schemeClr val="dk1"/>
          </a:lnRef>
          <a:fillRef idx="0">
            <a:schemeClr val="dk1"/>
          </a:fillRef>
          <a:effectRef idx="0">
            <a:schemeClr val="dk1"/>
          </a:effectRef>
          <a:fontRef idx="minor">
            <a:schemeClr val="tx1"/>
          </a:fontRef>
        </p:style>
      </p:cxnSp>
      <p:cxnSp>
        <p:nvCxnSpPr>
          <p:cNvPr id="22" name="Rak koppling 21">
            <a:extLst>
              <a:ext uri="{FF2B5EF4-FFF2-40B4-BE49-F238E27FC236}">
                <a16:creationId xmlns:a16="http://schemas.microsoft.com/office/drawing/2014/main" id="{298F1217-3DAD-4939-8C0C-5AD829917C88}"/>
              </a:ext>
            </a:extLst>
          </p:cNvPr>
          <p:cNvCxnSpPr>
            <a:cxnSpLocks/>
          </p:cNvCxnSpPr>
          <p:nvPr/>
        </p:nvCxnSpPr>
        <p:spPr>
          <a:xfrm>
            <a:off x="4751832" y="4632960"/>
            <a:ext cx="1426464" cy="0"/>
          </a:xfrm>
          <a:prstGeom prst="line">
            <a:avLst/>
          </a:prstGeom>
          <a:ln w="3175">
            <a:solidFill>
              <a:srgbClr val="00CFB5"/>
            </a:solidFill>
          </a:ln>
        </p:spPr>
        <p:style>
          <a:lnRef idx="1">
            <a:schemeClr val="dk1"/>
          </a:lnRef>
          <a:fillRef idx="0">
            <a:schemeClr val="dk1"/>
          </a:fillRef>
          <a:effectRef idx="0">
            <a:schemeClr val="dk1"/>
          </a:effectRef>
          <a:fontRef idx="minor">
            <a:schemeClr val="tx1"/>
          </a:fontRef>
        </p:style>
      </p:cxnSp>
      <p:cxnSp>
        <p:nvCxnSpPr>
          <p:cNvPr id="23" name="Rak koppling 22">
            <a:extLst>
              <a:ext uri="{FF2B5EF4-FFF2-40B4-BE49-F238E27FC236}">
                <a16:creationId xmlns:a16="http://schemas.microsoft.com/office/drawing/2014/main" id="{057AF2EB-5CA0-4604-AB26-497FAB984677}"/>
              </a:ext>
            </a:extLst>
          </p:cNvPr>
          <p:cNvCxnSpPr>
            <a:cxnSpLocks/>
          </p:cNvCxnSpPr>
          <p:nvPr/>
        </p:nvCxnSpPr>
        <p:spPr>
          <a:xfrm>
            <a:off x="1889760" y="4626864"/>
            <a:ext cx="1426464" cy="0"/>
          </a:xfrm>
          <a:prstGeom prst="line">
            <a:avLst/>
          </a:prstGeom>
          <a:ln w="3175">
            <a:solidFill>
              <a:srgbClr val="00CFB5"/>
            </a:solidFill>
          </a:ln>
        </p:spPr>
        <p:style>
          <a:lnRef idx="1">
            <a:schemeClr val="dk1"/>
          </a:lnRef>
          <a:fillRef idx="0">
            <a:schemeClr val="dk1"/>
          </a:fillRef>
          <a:effectRef idx="0">
            <a:schemeClr val="dk1"/>
          </a:effectRef>
          <a:fontRef idx="minor">
            <a:schemeClr val="tx1"/>
          </a:fontRef>
        </p:style>
      </p:cxnSp>
      <p:cxnSp>
        <p:nvCxnSpPr>
          <p:cNvPr id="24" name="Rak koppling 23">
            <a:extLst>
              <a:ext uri="{FF2B5EF4-FFF2-40B4-BE49-F238E27FC236}">
                <a16:creationId xmlns:a16="http://schemas.microsoft.com/office/drawing/2014/main" id="{E0814176-8748-4C0B-B755-6702C145B9E8}"/>
              </a:ext>
            </a:extLst>
          </p:cNvPr>
          <p:cNvCxnSpPr>
            <a:cxnSpLocks/>
          </p:cNvCxnSpPr>
          <p:nvPr/>
        </p:nvCxnSpPr>
        <p:spPr>
          <a:xfrm>
            <a:off x="4572000" y="923544"/>
            <a:ext cx="1426464" cy="0"/>
          </a:xfrm>
          <a:prstGeom prst="line">
            <a:avLst/>
          </a:prstGeom>
          <a:ln w="3175">
            <a:solidFill>
              <a:srgbClr val="00CFB5"/>
            </a:solidFill>
          </a:ln>
        </p:spPr>
        <p:style>
          <a:lnRef idx="1">
            <a:schemeClr val="dk1"/>
          </a:lnRef>
          <a:fillRef idx="0">
            <a:schemeClr val="dk1"/>
          </a:fillRef>
          <a:effectRef idx="0">
            <a:schemeClr val="dk1"/>
          </a:effectRef>
          <a:fontRef idx="minor">
            <a:schemeClr val="tx1"/>
          </a:fontRef>
        </p:style>
      </p:cxnSp>
      <p:cxnSp>
        <p:nvCxnSpPr>
          <p:cNvPr id="25" name="Rak koppling 24">
            <a:extLst>
              <a:ext uri="{FF2B5EF4-FFF2-40B4-BE49-F238E27FC236}">
                <a16:creationId xmlns:a16="http://schemas.microsoft.com/office/drawing/2014/main" id="{436A7AE8-BE18-42EA-AE60-ABC99F41855D}"/>
              </a:ext>
            </a:extLst>
          </p:cNvPr>
          <p:cNvCxnSpPr>
            <a:cxnSpLocks/>
          </p:cNvCxnSpPr>
          <p:nvPr/>
        </p:nvCxnSpPr>
        <p:spPr>
          <a:xfrm>
            <a:off x="4572000" y="6172200"/>
            <a:ext cx="1426464" cy="0"/>
          </a:xfrm>
          <a:prstGeom prst="line">
            <a:avLst/>
          </a:prstGeom>
          <a:ln w="3175">
            <a:solidFill>
              <a:srgbClr val="00CFB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8256135"/>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486</Words>
  <Application>Microsoft Office PowerPoint</Application>
  <PresentationFormat>Bildspel på skärmen (4:3)</PresentationFormat>
  <Paragraphs>94</Paragraphs>
  <Slides>4</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vt:i4>
      </vt:variant>
    </vt:vector>
  </HeadingPairs>
  <TitlesOfParts>
    <vt:vector size="11" baseType="lpstr">
      <vt:lpstr>Arial</vt:lpstr>
      <vt:lpstr>Calibri</vt:lpstr>
      <vt:lpstr>Calibri Light</vt:lpstr>
      <vt:lpstr>KorolevLiU Bold</vt:lpstr>
      <vt:lpstr>KorolevLiU Medium</vt:lpstr>
      <vt:lpstr>Times New Roman</vt:lpstr>
      <vt:lpstr>Office-tema</vt:lpstr>
      <vt:lpstr>HELIX-dagen 24/10, 2018</vt:lpstr>
      <vt:lpstr>HELIX-dagen</vt:lpstr>
      <vt:lpstr>Anmälan</vt:lpstr>
      <vt:lpstr>Preliminärt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HELIX-dagen 2017</dc:title>
  <dc:creator>Andreas Wallo</dc:creator>
  <cp:lastModifiedBy>Mikael Sönne</cp:lastModifiedBy>
  <cp:revision>21</cp:revision>
  <dcterms:created xsi:type="dcterms:W3CDTF">2017-06-12T06:49:55Z</dcterms:created>
  <dcterms:modified xsi:type="dcterms:W3CDTF">2018-06-29T08:21:16Z</dcterms:modified>
</cp:coreProperties>
</file>