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C5B17-358C-416B-92EB-9D8CAF2F3902}" v="3" dt="2024-10-17T07:52:37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032" autoAdjust="0"/>
  </p:normalViewPr>
  <p:slideViewPr>
    <p:cSldViewPr snapToGrid="0">
      <p:cViewPr varScale="1">
        <p:scale>
          <a:sx n="72" d="100"/>
          <a:sy n="72" d="100"/>
        </p:scale>
        <p:origin x="3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5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66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1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8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3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7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30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54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33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9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8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DB9C6-5230-4A16-802C-EE60B166A23D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6396A-7218-4269-A8A6-F178BB031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53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3AD35C-8DF8-416D-DA7A-A5EDF5C4D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166351"/>
            <a:ext cx="5938261" cy="1077942"/>
          </a:xfrm>
        </p:spPr>
        <p:txBody>
          <a:bodyPr>
            <a:normAutofit fontScale="90000"/>
          </a:bodyPr>
          <a:lstStyle/>
          <a:p>
            <a:r>
              <a:rPr lang="en-GB" sz="2400" noProof="0" dirty="0"/>
              <a:t>SINIC - The  </a:t>
            </a:r>
            <a:r>
              <a:rPr lang="en-GB" sz="2400" b="1" noProof="0" dirty="0"/>
              <a:t>S</a:t>
            </a:r>
            <a:r>
              <a:rPr lang="en-GB" sz="2400" noProof="0" dirty="0"/>
              <a:t>wedish </a:t>
            </a:r>
            <a:r>
              <a:rPr lang="en-GB" sz="2400" b="1" noProof="0" dirty="0"/>
              <a:t>I</a:t>
            </a:r>
            <a:r>
              <a:rPr lang="en-GB" sz="2400" noProof="0" dirty="0"/>
              <a:t>nterdisciplinary, and Interprofessional </a:t>
            </a:r>
            <a:r>
              <a:rPr lang="en-GB" sz="2400" b="1" noProof="0" dirty="0"/>
              <a:t>N</a:t>
            </a:r>
            <a:r>
              <a:rPr lang="en-GB" sz="2400" noProof="0" dirty="0"/>
              <a:t>etwork </a:t>
            </a:r>
            <a:r>
              <a:rPr lang="en-GB" sz="2400" noProof="0"/>
              <a:t>in Person-centred </a:t>
            </a:r>
            <a:r>
              <a:rPr lang="en-GB" sz="2400" noProof="0" dirty="0"/>
              <a:t>and </a:t>
            </a:r>
            <a:r>
              <a:rPr lang="en-GB" sz="2400" b="1" noProof="0" dirty="0"/>
              <a:t>I</a:t>
            </a:r>
            <a:r>
              <a:rPr lang="en-GB" sz="2400" noProof="0" dirty="0"/>
              <a:t>ntegrated </a:t>
            </a:r>
            <a:r>
              <a:rPr lang="en-GB" sz="2400" b="1" noProof="0" dirty="0"/>
              <a:t>C</a:t>
            </a:r>
            <a:r>
              <a:rPr lang="en-GB" sz="2400" noProof="0" dirty="0"/>
              <a:t>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C2DDF8F-639E-DBC9-800A-9CF5EE493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0063" y="1562729"/>
            <a:ext cx="3759506" cy="1814801"/>
          </a:xfrm>
        </p:spPr>
        <p:txBody>
          <a:bodyPr>
            <a:normAutofit fontScale="92500" lnSpcReduction="10000"/>
          </a:bodyPr>
          <a:lstStyle/>
          <a:p>
            <a:r>
              <a:rPr lang="en-GB" sz="1900" b="1" noProof="0" dirty="0"/>
              <a:t>Main Goal</a:t>
            </a:r>
          </a:p>
          <a:p>
            <a:r>
              <a:rPr lang="en-GB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increase collaboration in the field of integrated care between researchers in Sweden, and provide a unique interdisciplinary and interprofessional national environment and network that will result in pioneering science</a:t>
            </a:r>
            <a:endParaRPr lang="en-GB" b="1" noProof="0" dirty="0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212FE127-C74B-7DE9-6595-0DCB10FD6A9F}"/>
              </a:ext>
            </a:extLst>
          </p:cNvPr>
          <p:cNvGrpSpPr/>
          <p:nvPr/>
        </p:nvGrpSpPr>
        <p:grpSpPr>
          <a:xfrm>
            <a:off x="221162" y="1722876"/>
            <a:ext cx="2798096" cy="5578762"/>
            <a:chOff x="156673" y="1471897"/>
            <a:chExt cx="4095838" cy="8368709"/>
          </a:xfrm>
        </p:grpSpPr>
        <p:pic>
          <p:nvPicPr>
            <p:cNvPr id="1026" name="Picture 2" descr="Sweden Map - Guide of the World">
              <a:extLst>
                <a:ext uri="{FF2B5EF4-FFF2-40B4-BE49-F238E27FC236}">
                  <a16:creationId xmlns:a16="http://schemas.microsoft.com/office/drawing/2014/main" id="{85497484-F73E-9242-5321-F2C8F21FC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73" y="1471897"/>
              <a:ext cx="4095838" cy="8368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3A682936-D938-E810-D747-7761523567EF}"/>
                </a:ext>
              </a:extLst>
            </p:cNvPr>
            <p:cNvGrpSpPr/>
            <p:nvPr/>
          </p:nvGrpSpPr>
          <p:grpSpPr>
            <a:xfrm>
              <a:off x="752281" y="3139807"/>
              <a:ext cx="3134219" cy="5699898"/>
              <a:chOff x="752281" y="3139807"/>
              <a:chExt cx="3134219" cy="5699898"/>
            </a:xfrm>
          </p:grpSpPr>
          <p:pic>
            <p:nvPicPr>
              <p:cNvPr id="7" name="Bild 6" descr="Flagga med hel fyllning">
                <a:extLst>
                  <a:ext uri="{FF2B5EF4-FFF2-40B4-BE49-F238E27FC236}">
                    <a16:creationId xmlns:a16="http://schemas.microsoft.com/office/drawing/2014/main" id="{EC464CFF-77CD-3492-714F-4773D719E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12475" y="3139807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0" name="Bild 9" descr="Flagga med hel fyllning">
                <a:extLst>
                  <a:ext uri="{FF2B5EF4-FFF2-40B4-BE49-F238E27FC236}">
                    <a16:creationId xmlns:a16="http://schemas.microsoft.com/office/drawing/2014/main" id="{C43A96C7-3F90-7DA2-6634-1E526BF42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6672" y="7532266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1" name="Bild 10" descr="Flagga med hel fyllning">
                <a:extLst>
                  <a:ext uri="{FF2B5EF4-FFF2-40B4-BE49-F238E27FC236}">
                    <a16:creationId xmlns:a16="http://schemas.microsoft.com/office/drawing/2014/main" id="{D02D688B-246E-B692-1BCA-296B2C255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24011" y="7514823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3" name="Bild 12" descr="Flagga med hel fyllning">
                <a:extLst>
                  <a:ext uri="{FF2B5EF4-FFF2-40B4-BE49-F238E27FC236}">
                    <a16:creationId xmlns:a16="http://schemas.microsoft.com/office/drawing/2014/main" id="{27B67217-BEC5-C637-1847-9C355CB7F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96729" y="6111402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7" name="Bild 16" descr="Flagga med hel fyllning">
                <a:extLst>
                  <a:ext uri="{FF2B5EF4-FFF2-40B4-BE49-F238E27FC236}">
                    <a16:creationId xmlns:a16="http://schemas.microsoft.com/office/drawing/2014/main" id="{11A74DFB-7FCD-C90C-D940-F0A342110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74010" y="7532265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2" name="Bild 11" descr="Flagga med hel fyllning">
                <a:extLst>
                  <a:ext uri="{FF2B5EF4-FFF2-40B4-BE49-F238E27FC236}">
                    <a16:creationId xmlns:a16="http://schemas.microsoft.com/office/drawing/2014/main" id="{F965C99C-8553-7943-6B9D-9A51C9DAC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80562" y="7856769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4" name="Bild 13" descr="Flagga med hel fyllning">
                <a:extLst>
                  <a:ext uri="{FF2B5EF4-FFF2-40B4-BE49-F238E27FC236}">
                    <a16:creationId xmlns:a16="http://schemas.microsoft.com/office/drawing/2014/main" id="{CE653F51-5073-950A-19EC-5F9C7D184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45805" y="7845212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5" name="Bild 14" descr="Flagga med hel fyllning">
                <a:extLst>
                  <a:ext uri="{FF2B5EF4-FFF2-40B4-BE49-F238E27FC236}">
                    <a16:creationId xmlns:a16="http://schemas.microsoft.com/office/drawing/2014/main" id="{271E8684-50C8-D154-D31E-67255EB4C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2281" y="7891655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6" name="Bild 15" descr="Flagga med hel fyllning">
                <a:extLst>
                  <a:ext uri="{FF2B5EF4-FFF2-40B4-BE49-F238E27FC236}">
                    <a16:creationId xmlns:a16="http://schemas.microsoft.com/office/drawing/2014/main" id="{8FDC9C4E-9521-E80B-30CB-69DD1DE4C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68222" y="8365680"/>
                <a:ext cx="474025" cy="474025"/>
              </a:xfrm>
              <a:prstGeom prst="rect">
                <a:avLst/>
              </a:prstGeom>
            </p:spPr>
          </p:pic>
          <p:pic>
            <p:nvPicPr>
              <p:cNvPr id="18" name="Bild 17" descr="Flagga med hel fyllning">
                <a:extLst>
                  <a:ext uri="{FF2B5EF4-FFF2-40B4-BE49-F238E27FC236}">
                    <a16:creationId xmlns:a16="http://schemas.microsoft.com/office/drawing/2014/main" id="{6D24D5D9-22D7-EEC6-48C1-87FF0D940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30567" y="6978307"/>
                <a:ext cx="474025" cy="474025"/>
              </a:xfrm>
              <a:prstGeom prst="rect">
                <a:avLst/>
              </a:prstGeom>
            </p:spPr>
          </p:pic>
        </p:grpSp>
      </p:grp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B8D28FDE-5D84-7BCA-3972-105D93C26938}"/>
              </a:ext>
            </a:extLst>
          </p:cNvPr>
          <p:cNvCxnSpPr>
            <a:cxnSpLocks/>
          </p:cNvCxnSpPr>
          <p:nvPr/>
        </p:nvCxnSpPr>
        <p:spPr>
          <a:xfrm flipH="1">
            <a:off x="2895902" y="1458635"/>
            <a:ext cx="56619" cy="8115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1AC4DE65-A2B6-3C2F-A68D-6A401814662A}"/>
              </a:ext>
            </a:extLst>
          </p:cNvPr>
          <p:cNvCxnSpPr/>
          <p:nvPr/>
        </p:nvCxnSpPr>
        <p:spPr>
          <a:xfrm>
            <a:off x="2944258" y="3352265"/>
            <a:ext cx="3580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A4311D19-C3F9-CFDD-9410-F780BBC14861}"/>
              </a:ext>
            </a:extLst>
          </p:cNvPr>
          <p:cNvCxnSpPr/>
          <p:nvPr/>
        </p:nvCxnSpPr>
        <p:spPr>
          <a:xfrm>
            <a:off x="481733" y="1458635"/>
            <a:ext cx="60512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Underrubrik 2">
            <a:extLst>
              <a:ext uri="{FF2B5EF4-FFF2-40B4-BE49-F238E27FC236}">
                <a16:creationId xmlns:a16="http://schemas.microsoft.com/office/drawing/2014/main" id="{502BEDB9-4566-9B98-BFA6-A5E1230D376D}"/>
              </a:ext>
            </a:extLst>
          </p:cNvPr>
          <p:cNvSpPr txBox="1">
            <a:spLocks/>
          </p:cNvSpPr>
          <p:nvPr/>
        </p:nvSpPr>
        <p:spPr>
          <a:xfrm>
            <a:off x="-612030" y="1539355"/>
            <a:ext cx="3759506" cy="37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/>
              <a:t>National</a:t>
            </a:r>
          </a:p>
        </p:txBody>
      </p:sp>
      <p:sp>
        <p:nvSpPr>
          <p:cNvPr id="32" name="Underrubrik 2">
            <a:extLst>
              <a:ext uri="{FF2B5EF4-FFF2-40B4-BE49-F238E27FC236}">
                <a16:creationId xmlns:a16="http://schemas.microsoft.com/office/drawing/2014/main" id="{24CFFE66-2B7C-352B-24E8-7EF8A616B5F5}"/>
              </a:ext>
            </a:extLst>
          </p:cNvPr>
          <p:cNvSpPr txBox="1">
            <a:spLocks/>
          </p:cNvSpPr>
          <p:nvPr/>
        </p:nvSpPr>
        <p:spPr>
          <a:xfrm>
            <a:off x="2749725" y="3523018"/>
            <a:ext cx="3759506" cy="765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/>
              <a:t>&gt; 50 Doctoral students</a:t>
            </a:r>
            <a:br>
              <a:rPr lang="en-GB" b="1" noProof="0" dirty="0"/>
            </a:br>
            <a:r>
              <a:rPr lang="en-GB" b="1" noProof="0" dirty="0"/>
              <a:t>and their supervisors 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E78A78C0-3656-BAC7-3305-49375E8D0A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5215"/>
          <a:stretch/>
        </p:blipFill>
        <p:spPr>
          <a:xfrm>
            <a:off x="2987973" y="4017453"/>
            <a:ext cx="3595835" cy="1310044"/>
          </a:xfrm>
          <a:prstGeom prst="rect">
            <a:avLst/>
          </a:prstGeom>
        </p:spPr>
      </p:pic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6DD6871B-7C84-F625-9BAB-3F95831F32D3}"/>
              </a:ext>
            </a:extLst>
          </p:cNvPr>
          <p:cNvCxnSpPr/>
          <p:nvPr/>
        </p:nvCxnSpPr>
        <p:spPr>
          <a:xfrm>
            <a:off x="2952521" y="5508720"/>
            <a:ext cx="3580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Underrubrik 2">
            <a:extLst>
              <a:ext uri="{FF2B5EF4-FFF2-40B4-BE49-F238E27FC236}">
                <a16:creationId xmlns:a16="http://schemas.microsoft.com/office/drawing/2014/main" id="{CFFE68BF-B650-EB69-D284-9E94BC628982}"/>
              </a:ext>
            </a:extLst>
          </p:cNvPr>
          <p:cNvSpPr txBox="1">
            <a:spLocks/>
          </p:cNvSpPr>
          <p:nvPr/>
        </p:nvSpPr>
        <p:spPr>
          <a:xfrm>
            <a:off x="4094473" y="5579323"/>
            <a:ext cx="1539820" cy="33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/>
              <a:t>Disciplines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6AA5C24-F6E0-55E3-B1AD-491F54210444}"/>
              </a:ext>
            </a:extLst>
          </p:cNvPr>
          <p:cNvSpPr txBox="1"/>
          <p:nvPr/>
        </p:nvSpPr>
        <p:spPr>
          <a:xfrm>
            <a:off x="3021378" y="5876440"/>
            <a:ext cx="2299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iomedicine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 education </a:t>
            </a:r>
            <a:b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medicine 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nursing 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occupational therapy </a:t>
            </a:r>
            <a:b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 sz="1600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19FFAE61-1AE2-12C7-7F51-6EB8790F557F}"/>
              </a:ext>
            </a:extLst>
          </p:cNvPr>
          <p:cNvSpPr txBox="1"/>
          <p:nvPr/>
        </p:nvSpPr>
        <p:spPr>
          <a:xfrm>
            <a:off x="5157043" y="5876914"/>
            <a:ext cx="142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physiotherapy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psychology 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health 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work </a:t>
            </a:r>
          </a:p>
          <a:p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technology</a:t>
            </a:r>
            <a:endParaRPr lang="sv-SE" sz="1600" dirty="0"/>
          </a:p>
        </p:txBody>
      </p: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B6F347F8-01F3-4B7E-742A-28333BE6B6AE}"/>
              </a:ext>
            </a:extLst>
          </p:cNvPr>
          <p:cNvCxnSpPr/>
          <p:nvPr/>
        </p:nvCxnSpPr>
        <p:spPr>
          <a:xfrm>
            <a:off x="2944258" y="7313650"/>
            <a:ext cx="3580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Novel research speeds up threat detection, prevention for Army missions ...">
            <a:extLst>
              <a:ext uri="{FF2B5EF4-FFF2-40B4-BE49-F238E27FC236}">
                <a16:creationId xmlns:a16="http://schemas.microsoft.com/office/drawing/2014/main" id="{F0F55A99-90E2-A893-D52A-853F127E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85" y="8078866"/>
            <a:ext cx="2018720" cy="14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Underrubrik 2">
            <a:extLst>
              <a:ext uri="{FF2B5EF4-FFF2-40B4-BE49-F238E27FC236}">
                <a16:creationId xmlns:a16="http://schemas.microsoft.com/office/drawing/2014/main" id="{F08BD6CF-DF5A-C3AE-0DF2-F5A943D2F0B2}"/>
              </a:ext>
            </a:extLst>
          </p:cNvPr>
          <p:cNvSpPr txBox="1">
            <a:spLocks/>
          </p:cNvSpPr>
          <p:nvPr/>
        </p:nvSpPr>
        <p:spPr>
          <a:xfrm>
            <a:off x="2912480" y="7424719"/>
            <a:ext cx="3759506" cy="37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/>
              <a:t>Network activities</a:t>
            </a:r>
          </a:p>
        </p:txBody>
      </p:sp>
      <p:sp>
        <p:nvSpPr>
          <p:cNvPr id="43" name="Underrubrik 2">
            <a:extLst>
              <a:ext uri="{FF2B5EF4-FFF2-40B4-BE49-F238E27FC236}">
                <a16:creationId xmlns:a16="http://schemas.microsoft.com/office/drawing/2014/main" id="{FEC4475F-8A98-B593-D1F0-E4D2BA5E9B4C}"/>
              </a:ext>
            </a:extLst>
          </p:cNvPr>
          <p:cNvSpPr txBox="1">
            <a:spLocks/>
          </p:cNvSpPr>
          <p:nvPr/>
        </p:nvSpPr>
        <p:spPr>
          <a:xfrm>
            <a:off x="4393879" y="7906708"/>
            <a:ext cx="1489579" cy="288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Y</a:t>
            </a:r>
            <a:r>
              <a:rPr lang="en-GB" b="1" noProof="0" dirty="0"/>
              <a:t>early meetings </a:t>
            </a:r>
          </a:p>
        </p:txBody>
      </p:sp>
      <p:sp>
        <p:nvSpPr>
          <p:cNvPr id="44" name="Underrubrik 2">
            <a:extLst>
              <a:ext uri="{FF2B5EF4-FFF2-40B4-BE49-F238E27FC236}">
                <a16:creationId xmlns:a16="http://schemas.microsoft.com/office/drawing/2014/main" id="{CFE11177-17B1-3134-B727-4530CC7E5B9D}"/>
              </a:ext>
            </a:extLst>
          </p:cNvPr>
          <p:cNvSpPr txBox="1">
            <a:spLocks/>
          </p:cNvSpPr>
          <p:nvPr/>
        </p:nvSpPr>
        <p:spPr>
          <a:xfrm>
            <a:off x="4807966" y="8305000"/>
            <a:ext cx="1864020" cy="538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/>
              <a:t>Junior researchers Career development </a:t>
            </a:r>
          </a:p>
        </p:txBody>
      </p:sp>
      <p:sp>
        <p:nvSpPr>
          <p:cNvPr id="45" name="Underrubrik 2">
            <a:extLst>
              <a:ext uri="{FF2B5EF4-FFF2-40B4-BE49-F238E27FC236}">
                <a16:creationId xmlns:a16="http://schemas.microsoft.com/office/drawing/2014/main" id="{003ED7EB-1C11-6D9C-53AE-CBF698BDB90B}"/>
              </a:ext>
            </a:extLst>
          </p:cNvPr>
          <p:cNvSpPr txBox="1">
            <a:spLocks/>
          </p:cNvSpPr>
          <p:nvPr/>
        </p:nvSpPr>
        <p:spPr>
          <a:xfrm>
            <a:off x="4889577" y="8883310"/>
            <a:ext cx="1864020" cy="53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noProof="0" dirty="0"/>
              <a:t>Increase the interdisciplinary research funding </a:t>
            </a:r>
            <a:endParaRPr lang="en-GB" sz="1400" b="1" noProof="0" dirty="0"/>
          </a:p>
        </p:txBody>
      </p: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DF3F0AD6-437C-C9D4-CBC0-717778CA71AB}"/>
              </a:ext>
            </a:extLst>
          </p:cNvPr>
          <p:cNvCxnSpPr>
            <a:cxnSpLocks/>
          </p:cNvCxnSpPr>
          <p:nvPr/>
        </p:nvCxnSpPr>
        <p:spPr>
          <a:xfrm>
            <a:off x="195123" y="7301639"/>
            <a:ext cx="2798096" cy="12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Underrubrik 2">
            <a:extLst>
              <a:ext uri="{FF2B5EF4-FFF2-40B4-BE49-F238E27FC236}">
                <a16:creationId xmlns:a16="http://schemas.microsoft.com/office/drawing/2014/main" id="{A44DE7C5-9AAE-ECA3-972A-1192F65CE1A5}"/>
              </a:ext>
            </a:extLst>
          </p:cNvPr>
          <p:cNvSpPr txBox="1">
            <a:spLocks/>
          </p:cNvSpPr>
          <p:nvPr/>
        </p:nvSpPr>
        <p:spPr>
          <a:xfrm>
            <a:off x="286806" y="7424513"/>
            <a:ext cx="2462919" cy="310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/>
              <a:t>Close collaboration </a:t>
            </a:r>
          </a:p>
        </p:txBody>
      </p:sp>
      <p:sp>
        <p:nvSpPr>
          <p:cNvPr id="49" name="Underrubrik 2">
            <a:extLst>
              <a:ext uri="{FF2B5EF4-FFF2-40B4-BE49-F238E27FC236}">
                <a16:creationId xmlns:a16="http://schemas.microsoft.com/office/drawing/2014/main" id="{B5F8C975-FE7C-FA9A-17D2-C36567669A5E}"/>
              </a:ext>
            </a:extLst>
          </p:cNvPr>
          <p:cNvSpPr txBox="1">
            <a:spLocks/>
          </p:cNvSpPr>
          <p:nvPr/>
        </p:nvSpPr>
        <p:spPr>
          <a:xfrm>
            <a:off x="3512" y="7734876"/>
            <a:ext cx="2920138" cy="949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universities healthcare organizations, social services and society</a:t>
            </a:r>
            <a:endParaRPr lang="en-GB" sz="1700" b="1" dirty="0"/>
          </a:p>
        </p:txBody>
      </p:sp>
      <p:pic>
        <p:nvPicPr>
          <p:cNvPr id="1036" name="Picture 12" descr="Recognizing and Addressing Inefficiencies in Vendor Qualification – One ...">
            <a:extLst>
              <a:ext uri="{FF2B5EF4-FFF2-40B4-BE49-F238E27FC236}">
                <a16:creationId xmlns:a16="http://schemas.microsoft.com/office/drawing/2014/main" id="{60219570-3AFD-B105-BB3E-42465BA34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14210" b="21887"/>
          <a:stretch/>
        </p:blipFill>
        <p:spPr bwMode="auto">
          <a:xfrm>
            <a:off x="335889" y="8574265"/>
            <a:ext cx="2257149" cy="9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 descr="Flagga med hel fyllning">
            <a:extLst>
              <a:ext uri="{FF2B5EF4-FFF2-40B4-BE49-F238E27FC236}">
                <a16:creationId xmlns:a16="http://schemas.microsoft.com/office/drawing/2014/main" id="{E18B739C-4D8B-F88F-8640-7708249E8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6464" y="3523018"/>
            <a:ext cx="323833" cy="3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6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97</Words>
  <Application>Microsoft Office PowerPoint</Application>
  <PresentationFormat>A4 (210 x 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SINIC - The  Swedish Interdisciplinary, and Interprofessional Network in Person-centred and Integrated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Bergstrand</dc:creator>
  <cp:lastModifiedBy>Maria Andreassen</cp:lastModifiedBy>
  <cp:revision>2</cp:revision>
  <cp:lastPrinted>2024-10-11T14:58:20Z</cp:lastPrinted>
  <dcterms:created xsi:type="dcterms:W3CDTF">2024-10-11T13:41:01Z</dcterms:created>
  <dcterms:modified xsi:type="dcterms:W3CDTF">2025-03-31T13:27:42Z</dcterms:modified>
</cp:coreProperties>
</file>