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4"/>
    <p:sldMasterId id="2147483887" r:id="rId5"/>
    <p:sldMasterId id="2147483900" r:id="rId6"/>
    <p:sldMasterId id="2147483939" r:id="rId7"/>
    <p:sldMasterId id="2147483648" r:id="rId8"/>
    <p:sldMasterId id="2147483729" r:id="rId9"/>
  </p:sldMasterIdLst>
  <p:notesMasterIdLst>
    <p:notesMasterId r:id="rId71"/>
  </p:notesMasterIdLst>
  <p:handoutMasterIdLst>
    <p:handoutMasterId r:id="rId72"/>
  </p:handoutMasterIdLst>
  <p:sldIdLst>
    <p:sldId id="284" r:id="rId10"/>
    <p:sldId id="281" r:id="rId11"/>
    <p:sldId id="301" r:id="rId12"/>
    <p:sldId id="302" r:id="rId13"/>
    <p:sldId id="340" r:id="rId14"/>
    <p:sldId id="298" r:id="rId15"/>
    <p:sldId id="1638" r:id="rId16"/>
    <p:sldId id="1637" r:id="rId17"/>
    <p:sldId id="341" r:id="rId18"/>
    <p:sldId id="342" r:id="rId19"/>
    <p:sldId id="280" r:id="rId20"/>
    <p:sldId id="1639" r:id="rId21"/>
    <p:sldId id="303" r:id="rId22"/>
    <p:sldId id="256" r:id="rId23"/>
    <p:sldId id="266" r:id="rId24"/>
    <p:sldId id="335" r:id="rId25"/>
    <p:sldId id="265" r:id="rId26"/>
    <p:sldId id="336" r:id="rId27"/>
    <p:sldId id="270" r:id="rId28"/>
    <p:sldId id="272" r:id="rId29"/>
    <p:sldId id="273" r:id="rId30"/>
    <p:sldId id="271" r:id="rId31"/>
    <p:sldId id="275" r:id="rId32"/>
    <p:sldId id="276" r:id="rId33"/>
    <p:sldId id="337" r:id="rId34"/>
    <p:sldId id="304" r:id="rId35"/>
    <p:sldId id="1617" r:id="rId36"/>
    <p:sldId id="1618" r:id="rId37"/>
    <p:sldId id="1619" r:id="rId38"/>
    <p:sldId id="1620" r:id="rId39"/>
    <p:sldId id="1621" r:id="rId40"/>
    <p:sldId id="1616" r:id="rId41"/>
    <p:sldId id="1640" r:id="rId42"/>
    <p:sldId id="1641" r:id="rId43"/>
    <p:sldId id="1642" r:id="rId44"/>
    <p:sldId id="1643" r:id="rId45"/>
    <p:sldId id="1645" r:id="rId46"/>
    <p:sldId id="313" r:id="rId47"/>
    <p:sldId id="331" r:id="rId48"/>
    <p:sldId id="332" r:id="rId49"/>
    <p:sldId id="333" r:id="rId50"/>
    <p:sldId id="315" r:id="rId51"/>
    <p:sldId id="1649" r:id="rId52"/>
    <p:sldId id="1648" r:id="rId53"/>
    <p:sldId id="323" r:id="rId54"/>
    <p:sldId id="324" r:id="rId55"/>
    <p:sldId id="325" r:id="rId56"/>
    <p:sldId id="326" r:id="rId57"/>
    <p:sldId id="327" r:id="rId58"/>
    <p:sldId id="328" r:id="rId59"/>
    <p:sldId id="310" r:id="rId60"/>
    <p:sldId id="329" r:id="rId61"/>
    <p:sldId id="308" r:id="rId62"/>
    <p:sldId id="461" r:id="rId63"/>
    <p:sldId id="311" r:id="rId64"/>
    <p:sldId id="343" r:id="rId65"/>
    <p:sldId id="1608" r:id="rId66"/>
    <p:sldId id="1607" r:id="rId67"/>
    <p:sldId id="1606" r:id="rId68"/>
    <p:sldId id="1416" r:id="rId69"/>
    <p:sldId id="1612" r:id="rId70"/>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50-årsanimation" id="{DBE5AEAA-BCDF-CD40-B682-ED8E353ABD11}">
          <p14:sldIdLst/>
        </p14:section>
        <p14:section name="Framsidor Bild" id="{8BCBCAB1-A71E-4D4E-B0AA-20A7E25B7884}">
          <p14:sldIdLst/>
        </p14:section>
        <p14:section name="Framsidor Färg" id="{FC161B58-4023-4941-8188-96B39C2E54C5}">
          <p14:sldIdLst>
            <p14:sldId id="284"/>
            <p14:sldId id="281"/>
            <p14:sldId id="301"/>
          </p14:sldIdLst>
        </p14:section>
        <p14:section name="Läs mer" id="{03AD534D-6D3B-4446-B075-EAFDDDF44C99}">
          <p14:sldIdLst>
            <p14:sldId id="302"/>
          </p14:sldIdLst>
        </p14:section>
        <p14:section name="Kompletterande färgade avsnittsbilder" id="{7A973525-F917-304B-A6D9-9733113ACAFA}">
          <p14:sldIdLst>
            <p14:sldId id="340"/>
            <p14:sldId id="298"/>
            <p14:sldId id="1638"/>
            <p14:sldId id="1637"/>
            <p14:sldId id="341"/>
            <p14:sldId id="342"/>
            <p14:sldId id="280"/>
            <p14:sldId id="1639"/>
            <p14:sldId id="303"/>
            <p14:sldId id="256"/>
            <p14:sldId id="266"/>
            <p14:sldId id="335"/>
            <p14:sldId id="265"/>
            <p14:sldId id="336"/>
            <p14:sldId id="270"/>
            <p14:sldId id="272"/>
            <p14:sldId id="273"/>
            <p14:sldId id="271"/>
            <p14:sldId id="275"/>
            <p14:sldId id="276"/>
            <p14:sldId id="337"/>
            <p14:sldId id="304"/>
            <p14:sldId id="1617"/>
            <p14:sldId id="1618"/>
            <p14:sldId id="1619"/>
            <p14:sldId id="1620"/>
            <p14:sldId id="1621"/>
            <p14:sldId id="1616"/>
            <p14:sldId id="1640"/>
            <p14:sldId id="1641"/>
            <p14:sldId id="1642"/>
            <p14:sldId id="1643"/>
            <p14:sldId id="1645"/>
            <p14:sldId id="313"/>
            <p14:sldId id="331"/>
            <p14:sldId id="332"/>
            <p14:sldId id="333"/>
            <p14:sldId id="315"/>
            <p14:sldId id="1649"/>
            <p14:sldId id="1648"/>
            <p14:sldId id="323"/>
            <p14:sldId id="324"/>
            <p14:sldId id="325"/>
            <p14:sldId id="326"/>
            <p14:sldId id="327"/>
            <p14:sldId id="328"/>
            <p14:sldId id="310"/>
            <p14:sldId id="329"/>
            <p14:sldId id="308"/>
            <p14:sldId id="461"/>
            <p14:sldId id="311"/>
            <p14:sldId id="343"/>
            <p14:sldId id="1608"/>
            <p14:sldId id="1607"/>
            <p14:sldId id="1606"/>
            <p14:sldId id="1416"/>
            <p14:sldId id="1612"/>
          </p14:sldIdLst>
        </p14:section>
        <p14:section name="Avslutsbild" id="{42A8CDBC-DA26-8A4F-8FD8-5E8B61F894C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C79A66-E8DE-D537-70BD-32F741FC5AA8}" name="Helene Elvstrand" initials="HE" userId="S::helel72@liu.se::d1b27c04-6c7a-4e66-9719-5b96bb5616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DCF3"/>
    <a:srgbClr val="8BE3E9"/>
    <a:srgbClr val="80E7DA"/>
    <a:srgbClr val="17C7D2"/>
    <a:srgbClr val="00CFB5"/>
    <a:srgbClr val="00B9E7"/>
    <a:srgbClr val="B5BFC8"/>
    <a:srgbClr val="E4C7D2"/>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0"/>
    <p:restoredTop sz="94618"/>
  </p:normalViewPr>
  <p:slideViewPr>
    <p:cSldViewPr snapToGrid="0">
      <p:cViewPr varScale="1">
        <p:scale>
          <a:sx n="210" d="100"/>
          <a:sy n="210" d="100"/>
        </p:scale>
        <p:origin x="1176" y="1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0.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DD3A2-2AA1-4D0B-9C67-488D5D204B2C}"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9E7C5376-18B3-43C2-885F-AF3EE903E587}">
      <dgm:prSet/>
      <dgm:spPr/>
      <dgm:t>
        <a:bodyPr/>
        <a:lstStyle/>
        <a:p>
          <a:r>
            <a:rPr lang="sv-SE" noProof="0"/>
            <a:t>Decentraliserad utbildning finns det inte mycket forskning om</a:t>
          </a:r>
        </a:p>
      </dgm:t>
    </dgm:pt>
    <dgm:pt modelId="{8FED6D15-11A4-4EEF-8DE5-FB0CC4CCF060}" type="parTrans" cxnId="{B44719D0-F968-477C-AC63-C5DA14C77B6C}">
      <dgm:prSet/>
      <dgm:spPr/>
      <dgm:t>
        <a:bodyPr/>
        <a:lstStyle/>
        <a:p>
          <a:endParaRPr lang="en-US"/>
        </a:p>
      </dgm:t>
    </dgm:pt>
    <dgm:pt modelId="{F50FF4E8-F9BB-4C65-BBA1-E9F43DBDC0C9}" type="sibTrans" cxnId="{B44719D0-F968-477C-AC63-C5DA14C77B6C}">
      <dgm:prSet/>
      <dgm:spPr/>
      <dgm:t>
        <a:bodyPr/>
        <a:lstStyle/>
        <a:p>
          <a:endParaRPr lang="en-US"/>
        </a:p>
      </dgm:t>
    </dgm:pt>
    <dgm:pt modelId="{63696678-57D7-4ED3-AD2D-5689DC4D29BE}">
      <dgm:prSet custT="1"/>
      <dgm:spPr/>
      <dgm:t>
        <a:bodyPr/>
        <a:lstStyle/>
        <a:p>
          <a:r>
            <a:rPr lang="sv-SE" sz="1400" noProof="0"/>
            <a:t>Decentraliserad form, hybridform</a:t>
          </a:r>
        </a:p>
      </dgm:t>
    </dgm:pt>
    <dgm:pt modelId="{F7D34325-8D9E-465C-AD59-50CB98C8460E}" type="parTrans" cxnId="{5AD61BA5-F05F-401D-B1D2-4F398B316744}">
      <dgm:prSet/>
      <dgm:spPr/>
      <dgm:t>
        <a:bodyPr/>
        <a:lstStyle/>
        <a:p>
          <a:endParaRPr lang="en-US"/>
        </a:p>
      </dgm:t>
    </dgm:pt>
    <dgm:pt modelId="{580ED58C-7698-48AF-A9DE-01DAD6D24ACC}" type="sibTrans" cxnId="{5AD61BA5-F05F-401D-B1D2-4F398B316744}">
      <dgm:prSet/>
      <dgm:spPr/>
      <dgm:t>
        <a:bodyPr/>
        <a:lstStyle/>
        <a:p>
          <a:endParaRPr lang="en-US"/>
        </a:p>
      </dgm:t>
    </dgm:pt>
    <dgm:pt modelId="{61A2D217-AA98-4E9A-8C44-568C9989A463}">
      <dgm:prSet/>
      <dgm:spPr/>
      <dgm:t>
        <a:bodyPr/>
        <a:lstStyle/>
        <a:p>
          <a:r>
            <a:rPr lang="en-US"/>
            <a:t>Tillgänglighetsaspekten viktig</a:t>
          </a:r>
        </a:p>
      </dgm:t>
    </dgm:pt>
    <dgm:pt modelId="{81843EED-0940-4D55-A646-713F70F59916}" type="parTrans" cxnId="{070977C6-081E-479C-BF34-5EF0F630C5F0}">
      <dgm:prSet/>
      <dgm:spPr/>
      <dgm:t>
        <a:bodyPr/>
        <a:lstStyle/>
        <a:p>
          <a:endParaRPr lang="en-US"/>
        </a:p>
      </dgm:t>
    </dgm:pt>
    <dgm:pt modelId="{348CE98A-4BE5-478C-BAB2-C78546AEA9F6}" type="sibTrans" cxnId="{070977C6-081E-479C-BF34-5EF0F630C5F0}">
      <dgm:prSet/>
      <dgm:spPr/>
      <dgm:t>
        <a:bodyPr/>
        <a:lstStyle/>
        <a:p>
          <a:endParaRPr lang="en-US"/>
        </a:p>
      </dgm:t>
    </dgm:pt>
    <dgm:pt modelId="{2243E0FF-C316-4D5D-A424-571D2B935F03}">
      <dgm:prSet/>
      <dgm:spPr/>
      <dgm:t>
        <a:bodyPr/>
        <a:lstStyle/>
        <a:p>
          <a:r>
            <a:rPr lang="en-US"/>
            <a:t>Hantera en ny typ av undervisningssituation</a:t>
          </a:r>
        </a:p>
      </dgm:t>
    </dgm:pt>
    <dgm:pt modelId="{798F21BC-4ADD-4A10-B69B-80208FE33A9E}" type="parTrans" cxnId="{06A2B187-E7D7-4AB5-8943-0EA9E3334A36}">
      <dgm:prSet/>
      <dgm:spPr/>
      <dgm:t>
        <a:bodyPr/>
        <a:lstStyle/>
        <a:p>
          <a:endParaRPr lang="en-US"/>
        </a:p>
      </dgm:t>
    </dgm:pt>
    <dgm:pt modelId="{B188A6DD-FD1C-4F81-88F5-1E35AAEC6ABE}" type="sibTrans" cxnId="{06A2B187-E7D7-4AB5-8943-0EA9E3334A36}">
      <dgm:prSet/>
      <dgm:spPr/>
      <dgm:t>
        <a:bodyPr/>
        <a:lstStyle/>
        <a:p>
          <a:endParaRPr lang="en-US"/>
        </a:p>
      </dgm:t>
    </dgm:pt>
    <dgm:pt modelId="{94A29F86-ACB8-45F2-B25B-236A7C60DD90}">
      <dgm:prSet custT="1"/>
      <dgm:spPr/>
      <dgm:t>
        <a:bodyPr/>
        <a:lstStyle/>
        <a:p>
          <a:r>
            <a:rPr lang="sv-SE" sz="1400" noProof="0"/>
            <a:t>Breddad rekrytering </a:t>
          </a:r>
          <a:r>
            <a:rPr lang="sv-SE" sz="1400" noProof="0">
              <a:sym typeface="Wingdings" panose="05000000000000000000" pitchFamily="2" charset="2"/>
            </a:rPr>
            <a:t></a:t>
          </a:r>
          <a:r>
            <a:rPr lang="sv-SE" sz="1400" noProof="0"/>
            <a:t> breddat deltagande, viktiga aspekter för breddat deltagande är </a:t>
          </a:r>
          <a:r>
            <a:rPr lang="sv-SE" sz="1400" b="1" noProof="0"/>
            <a:t>tillhörighet</a:t>
          </a:r>
          <a:r>
            <a:rPr lang="sv-SE" sz="1400" noProof="0"/>
            <a:t> och </a:t>
          </a:r>
          <a:r>
            <a:rPr lang="sv-SE" sz="1400" b="1" noProof="0"/>
            <a:t>strukturer </a:t>
          </a:r>
          <a:r>
            <a:rPr lang="sv-SE" sz="1400" noProof="0"/>
            <a:t>för att stödja akademisk </a:t>
          </a:r>
          <a:r>
            <a:rPr lang="sv-SE" sz="1400" noProof="0" err="1"/>
            <a:t>litteracitet</a:t>
          </a:r>
          <a:r>
            <a:rPr lang="sv-SE" sz="1400" noProof="0"/>
            <a:t> (Staaf, 2023)</a:t>
          </a:r>
        </a:p>
      </dgm:t>
    </dgm:pt>
    <dgm:pt modelId="{7C4F744A-BE01-4142-B7B0-3B58556CC3EA}" type="parTrans" cxnId="{3A9BF6EC-FA42-4829-9289-614D16B6B618}">
      <dgm:prSet/>
      <dgm:spPr/>
      <dgm:t>
        <a:bodyPr/>
        <a:lstStyle/>
        <a:p>
          <a:endParaRPr lang="en-US"/>
        </a:p>
      </dgm:t>
    </dgm:pt>
    <dgm:pt modelId="{081D7BE5-7C22-463A-BD12-0A081FDB4873}" type="sibTrans" cxnId="{3A9BF6EC-FA42-4829-9289-614D16B6B618}">
      <dgm:prSet/>
      <dgm:spPr/>
      <dgm:t>
        <a:bodyPr/>
        <a:lstStyle/>
        <a:p>
          <a:endParaRPr lang="en-US"/>
        </a:p>
      </dgm:t>
    </dgm:pt>
    <dgm:pt modelId="{072FFDAE-D3EB-4FBC-9C03-F8410DFB76EF}">
      <dgm:prSet custT="1"/>
      <dgm:spPr/>
      <dgm:t>
        <a:bodyPr/>
        <a:lstStyle/>
        <a:p>
          <a:r>
            <a:rPr lang="sv-SE" sz="1400" b="0" noProof="0"/>
            <a:t>PUL, lärare, studenter, personal lokala campus utveckla former för </a:t>
          </a:r>
          <a:r>
            <a:rPr lang="sv-SE" sz="1400" b="0" noProof="0" err="1"/>
            <a:t>studentaktiva</a:t>
          </a:r>
          <a:r>
            <a:rPr lang="sv-SE" sz="1400" b="0" noProof="0"/>
            <a:t> undervisningsformer där akademisk </a:t>
          </a:r>
          <a:r>
            <a:rPr lang="sv-SE" sz="1400" b="0" noProof="0" err="1"/>
            <a:t>litteracitet</a:t>
          </a:r>
          <a:r>
            <a:rPr lang="sv-SE" sz="1400" b="0" noProof="0"/>
            <a:t> är en integrerad del. </a:t>
          </a:r>
        </a:p>
      </dgm:t>
    </dgm:pt>
    <dgm:pt modelId="{948CE088-B91D-4C46-97B5-03B950CBC568}" type="parTrans" cxnId="{6AD0DC2B-8675-4618-882B-60F29B787764}">
      <dgm:prSet/>
      <dgm:spPr/>
      <dgm:t>
        <a:bodyPr/>
        <a:lstStyle/>
        <a:p>
          <a:endParaRPr lang="en-US"/>
        </a:p>
      </dgm:t>
    </dgm:pt>
    <dgm:pt modelId="{65BEF5F1-435B-43BD-83C3-F058127E63BE}" type="sibTrans" cxnId="{6AD0DC2B-8675-4618-882B-60F29B787764}">
      <dgm:prSet/>
      <dgm:spPr/>
      <dgm:t>
        <a:bodyPr/>
        <a:lstStyle/>
        <a:p>
          <a:endParaRPr lang="en-US"/>
        </a:p>
      </dgm:t>
    </dgm:pt>
    <dgm:pt modelId="{FC9C165E-73E0-4178-9969-B7928F084EA2}" type="pres">
      <dgm:prSet presAssocID="{FEBDD3A2-2AA1-4D0B-9C67-488D5D204B2C}" presName="root" presStyleCnt="0">
        <dgm:presLayoutVars>
          <dgm:dir/>
          <dgm:resizeHandles val="exact"/>
        </dgm:presLayoutVars>
      </dgm:prSet>
      <dgm:spPr/>
    </dgm:pt>
    <dgm:pt modelId="{A8084F7B-F112-4B72-8EF3-E84242FD6C1D}" type="pres">
      <dgm:prSet presAssocID="{FEBDD3A2-2AA1-4D0B-9C67-488D5D204B2C}" presName="container" presStyleCnt="0">
        <dgm:presLayoutVars>
          <dgm:dir/>
          <dgm:resizeHandles val="exact"/>
        </dgm:presLayoutVars>
      </dgm:prSet>
      <dgm:spPr/>
    </dgm:pt>
    <dgm:pt modelId="{B9144145-72AC-4FA1-80D0-214F363E7B70}" type="pres">
      <dgm:prSet presAssocID="{9E7C5376-18B3-43C2-885F-AF3EE903E587}" presName="compNode" presStyleCnt="0"/>
      <dgm:spPr/>
    </dgm:pt>
    <dgm:pt modelId="{39CA3FBA-469D-4401-94E3-D0DC030F7218}" type="pres">
      <dgm:prSet presAssocID="{9E7C5376-18B3-43C2-885F-AF3EE903E587}" presName="iconBgRect" presStyleLbl="bgShp" presStyleIdx="0" presStyleCnt="6"/>
      <dgm:spPr/>
    </dgm:pt>
    <dgm:pt modelId="{0106AE7F-C3D4-4E7C-B435-08B3B6427AB1}" type="pres">
      <dgm:prSet presAssocID="{9E7C5376-18B3-43C2-885F-AF3EE903E58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öcker"/>
        </a:ext>
      </dgm:extLst>
    </dgm:pt>
    <dgm:pt modelId="{AA747283-34DD-4C37-9C79-F3F2E1BB65DA}" type="pres">
      <dgm:prSet presAssocID="{9E7C5376-18B3-43C2-885F-AF3EE903E587}" presName="spaceRect" presStyleCnt="0"/>
      <dgm:spPr/>
    </dgm:pt>
    <dgm:pt modelId="{5CCD3B9A-F005-4156-8315-33B80CD0423B}" type="pres">
      <dgm:prSet presAssocID="{9E7C5376-18B3-43C2-885F-AF3EE903E587}" presName="textRect" presStyleLbl="revTx" presStyleIdx="0" presStyleCnt="6">
        <dgm:presLayoutVars>
          <dgm:chMax val="1"/>
          <dgm:chPref val="1"/>
        </dgm:presLayoutVars>
      </dgm:prSet>
      <dgm:spPr/>
    </dgm:pt>
    <dgm:pt modelId="{197559CB-5AFC-4E56-B049-6E384253BC0E}" type="pres">
      <dgm:prSet presAssocID="{F50FF4E8-F9BB-4C65-BBA1-E9F43DBDC0C9}" presName="sibTrans" presStyleLbl="sibTrans2D1" presStyleIdx="0" presStyleCnt="0"/>
      <dgm:spPr/>
    </dgm:pt>
    <dgm:pt modelId="{5353F25B-CF8C-4A65-AF2B-D0AF9C6E8995}" type="pres">
      <dgm:prSet presAssocID="{63696678-57D7-4ED3-AD2D-5689DC4D29BE}" presName="compNode" presStyleCnt="0"/>
      <dgm:spPr/>
    </dgm:pt>
    <dgm:pt modelId="{40B74A89-B77B-4BC0-BED0-CB154DFB6984}" type="pres">
      <dgm:prSet presAssocID="{63696678-57D7-4ED3-AD2D-5689DC4D29BE}" presName="iconBgRect" presStyleLbl="bgShp" presStyleIdx="1" presStyleCnt="6"/>
      <dgm:spPr/>
    </dgm:pt>
    <dgm:pt modelId="{B779B1CD-7A87-4E89-BA96-E0A16C54BB6A}" type="pres">
      <dgm:prSet presAssocID="{63696678-57D7-4ED3-AD2D-5689DC4D29B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Diagram"/>
        </a:ext>
      </dgm:extLst>
    </dgm:pt>
    <dgm:pt modelId="{8D43206D-DA50-4D4E-B149-FE0D86E47934}" type="pres">
      <dgm:prSet presAssocID="{63696678-57D7-4ED3-AD2D-5689DC4D29BE}" presName="spaceRect" presStyleCnt="0"/>
      <dgm:spPr/>
    </dgm:pt>
    <dgm:pt modelId="{34C638BB-B2BE-41DC-9E57-D0538C15A8AD}" type="pres">
      <dgm:prSet presAssocID="{63696678-57D7-4ED3-AD2D-5689DC4D29BE}" presName="textRect" presStyleLbl="revTx" presStyleIdx="1" presStyleCnt="6">
        <dgm:presLayoutVars>
          <dgm:chMax val="1"/>
          <dgm:chPref val="1"/>
        </dgm:presLayoutVars>
      </dgm:prSet>
      <dgm:spPr/>
    </dgm:pt>
    <dgm:pt modelId="{2BBDF24E-6289-4888-909A-0D2E2EF799DC}" type="pres">
      <dgm:prSet presAssocID="{580ED58C-7698-48AF-A9DE-01DAD6D24ACC}" presName="sibTrans" presStyleLbl="sibTrans2D1" presStyleIdx="0" presStyleCnt="0"/>
      <dgm:spPr/>
    </dgm:pt>
    <dgm:pt modelId="{8B165DD1-6994-4D15-AD74-57D827C19A9C}" type="pres">
      <dgm:prSet presAssocID="{61A2D217-AA98-4E9A-8C44-568C9989A463}" presName="compNode" presStyleCnt="0"/>
      <dgm:spPr/>
    </dgm:pt>
    <dgm:pt modelId="{6DEC0E36-E608-44D6-B958-7B44897EB6F8}" type="pres">
      <dgm:prSet presAssocID="{61A2D217-AA98-4E9A-8C44-568C9989A463}" presName="iconBgRect" presStyleLbl="bgShp" presStyleIdx="2" presStyleCnt="6"/>
      <dgm:spPr/>
    </dgm:pt>
    <dgm:pt modelId="{EE93B72A-0433-41D2-AE99-14B54C5A4A18}" type="pres">
      <dgm:prSet presAssocID="{61A2D217-AA98-4E9A-8C44-568C9989A46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ck"/>
        </a:ext>
      </dgm:extLst>
    </dgm:pt>
    <dgm:pt modelId="{E9133C50-3DA7-46AB-A93C-1E4F127E3227}" type="pres">
      <dgm:prSet presAssocID="{61A2D217-AA98-4E9A-8C44-568C9989A463}" presName="spaceRect" presStyleCnt="0"/>
      <dgm:spPr/>
    </dgm:pt>
    <dgm:pt modelId="{9B285BFA-C2DD-47AE-AB27-20AF83D22F7C}" type="pres">
      <dgm:prSet presAssocID="{61A2D217-AA98-4E9A-8C44-568C9989A463}" presName="textRect" presStyleLbl="revTx" presStyleIdx="2" presStyleCnt="6">
        <dgm:presLayoutVars>
          <dgm:chMax val="1"/>
          <dgm:chPref val="1"/>
        </dgm:presLayoutVars>
      </dgm:prSet>
      <dgm:spPr/>
    </dgm:pt>
    <dgm:pt modelId="{CED33255-5032-42F6-A94B-17573AAF78E0}" type="pres">
      <dgm:prSet presAssocID="{348CE98A-4BE5-478C-BAB2-C78546AEA9F6}" presName="sibTrans" presStyleLbl="sibTrans2D1" presStyleIdx="0" presStyleCnt="0"/>
      <dgm:spPr/>
    </dgm:pt>
    <dgm:pt modelId="{A94237A9-18B7-4EF8-BDEE-68A276D7250E}" type="pres">
      <dgm:prSet presAssocID="{2243E0FF-C316-4D5D-A424-571D2B935F03}" presName="compNode" presStyleCnt="0"/>
      <dgm:spPr/>
    </dgm:pt>
    <dgm:pt modelId="{2656056C-2DF7-4115-801F-69EEB88BD7B6}" type="pres">
      <dgm:prSet presAssocID="{2243E0FF-C316-4D5D-A424-571D2B935F03}" presName="iconBgRect" presStyleLbl="bgShp" presStyleIdx="3" presStyleCnt="6"/>
      <dgm:spPr/>
    </dgm:pt>
    <dgm:pt modelId="{59C79AC0-E1DE-41C4-8C81-3978CFE89AEC}" type="pres">
      <dgm:prSet presAssocID="{2243E0FF-C316-4D5D-A424-571D2B935F0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vändare"/>
        </a:ext>
      </dgm:extLst>
    </dgm:pt>
    <dgm:pt modelId="{CA5ACDA6-DE4C-4C3B-968F-D7DECFA093ED}" type="pres">
      <dgm:prSet presAssocID="{2243E0FF-C316-4D5D-A424-571D2B935F03}" presName="spaceRect" presStyleCnt="0"/>
      <dgm:spPr/>
    </dgm:pt>
    <dgm:pt modelId="{1C7BB043-76DE-43DD-91CF-BE16BD352E08}" type="pres">
      <dgm:prSet presAssocID="{2243E0FF-C316-4D5D-A424-571D2B935F03}" presName="textRect" presStyleLbl="revTx" presStyleIdx="3" presStyleCnt="6">
        <dgm:presLayoutVars>
          <dgm:chMax val="1"/>
          <dgm:chPref val="1"/>
        </dgm:presLayoutVars>
      </dgm:prSet>
      <dgm:spPr/>
    </dgm:pt>
    <dgm:pt modelId="{FBEA0433-2280-4ADB-9BA9-638333F9994B}" type="pres">
      <dgm:prSet presAssocID="{B188A6DD-FD1C-4F81-88F5-1E35AAEC6ABE}" presName="sibTrans" presStyleLbl="sibTrans2D1" presStyleIdx="0" presStyleCnt="0"/>
      <dgm:spPr/>
    </dgm:pt>
    <dgm:pt modelId="{4091B418-C624-4502-A592-CEBF176BA5A8}" type="pres">
      <dgm:prSet presAssocID="{94A29F86-ACB8-45F2-B25B-236A7C60DD90}" presName="compNode" presStyleCnt="0"/>
      <dgm:spPr/>
    </dgm:pt>
    <dgm:pt modelId="{66300748-0025-48F4-868C-B4F9894671BE}" type="pres">
      <dgm:prSet presAssocID="{94A29F86-ACB8-45F2-B25B-236A7C60DD90}" presName="iconBgRect" presStyleLbl="bgShp" presStyleIdx="4" presStyleCnt="6"/>
      <dgm:spPr/>
    </dgm:pt>
    <dgm:pt modelId="{8232E42F-3F99-4DDB-8799-22E31434EDBC}" type="pres">
      <dgm:prSet presAssocID="{94A29F86-ACB8-45F2-B25B-236A7C60DD9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upp"/>
        </a:ext>
      </dgm:extLst>
    </dgm:pt>
    <dgm:pt modelId="{B9E002F1-D0E2-4F1C-A537-3F9EF36DE7CB}" type="pres">
      <dgm:prSet presAssocID="{94A29F86-ACB8-45F2-B25B-236A7C60DD90}" presName="spaceRect" presStyleCnt="0"/>
      <dgm:spPr/>
    </dgm:pt>
    <dgm:pt modelId="{C7144CBE-F25B-4845-851D-0669A376861B}" type="pres">
      <dgm:prSet presAssocID="{94A29F86-ACB8-45F2-B25B-236A7C60DD90}" presName="textRect" presStyleLbl="revTx" presStyleIdx="4" presStyleCnt="6" custScaleX="110513" custScaleY="141259">
        <dgm:presLayoutVars>
          <dgm:chMax val="1"/>
          <dgm:chPref val="1"/>
        </dgm:presLayoutVars>
      </dgm:prSet>
      <dgm:spPr/>
    </dgm:pt>
    <dgm:pt modelId="{952E5DC8-895A-4FAC-8D9B-A7C032B54002}" type="pres">
      <dgm:prSet presAssocID="{081D7BE5-7C22-463A-BD12-0A081FDB4873}" presName="sibTrans" presStyleLbl="sibTrans2D1" presStyleIdx="0" presStyleCnt="0"/>
      <dgm:spPr/>
    </dgm:pt>
    <dgm:pt modelId="{5030DDF7-09A7-4C7A-8331-9E84119459A3}" type="pres">
      <dgm:prSet presAssocID="{072FFDAE-D3EB-4FBC-9C03-F8410DFB76EF}" presName="compNode" presStyleCnt="0"/>
      <dgm:spPr/>
    </dgm:pt>
    <dgm:pt modelId="{C1CE92E9-81A3-4756-96CF-99BDC50B73D2}" type="pres">
      <dgm:prSet presAssocID="{072FFDAE-D3EB-4FBC-9C03-F8410DFB76EF}" presName="iconBgRect" presStyleLbl="bgShp" presStyleIdx="5" presStyleCnt="6"/>
      <dgm:spPr/>
    </dgm:pt>
    <dgm:pt modelId="{14C71D89-0068-4328-86F3-EAFF21C06304}" type="pres">
      <dgm:prSet presAssocID="{072FFDAE-D3EB-4FBC-9C03-F8410DFB76E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Klassrum"/>
        </a:ext>
      </dgm:extLst>
    </dgm:pt>
    <dgm:pt modelId="{A0C726A9-20CC-4D0D-95BA-27B64188A09C}" type="pres">
      <dgm:prSet presAssocID="{072FFDAE-D3EB-4FBC-9C03-F8410DFB76EF}" presName="spaceRect" presStyleCnt="0"/>
      <dgm:spPr/>
    </dgm:pt>
    <dgm:pt modelId="{6EFAE1B7-40B3-41AF-B0AB-2B46E37C4A84}" type="pres">
      <dgm:prSet presAssocID="{072FFDAE-D3EB-4FBC-9C03-F8410DFB76EF}" presName="textRect" presStyleLbl="revTx" presStyleIdx="5" presStyleCnt="6">
        <dgm:presLayoutVars>
          <dgm:chMax val="1"/>
          <dgm:chPref val="1"/>
        </dgm:presLayoutVars>
      </dgm:prSet>
      <dgm:spPr/>
    </dgm:pt>
  </dgm:ptLst>
  <dgm:cxnLst>
    <dgm:cxn modelId="{AF452E06-5D44-4624-B8FD-0D96742D2EED}" type="presOf" srcId="{348CE98A-4BE5-478C-BAB2-C78546AEA9F6}" destId="{CED33255-5032-42F6-A94B-17573AAF78E0}" srcOrd="0" destOrd="0" presId="urn:microsoft.com/office/officeart/2018/2/layout/IconCircleList"/>
    <dgm:cxn modelId="{BDC3B316-1B07-44D2-9D49-0705E607847E}" type="presOf" srcId="{9E7C5376-18B3-43C2-885F-AF3EE903E587}" destId="{5CCD3B9A-F005-4156-8315-33B80CD0423B}" srcOrd="0" destOrd="0" presId="urn:microsoft.com/office/officeart/2018/2/layout/IconCircleList"/>
    <dgm:cxn modelId="{6AD0DC2B-8675-4618-882B-60F29B787764}" srcId="{FEBDD3A2-2AA1-4D0B-9C67-488D5D204B2C}" destId="{072FFDAE-D3EB-4FBC-9C03-F8410DFB76EF}" srcOrd="5" destOrd="0" parTransId="{948CE088-B91D-4C46-97B5-03B950CBC568}" sibTransId="{65BEF5F1-435B-43BD-83C3-F058127E63BE}"/>
    <dgm:cxn modelId="{645A7261-9CFA-4751-89E0-58B2605F6416}" type="presOf" srcId="{FEBDD3A2-2AA1-4D0B-9C67-488D5D204B2C}" destId="{FC9C165E-73E0-4178-9969-B7928F084EA2}" srcOrd="0" destOrd="0" presId="urn:microsoft.com/office/officeart/2018/2/layout/IconCircleList"/>
    <dgm:cxn modelId="{94384F76-61DE-4C3A-ACE0-D5EBA0EF67E0}" type="presOf" srcId="{F50FF4E8-F9BB-4C65-BBA1-E9F43DBDC0C9}" destId="{197559CB-5AFC-4E56-B049-6E384253BC0E}" srcOrd="0" destOrd="0" presId="urn:microsoft.com/office/officeart/2018/2/layout/IconCircleList"/>
    <dgm:cxn modelId="{7D9D337E-092F-4D02-B6A6-F5AC9B10B42E}" type="presOf" srcId="{580ED58C-7698-48AF-A9DE-01DAD6D24ACC}" destId="{2BBDF24E-6289-4888-909A-0D2E2EF799DC}" srcOrd="0" destOrd="0" presId="urn:microsoft.com/office/officeart/2018/2/layout/IconCircleList"/>
    <dgm:cxn modelId="{06A2B187-E7D7-4AB5-8943-0EA9E3334A36}" srcId="{FEBDD3A2-2AA1-4D0B-9C67-488D5D204B2C}" destId="{2243E0FF-C316-4D5D-A424-571D2B935F03}" srcOrd="3" destOrd="0" parTransId="{798F21BC-4ADD-4A10-B69B-80208FE33A9E}" sibTransId="{B188A6DD-FD1C-4F81-88F5-1E35AAEC6ABE}"/>
    <dgm:cxn modelId="{3F92FA8D-B41B-41A4-B21A-3C8E4A6C7FB6}" type="presOf" srcId="{2243E0FF-C316-4D5D-A424-571D2B935F03}" destId="{1C7BB043-76DE-43DD-91CF-BE16BD352E08}" srcOrd="0" destOrd="0" presId="urn:microsoft.com/office/officeart/2018/2/layout/IconCircleList"/>
    <dgm:cxn modelId="{8277E98E-A86E-4159-994E-75BB3013ECE0}" type="presOf" srcId="{94A29F86-ACB8-45F2-B25B-236A7C60DD90}" destId="{C7144CBE-F25B-4845-851D-0669A376861B}" srcOrd="0" destOrd="0" presId="urn:microsoft.com/office/officeart/2018/2/layout/IconCircleList"/>
    <dgm:cxn modelId="{5AD61BA5-F05F-401D-B1D2-4F398B316744}" srcId="{FEBDD3A2-2AA1-4D0B-9C67-488D5D204B2C}" destId="{63696678-57D7-4ED3-AD2D-5689DC4D29BE}" srcOrd="1" destOrd="0" parTransId="{F7D34325-8D9E-465C-AD59-50CB98C8460E}" sibTransId="{580ED58C-7698-48AF-A9DE-01DAD6D24ACC}"/>
    <dgm:cxn modelId="{9F4107B6-4849-4A01-9806-53329AD360FE}" type="presOf" srcId="{63696678-57D7-4ED3-AD2D-5689DC4D29BE}" destId="{34C638BB-B2BE-41DC-9E57-D0538C15A8AD}" srcOrd="0" destOrd="0" presId="urn:microsoft.com/office/officeart/2018/2/layout/IconCircleList"/>
    <dgm:cxn modelId="{070977C6-081E-479C-BF34-5EF0F630C5F0}" srcId="{FEBDD3A2-2AA1-4D0B-9C67-488D5D204B2C}" destId="{61A2D217-AA98-4E9A-8C44-568C9989A463}" srcOrd="2" destOrd="0" parTransId="{81843EED-0940-4D55-A646-713F70F59916}" sibTransId="{348CE98A-4BE5-478C-BAB2-C78546AEA9F6}"/>
    <dgm:cxn modelId="{AFEFD6CE-D329-42D1-8247-072B7BFCAD0F}" type="presOf" srcId="{081D7BE5-7C22-463A-BD12-0A081FDB4873}" destId="{952E5DC8-895A-4FAC-8D9B-A7C032B54002}" srcOrd="0" destOrd="0" presId="urn:microsoft.com/office/officeart/2018/2/layout/IconCircleList"/>
    <dgm:cxn modelId="{B44719D0-F968-477C-AC63-C5DA14C77B6C}" srcId="{FEBDD3A2-2AA1-4D0B-9C67-488D5D204B2C}" destId="{9E7C5376-18B3-43C2-885F-AF3EE903E587}" srcOrd="0" destOrd="0" parTransId="{8FED6D15-11A4-4EEF-8DE5-FB0CC4CCF060}" sibTransId="{F50FF4E8-F9BB-4C65-BBA1-E9F43DBDC0C9}"/>
    <dgm:cxn modelId="{7951C0DB-3884-49AD-B806-FF1C4D224F5E}" type="presOf" srcId="{B188A6DD-FD1C-4F81-88F5-1E35AAEC6ABE}" destId="{FBEA0433-2280-4ADB-9BA9-638333F9994B}" srcOrd="0" destOrd="0" presId="urn:microsoft.com/office/officeart/2018/2/layout/IconCircleList"/>
    <dgm:cxn modelId="{3A9BF6EC-FA42-4829-9289-614D16B6B618}" srcId="{FEBDD3A2-2AA1-4D0B-9C67-488D5D204B2C}" destId="{94A29F86-ACB8-45F2-B25B-236A7C60DD90}" srcOrd="4" destOrd="0" parTransId="{7C4F744A-BE01-4142-B7B0-3B58556CC3EA}" sibTransId="{081D7BE5-7C22-463A-BD12-0A081FDB4873}"/>
    <dgm:cxn modelId="{4E3FB3F5-5A74-4532-B70F-47A6392EE2F9}" type="presOf" srcId="{61A2D217-AA98-4E9A-8C44-568C9989A463}" destId="{9B285BFA-C2DD-47AE-AB27-20AF83D22F7C}" srcOrd="0" destOrd="0" presId="urn:microsoft.com/office/officeart/2018/2/layout/IconCircleList"/>
    <dgm:cxn modelId="{330C57FD-6FD4-4969-ABB3-D030F4F735E5}" type="presOf" srcId="{072FFDAE-D3EB-4FBC-9C03-F8410DFB76EF}" destId="{6EFAE1B7-40B3-41AF-B0AB-2B46E37C4A84}" srcOrd="0" destOrd="0" presId="urn:microsoft.com/office/officeart/2018/2/layout/IconCircleList"/>
    <dgm:cxn modelId="{0FF2CF37-ACB5-41F1-A04F-829D0AEFE35E}" type="presParOf" srcId="{FC9C165E-73E0-4178-9969-B7928F084EA2}" destId="{A8084F7B-F112-4B72-8EF3-E84242FD6C1D}" srcOrd="0" destOrd="0" presId="urn:microsoft.com/office/officeart/2018/2/layout/IconCircleList"/>
    <dgm:cxn modelId="{66221D45-4B85-40A2-8D54-A5B28CA15D72}" type="presParOf" srcId="{A8084F7B-F112-4B72-8EF3-E84242FD6C1D}" destId="{B9144145-72AC-4FA1-80D0-214F363E7B70}" srcOrd="0" destOrd="0" presId="urn:microsoft.com/office/officeart/2018/2/layout/IconCircleList"/>
    <dgm:cxn modelId="{BDD3026A-E841-4174-AB1B-C62C71D4FD9F}" type="presParOf" srcId="{B9144145-72AC-4FA1-80D0-214F363E7B70}" destId="{39CA3FBA-469D-4401-94E3-D0DC030F7218}" srcOrd="0" destOrd="0" presId="urn:microsoft.com/office/officeart/2018/2/layout/IconCircleList"/>
    <dgm:cxn modelId="{A243D0B1-3631-4F3C-89AF-EB7DB7557653}" type="presParOf" srcId="{B9144145-72AC-4FA1-80D0-214F363E7B70}" destId="{0106AE7F-C3D4-4E7C-B435-08B3B6427AB1}" srcOrd="1" destOrd="0" presId="urn:microsoft.com/office/officeart/2018/2/layout/IconCircleList"/>
    <dgm:cxn modelId="{7FD58FB0-77F2-421A-A4F2-23B2A3FEB21F}" type="presParOf" srcId="{B9144145-72AC-4FA1-80D0-214F363E7B70}" destId="{AA747283-34DD-4C37-9C79-F3F2E1BB65DA}" srcOrd="2" destOrd="0" presId="urn:microsoft.com/office/officeart/2018/2/layout/IconCircleList"/>
    <dgm:cxn modelId="{9D7A481A-8411-4624-A92C-918BB1F6B186}" type="presParOf" srcId="{B9144145-72AC-4FA1-80D0-214F363E7B70}" destId="{5CCD3B9A-F005-4156-8315-33B80CD0423B}" srcOrd="3" destOrd="0" presId="urn:microsoft.com/office/officeart/2018/2/layout/IconCircleList"/>
    <dgm:cxn modelId="{8897DC78-3162-4E4F-A5F3-C132D94197E7}" type="presParOf" srcId="{A8084F7B-F112-4B72-8EF3-E84242FD6C1D}" destId="{197559CB-5AFC-4E56-B049-6E384253BC0E}" srcOrd="1" destOrd="0" presId="urn:microsoft.com/office/officeart/2018/2/layout/IconCircleList"/>
    <dgm:cxn modelId="{FBF7EC81-65B2-4D8E-BB55-3C12016AAF79}" type="presParOf" srcId="{A8084F7B-F112-4B72-8EF3-E84242FD6C1D}" destId="{5353F25B-CF8C-4A65-AF2B-D0AF9C6E8995}" srcOrd="2" destOrd="0" presId="urn:microsoft.com/office/officeart/2018/2/layout/IconCircleList"/>
    <dgm:cxn modelId="{52D46610-F685-45A5-BBA9-A7D9FF438F37}" type="presParOf" srcId="{5353F25B-CF8C-4A65-AF2B-D0AF9C6E8995}" destId="{40B74A89-B77B-4BC0-BED0-CB154DFB6984}" srcOrd="0" destOrd="0" presId="urn:microsoft.com/office/officeart/2018/2/layout/IconCircleList"/>
    <dgm:cxn modelId="{773561B9-66D2-4077-85BC-41FCE1F97610}" type="presParOf" srcId="{5353F25B-CF8C-4A65-AF2B-D0AF9C6E8995}" destId="{B779B1CD-7A87-4E89-BA96-E0A16C54BB6A}" srcOrd="1" destOrd="0" presId="urn:microsoft.com/office/officeart/2018/2/layout/IconCircleList"/>
    <dgm:cxn modelId="{BE3AF5CC-6EA4-4002-9D0B-FE156D9F494C}" type="presParOf" srcId="{5353F25B-CF8C-4A65-AF2B-D0AF9C6E8995}" destId="{8D43206D-DA50-4D4E-B149-FE0D86E47934}" srcOrd="2" destOrd="0" presId="urn:microsoft.com/office/officeart/2018/2/layout/IconCircleList"/>
    <dgm:cxn modelId="{FE1B80A3-4AD0-40F8-B879-B25F708E3695}" type="presParOf" srcId="{5353F25B-CF8C-4A65-AF2B-D0AF9C6E8995}" destId="{34C638BB-B2BE-41DC-9E57-D0538C15A8AD}" srcOrd="3" destOrd="0" presId="urn:microsoft.com/office/officeart/2018/2/layout/IconCircleList"/>
    <dgm:cxn modelId="{A74ECA43-AF72-4B1E-A1A7-2555B417E99F}" type="presParOf" srcId="{A8084F7B-F112-4B72-8EF3-E84242FD6C1D}" destId="{2BBDF24E-6289-4888-909A-0D2E2EF799DC}" srcOrd="3" destOrd="0" presId="urn:microsoft.com/office/officeart/2018/2/layout/IconCircleList"/>
    <dgm:cxn modelId="{EA3B57EB-9196-4882-91F4-5DCAAA0DC829}" type="presParOf" srcId="{A8084F7B-F112-4B72-8EF3-E84242FD6C1D}" destId="{8B165DD1-6994-4D15-AD74-57D827C19A9C}" srcOrd="4" destOrd="0" presId="urn:microsoft.com/office/officeart/2018/2/layout/IconCircleList"/>
    <dgm:cxn modelId="{7421C25A-D972-48D3-A9CE-0105E9B9B7AD}" type="presParOf" srcId="{8B165DD1-6994-4D15-AD74-57D827C19A9C}" destId="{6DEC0E36-E608-44D6-B958-7B44897EB6F8}" srcOrd="0" destOrd="0" presId="urn:microsoft.com/office/officeart/2018/2/layout/IconCircleList"/>
    <dgm:cxn modelId="{D6478061-882F-4146-BB54-9E83E7BF22F8}" type="presParOf" srcId="{8B165DD1-6994-4D15-AD74-57D827C19A9C}" destId="{EE93B72A-0433-41D2-AE99-14B54C5A4A18}" srcOrd="1" destOrd="0" presId="urn:microsoft.com/office/officeart/2018/2/layout/IconCircleList"/>
    <dgm:cxn modelId="{304485CA-6A7E-4D1E-9BDC-748404DBDE36}" type="presParOf" srcId="{8B165DD1-6994-4D15-AD74-57D827C19A9C}" destId="{E9133C50-3DA7-46AB-A93C-1E4F127E3227}" srcOrd="2" destOrd="0" presId="urn:microsoft.com/office/officeart/2018/2/layout/IconCircleList"/>
    <dgm:cxn modelId="{E2F4DD2D-A21C-49B7-A509-3D0E06FD19B9}" type="presParOf" srcId="{8B165DD1-6994-4D15-AD74-57D827C19A9C}" destId="{9B285BFA-C2DD-47AE-AB27-20AF83D22F7C}" srcOrd="3" destOrd="0" presId="urn:microsoft.com/office/officeart/2018/2/layout/IconCircleList"/>
    <dgm:cxn modelId="{3CF144A5-2170-4A72-8083-5A75A2E505BE}" type="presParOf" srcId="{A8084F7B-F112-4B72-8EF3-E84242FD6C1D}" destId="{CED33255-5032-42F6-A94B-17573AAF78E0}" srcOrd="5" destOrd="0" presId="urn:microsoft.com/office/officeart/2018/2/layout/IconCircleList"/>
    <dgm:cxn modelId="{449B43B8-9359-4C79-95A2-A58F97167126}" type="presParOf" srcId="{A8084F7B-F112-4B72-8EF3-E84242FD6C1D}" destId="{A94237A9-18B7-4EF8-BDEE-68A276D7250E}" srcOrd="6" destOrd="0" presId="urn:microsoft.com/office/officeart/2018/2/layout/IconCircleList"/>
    <dgm:cxn modelId="{DABD2E69-F51F-4331-9A75-C63C65C7DD85}" type="presParOf" srcId="{A94237A9-18B7-4EF8-BDEE-68A276D7250E}" destId="{2656056C-2DF7-4115-801F-69EEB88BD7B6}" srcOrd="0" destOrd="0" presId="urn:microsoft.com/office/officeart/2018/2/layout/IconCircleList"/>
    <dgm:cxn modelId="{D49699D4-8A67-4E4B-96B7-7B713551F140}" type="presParOf" srcId="{A94237A9-18B7-4EF8-BDEE-68A276D7250E}" destId="{59C79AC0-E1DE-41C4-8C81-3978CFE89AEC}" srcOrd="1" destOrd="0" presId="urn:microsoft.com/office/officeart/2018/2/layout/IconCircleList"/>
    <dgm:cxn modelId="{BD7F32D4-0373-4C90-87D4-06F28AAC23AE}" type="presParOf" srcId="{A94237A9-18B7-4EF8-BDEE-68A276D7250E}" destId="{CA5ACDA6-DE4C-4C3B-968F-D7DECFA093ED}" srcOrd="2" destOrd="0" presId="urn:microsoft.com/office/officeart/2018/2/layout/IconCircleList"/>
    <dgm:cxn modelId="{990F24AE-DE21-4226-92F1-66678217900C}" type="presParOf" srcId="{A94237A9-18B7-4EF8-BDEE-68A276D7250E}" destId="{1C7BB043-76DE-43DD-91CF-BE16BD352E08}" srcOrd="3" destOrd="0" presId="urn:microsoft.com/office/officeart/2018/2/layout/IconCircleList"/>
    <dgm:cxn modelId="{7C524F26-007A-4223-AFAF-E45EE1A59CDD}" type="presParOf" srcId="{A8084F7B-F112-4B72-8EF3-E84242FD6C1D}" destId="{FBEA0433-2280-4ADB-9BA9-638333F9994B}" srcOrd="7" destOrd="0" presId="urn:microsoft.com/office/officeart/2018/2/layout/IconCircleList"/>
    <dgm:cxn modelId="{A4A42F72-61F4-4E13-AB45-950E0B756AFA}" type="presParOf" srcId="{A8084F7B-F112-4B72-8EF3-E84242FD6C1D}" destId="{4091B418-C624-4502-A592-CEBF176BA5A8}" srcOrd="8" destOrd="0" presId="urn:microsoft.com/office/officeart/2018/2/layout/IconCircleList"/>
    <dgm:cxn modelId="{D3132935-9B54-4C6C-AC22-7FFDFF603727}" type="presParOf" srcId="{4091B418-C624-4502-A592-CEBF176BA5A8}" destId="{66300748-0025-48F4-868C-B4F9894671BE}" srcOrd="0" destOrd="0" presId="urn:microsoft.com/office/officeart/2018/2/layout/IconCircleList"/>
    <dgm:cxn modelId="{AABD8D14-3875-4D39-A116-AA5823F91C59}" type="presParOf" srcId="{4091B418-C624-4502-A592-CEBF176BA5A8}" destId="{8232E42F-3F99-4DDB-8799-22E31434EDBC}" srcOrd="1" destOrd="0" presId="urn:microsoft.com/office/officeart/2018/2/layout/IconCircleList"/>
    <dgm:cxn modelId="{558E6B66-0D5F-4881-AE55-B9D7E6D92C26}" type="presParOf" srcId="{4091B418-C624-4502-A592-CEBF176BA5A8}" destId="{B9E002F1-D0E2-4F1C-A537-3F9EF36DE7CB}" srcOrd="2" destOrd="0" presId="urn:microsoft.com/office/officeart/2018/2/layout/IconCircleList"/>
    <dgm:cxn modelId="{352690E4-6960-4D54-BE22-E08C019E7E7F}" type="presParOf" srcId="{4091B418-C624-4502-A592-CEBF176BA5A8}" destId="{C7144CBE-F25B-4845-851D-0669A376861B}" srcOrd="3" destOrd="0" presId="urn:microsoft.com/office/officeart/2018/2/layout/IconCircleList"/>
    <dgm:cxn modelId="{3128C619-446E-4A82-9827-5D295B9AC700}" type="presParOf" srcId="{A8084F7B-F112-4B72-8EF3-E84242FD6C1D}" destId="{952E5DC8-895A-4FAC-8D9B-A7C032B54002}" srcOrd="9" destOrd="0" presId="urn:microsoft.com/office/officeart/2018/2/layout/IconCircleList"/>
    <dgm:cxn modelId="{C6AAD210-7092-44FB-AC87-254871917A78}" type="presParOf" srcId="{A8084F7B-F112-4B72-8EF3-E84242FD6C1D}" destId="{5030DDF7-09A7-4C7A-8331-9E84119459A3}" srcOrd="10" destOrd="0" presId="urn:microsoft.com/office/officeart/2018/2/layout/IconCircleList"/>
    <dgm:cxn modelId="{5BAA1449-1231-4FF8-83AC-8E13F53DD47F}" type="presParOf" srcId="{5030DDF7-09A7-4C7A-8331-9E84119459A3}" destId="{C1CE92E9-81A3-4756-96CF-99BDC50B73D2}" srcOrd="0" destOrd="0" presId="urn:microsoft.com/office/officeart/2018/2/layout/IconCircleList"/>
    <dgm:cxn modelId="{2573572D-712B-432E-A1EC-DE2C52243A14}" type="presParOf" srcId="{5030DDF7-09A7-4C7A-8331-9E84119459A3}" destId="{14C71D89-0068-4328-86F3-EAFF21C06304}" srcOrd="1" destOrd="0" presId="urn:microsoft.com/office/officeart/2018/2/layout/IconCircleList"/>
    <dgm:cxn modelId="{558232A1-03A2-4405-BFAD-51CA778875D5}" type="presParOf" srcId="{5030DDF7-09A7-4C7A-8331-9E84119459A3}" destId="{A0C726A9-20CC-4D0D-95BA-27B64188A09C}" srcOrd="2" destOrd="0" presId="urn:microsoft.com/office/officeart/2018/2/layout/IconCircleList"/>
    <dgm:cxn modelId="{1972DCB6-CD1B-4020-ABA7-5ED62F7AE0E3}" type="presParOf" srcId="{5030DDF7-09A7-4C7A-8331-9E84119459A3}" destId="{6EFAE1B7-40B3-41AF-B0AB-2B46E37C4A8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A3FBA-469D-4401-94E3-D0DC030F7218}">
      <dsp:nvSpPr>
        <dsp:cNvPr id="0" name=""/>
        <dsp:cNvSpPr/>
      </dsp:nvSpPr>
      <dsp:spPr>
        <a:xfrm>
          <a:off x="27027" y="838739"/>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06AE7F-C3D4-4E7C-B435-08B3B6427AB1}">
      <dsp:nvSpPr>
        <dsp:cNvPr id="0" name=""/>
        <dsp:cNvSpPr/>
      </dsp:nvSpPr>
      <dsp:spPr>
        <a:xfrm>
          <a:off x="215449" y="1027161"/>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CD3B9A-F005-4156-8315-33B80CD0423B}">
      <dsp:nvSpPr>
        <dsp:cNvPr id="0" name=""/>
        <dsp:cNvSpPr/>
      </dsp:nvSpPr>
      <dsp:spPr>
        <a:xfrm>
          <a:off x="1116540" y="83873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sv-SE" sz="1500" kern="1200" noProof="0"/>
            <a:t>Decentraliserad utbildning finns det inte mycket forskning om</a:t>
          </a:r>
        </a:p>
      </dsp:txBody>
      <dsp:txXfrm>
        <a:off x="1116540" y="838739"/>
        <a:ext cx="2114937" cy="897246"/>
      </dsp:txXfrm>
    </dsp:sp>
    <dsp:sp modelId="{40B74A89-B77B-4BC0-BED0-CB154DFB6984}">
      <dsp:nvSpPr>
        <dsp:cNvPr id="0" name=""/>
        <dsp:cNvSpPr/>
      </dsp:nvSpPr>
      <dsp:spPr>
        <a:xfrm>
          <a:off x="3599989" y="838739"/>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9B1CD-7A87-4E89-BA96-E0A16C54BB6A}">
      <dsp:nvSpPr>
        <dsp:cNvPr id="0" name=""/>
        <dsp:cNvSpPr/>
      </dsp:nvSpPr>
      <dsp:spPr>
        <a:xfrm>
          <a:off x="3788410" y="1027161"/>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C638BB-B2BE-41DC-9E57-D0538C15A8AD}">
      <dsp:nvSpPr>
        <dsp:cNvPr id="0" name=""/>
        <dsp:cNvSpPr/>
      </dsp:nvSpPr>
      <dsp:spPr>
        <a:xfrm>
          <a:off x="4689502" y="83873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sv-SE" sz="1400" kern="1200" noProof="0"/>
            <a:t>Decentraliserad form, hybridform</a:t>
          </a:r>
        </a:p>
      </dsp:txBody>
      <dsp:txXfrm>
        <a:off x="4689502" y="838739"/>
        <a:ext cx="2114937" cy="897246"/>
      </dsp:txXfrm>
    </dsp:sp>
    <dsp:sp modelId="{6DEC0E36-E608-44D6-B958-7B44897EB6F8}">
      <dsp:nvSpPr>
        <dsp:cNvPr id="0" name=""/>
        <dsp:cNvSpPr/>
      </dsp:nvSpPr>
      <dsp:spPr>
        <a:xfrm>
          <a:off x="7172950" y="838739"/>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93B72A-0433-41D2-AE99-14B54C5A4A18}">
      <dsp:nvSpPr>
        <dsp:cNvPr id="0" name=""/>
        <dsp:cNvSpPr/>
      </dsp:nvSpPr>
      <dsp:spPr>
        <a:xfrm>
          <a:off x="7361372" y="1027161"/>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285BFA-C2DD-47AE-AB27-20AF83D22F7C}">
      <dsp:nvSpPr>
        <dsp:cNvPr id="0" name=""/>
        <dsp:cNvSpPr/>
      </dsp:nvSpPr>
      <dsp:spPr>
        <a:xfrm>
          <a:off x="8262463" y="83873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Tillgänglighetsaspekten viktig</a:t>
          </a:r>
        </a:p>
      </dsp:txBody>
      <dsp:txXfrm>
        <a:off x="8262463" y="838739"/>
        <a:ext cx="2114937" cy="897246"/>
      </dsp:txXfrm>
    </dsp:sp>
    <dsp:sp modelId="{2656056C-2DF7-4115-801F-69EEB88BD7B6}">
      <dsp:nvSpPr>
        <dsp:cNvPr id="0" name=""/>
        <dsp:cNvSpPr/>
      </dsp:nvSpPr>
      <dsp:spPr>
        <a:xfrm>
          <a:off x="27027" y="2708032"/>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79AC0-E1DE-41C4-8C81-3978CFE89AEC}">
      <dsp:nvSpPr>
        <dsp:cNvPr id="0" name=""/>
        <dsp:cNvSpPr/>
      </dsp:nvSpPr>
      <dsp:spPr>
        <a:xfrm>
          <a:off x="215449" y="2896453"/>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BB043-76DE-43DD-91CF-BE16BD352E08}">
      <dsp:nvSpPr>
        <dsp:cNvPr id="0" name=""/>
        <dsp:cNvSpPr/>
      </dsp:nvSpPr>
      <dsp:spPr>
        <a:xfrm>
          <a:off x="1116540" y="27080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Hantera en ny typ av undervisningssituation</a:t>
          </a:r>
        </a:p>
      </dsp:txBody>
      <dsp:txXfrm>
        <a:off x="1116540" y="2708032"/>
        <a:ext cx="2114937" cy="897246"/>
      </dsp:txXfrm>
    </dsp:sp>
    <dsp:sp modelId="{66300748-0025-48F4-868C-B4F9894671BE}">
      <dsp:nvSpPr>
        <dsp:cNvPr id="0" name=""/>
        <dsp:cNvSpPr/>
      </dsp:nvSpPr>
      <dsp:spPr>
        <a:xfrm>
          <a:off x="3599989" y="2708032"/>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32E42F-3F99-4DDB-8799-22E31434EDBC}">
      <dsp:nvSpPr>
        <dsp:cNvPr id="0" name=""/>
        <dsp:cNvSpPr/>
      </dsp:nvSpPr>
      <dsp:spPr>
        <a:xfrm>
          <a:off x="3788410" y="2896453"/>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44CBE-F25B-4845-851D-0669A376861B}">
      <dsp:nvSpPr>
        <dsp:cNvPr id="0" name=""/>
        <dsp:cNvSpPr/>
      </dsp:nvSpPr>
      <dsp:spPr>
        <a:xfrm>
          <a:off x="4578330" y="2522934"/>
          <a:ext cx="2337280" cy="126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sv-SE" sz="1400" kern="1200" noProof="0"/>
            <a:t>Breddad rekrytering </a:t>
          </a:r>
          <a:r>
            <a:rPr lang="sv-SE" sz="1400" kern="1200" noProof="0">
              <a:sym typeface="Wingdings" panose="05000000000000000000" pitchFamily="2" charset="2"/>
            </a:rPr>
            <a:t></a:t>
          </a:r>
          <a:r>
            <a:rPr lang="sv-SE" sz="1400" kern="1200" noProof="0"/>
            <a:t> breddat deltagande, viktiga aspekter för breddat deltagande är </a:t>
          </a:r>
          <a:r>
            <a:rPr lang="sv-SE" sz="1400" b="1" kern="1200" noProof="0"/>
            <a:t>tillhörighet</a:t>
          </a:r>
          <a:r>
            <a:rPr lang="sv-SE" sz="1400" kern="1200" noProof="0"/>
            <a:t> och </a:t>
          </a:r>
          <a:r>
            <a:rPr lang="sv-SE" sz="1400" b="1" kern="1200" noProof="0"/>
            <a:t>strukturer </a:t>
          </a:r>
          <a:r>
            <a:rPr lang="sv-SE" sz="1400" kern="1200" noProof="0"/>
            <a:t>för att stödja akademisk </a:t>
          </a:r>
          <a:r>
            <a:rPr lang="sv-SE" sz="1400" kern="1200" noProof="0" err="1"/>
            <a:t>litteracitet</a:t>
          </a:r>
          <a:r>
            <a:rPr lang="sv-SE" sz="1400" kern="1200" noProof="0"/>
            <a:t> (Staaf, 2023)</a:t>
          </a:r>
        </a:p>
      </dsp:txBody>
      <dsp:txXfrm>
        <a:off x="4578330" y="2522934"/>
        <a:ext cx="2337280" cy="1267440"/>
      </dsp:txXfrm>
    </dsp:sp>
    <dsp:sp modelId="{C1CE92E9-81A3-4756-96CF-99BDC50B73D2}">
      <dsp:nvSpPr>
        <dsp:cNvPr id="0" name=""/>
        <dsp:cNvSpPr/>
      </dsp:nvSpPr>
      <dsp:spPr>
        <a:xfrm>
          <a:off x="7284122" y="2708032"/>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71D89-0068-4328-86F3-EAFF21C06304}">
      <dsp:nvSpPr>
        <dsp:cNvPr id="0" name=""/>
        <dsp:cNvSpPr/>
      </dsp:nvSpPr>
      <dsp:spPr>
        <a:xfrm>
          <a:off x="7472544" y="2896453"/>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FAE1B7-40B3-41AF-B0AB-2B46E37C4A84}">
      <dsp:nvSpPr>
        <dsp:cNvPr id="0" name=""/>
        <dsp:cNvSpPr/>
      </dsp:nvSpPr>
      <dsp:spPr>
        <a:xfrm>
          <a:off x="8373635" y="27080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sv-SE" sz="1400" b="0" kern="1200" noProof="0"/>
            <a:t>PUL, lärare, studenter, personal lokala campus utveckla former för </a:t>
          </a:r>
          <a:r>
            <a:rPr lang="sv-SE" sz="1400" b="0" kern="1200" noProof="0" err="1"/>
            <a:t>studentaktiva</a:t>
          </a:r>
          <a:r>
            <a:rPr lang="sv-SE" sz="1400" b="0" kern="1200" noProof="0"/>
            <a:t> undervisningsformer där akademisk </a:t>
          </a:r>
          <a:r>
            <a:rPr lang="sv-SE" sz="1400" b="0" kern="1200" noProof="0" err="1"/>
            <a:t>litteracitet</a:t>
          </a:r>
          <a:r>
            <a:rPr lang="sv-SE" sz="1400" b="0" kern="1200" noProof="0"/>
            <a:t> är en integrerad del. </a:t>
          </a:r>
        </a:p>
      </dsp:txBody>
      <dsp:txXfrm>
        <a:off x="8373635" y="27080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sv-SE">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sv-SE">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2025-06-09</a:t>
            </a:fld>
            <a:endParaRPr lang="sv-SE"/>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9542A-FB14-4843-A197-824CFEAE5CFD}" type="slidenum">
              <a:rPr lang="sv-SE" smtClean="0"/>
              <a:pPr/>
              <a:t>4</a:t>
            </a:fld>
            <a:endParaRPr lang="sv-SE"/>
          </a:p>
        </p:txBody>
      </p:sp>
    </p:spTree>
    <p:extLst>
      <p:ext uri="{BB962C8B-B14F-4D97-AF65-F5344CB8AC3E}">
        <p14:creationId xmlns:p14="http://schemas.microsoft.com/office/powerpoint/2010/main" val="144062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DA9542A-FB14-4843-A197-824CFEAE5CFD}" type="slidenum">
              <a:rPr lang="sv-SE" smtClean="0"/>
              <a:pPr/>
              <a:t>57</a:t>
            </a:fld>
            <a:endParaRPr lang="sv-SE"/>
          </a:p>
        </p:txBody>
      </p:sp>
    </p:spTree>
    <p:extLst>
      <p:ext uri="{BB962C8B-B14F-4D97-AF65-F5344CB8AC3E}">
        <p14:creationId xmlns:p14="http://schemas.microsoft.com/office/powerpoint/2010/main" val="247728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7C91525-AB28-46FE-9829-8B8A53D67085}" type="slidenum">
              <a:rPr lang="sv-SE" smtClean="0"/>
              <a:t>60</a:t>
            </a:fld>
            <a:endParaRPr lang="sv-SE"/>
          </a:p>
        </p:txBody>
      </p:sp>
    </p:spTree>
    <p:extLst>
      <p:ext uri="{BB962C8B-B14F-4D97-AF65-F5344CB8AC3E}">
        <p14:creationId xmlns:p14="http://schemas.microsoft.com/office/powerpoint/2010/main" val="4133046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Marina. </a:t>
            </a:r>
          </a:p>
          <a:p>
            <a:r>
              <a:rPr lang="sv-SE"/>
              <a:t>När ställer du frågor – när det blir en bra lucka. Lärare trycker ofta in mycket i sin PPT, man vill inte störa där ...</a:t>
            </a:r>
          </a:p>
          <a:p>
            <a:endParaRPr lang="sv-SE"/>
          </a:p>
          <a:p>
            <a:r>
              <a:rPr lang="sv-SE"/>
              <a:t>Vad får dig att VÅGA ställa frågor? </a:t>
            </a:r>
          </a:p>
          <a:p>
            <a:r>
              <a:rPr lang="sv-SE"/>
              <a:t>När jag känner mig trygg med att läraren uppskattar min fråga – oavsett vad jag frågar om </a:t>
            </a:r>
          </a:p>
        </p:txBody>
      </p:sp>
      <p:sp>
        <p:nvSpPr>
          <p:cNvPr id="4" name="Platshållare för bildnummer 3"/>
          <p:cNvSpPr>
            <a:spLocks noGrp="1"/>
          </p:cNvSpPr>
          <p:nvPr>
            <p:ph type="sldNum" sz="quarter" idx="5"/>
          </p:nvPr>
        </p:nvSpPr>
        <p:spPr/>
        <p:txBody>
          <a:bodyPr/>
          <a:lstStyle/>
          <a:p>
            <a:fld id="{F7C91525-AB28-46FE-9829-8B8A53D67085}" type="slidenum">
              <a:rPr lang="sv-SE" smtClean="0"/>
              <a:t>61</a:t>
            </a:fld>
            <a:endParaRPr lang="sv-SE"/>
          </a:p>
        </p:txBody>
      </p:sp>
    </p:spTree>
    <p:extLst>
      <p:ext uri="{BB962C8B-B14F-4D97-AF65-F5344CB8AC3E}">
        <p14:creationId xmlns:p14="http://schemas.microsoft.com/office/powerpoint/2010/main" val="140271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CDA9542A-FB14-4843-A197-824CFEAE5CFD}" type="slidenum">
              <a:rPr lang="sv-SE" smtClean="0"/>
              <a:t>5</a:t>
            </a:fld>
            <a:endParaRPr lang="sv-SE"/>
          </a:p>
        </p:txBody>
      </p:sp>
    </p:spTree>
    <p:extLst>
      <p:ext uri="{BB962C8B-B14F-4D97-AF65-F5344CB8AC3E}">
        <p14:creationId xmlns:p14="http://schemas.microsoft.com/office/powerpoint/2010/main" val="113832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DBCD000-78CB-40E8-AD17-EC8D593C92C6}" type="slidenum">
              <a:rPr lang="sv-SE" smtClean="0"/>
              <a:t>14</a:t>
            </a:fld>
            <a:endParaRPr lang="sv-SE"/>
          </a:p>
        </p:txBody>
      </p:sp>
    </p:spTree>
    <p:extLst>
      <p:ext uri="{BB962C8B-B14F-4D97-AF65-F5344CB8AC3E}">
        <p14:creationId xmlns:p14="http://schemas.microsoft.com/office/powerpoint/2010/main" val="81378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a:t>Lars-Uno introducerar och pratar om vikten att förbereda för decentraliserad utbildning från alla parter. Kan berätta att en insats som representanter för lärcentrum gjort under projektet har varit att genomföra en workshop: 8 maj 2024 i Ronneby lärare på LIU, personal på lärcentrum och studenter på lärcentrum fick svara på frågor om bland annat fördelar och utmaningar med decentraliserad utbildning. Detta används som underlag i den här presentationen.</a:t>
            </a:r>
          </a:p>
        </p:txBody>
      </p:sp>
      <p:sp>
        <p:nvSpPr>
          <p:cNvPr id="4" name="Platshållare för bildnummer 3"/>
          <p:cNvSpPr>
            <a:spLocks noGrp="1"/>
          </p:cNvSpPr>
          <p:nvPr>
            <p:ph type="sldNum" sz="quarter" idx="5"/>
          </p:nvPr>
        </p:nvSpPr>
        <p:spPr/>
        <p:txBody>
          <a:bodyPr/>
          <a:lstStyle/>
          <a:p>
            <a:pPr>
              <a:defRPr/>
            </a:pPr>
            <a:fld id="{DD3DC6E7-EE4C-44D1-8E3A-8C433E57A71E}" type="slidenum">
              <a:rPr lang="sv-SE" smtClean="0"/>
              <a:pPr>
                <a:defRPr/>
              </a:pPr>
              <a:t>33</a:t>
            </a:fld>
            <a:endParaRPr lang="sv-SE"/>
          </a:p>
        </p:txBody>
      </p:sp>
    </p:spTree>
    <p:extLst>
      <p:ext uri="{BB962C8B-B14F-4D97-AF65-F5344CB8AC3E}">
        <p14:creationId xmlns:p14="http://schemas.microsoft.com/office/powerpoint/2010/main" val="416927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Lärcentrums perspektiv. Någon från lärcentrum berättar om vikten för kommunen, någon annan om vikten för individen, etc.</a:t>
            </a:r>
          </a:p>
          <a:p>
            <a:r>
              <a:rPr lang="sv-SE"/>
              <a:t>Genomströmning: Rebecca. Närhet/nytta av gruppen: Ylvali. Breddad rekrytering: Malin</a:t>
            </a:r>
          </a:p>
        </p:txBody>
      </p:sp>
      <p:sp>
        <p:nvSpPr>
          <p:cNvPr id="4" name="Platshållare för bildnummer 3"/>
          <p:cNvSpPr>
            <a:spLocks noGrp="1"/>
          </p:cNvSpPr>
          <p:nvPr>
            <p:ph type="sldNum" sz="quarter" idx="5"/>
          </p:nvPr>
        </p:nvSpPr>
        <p:spPr/>
        <p:txBody>
          <a:bodyPr/>
          <a:lstStyle/>
          <a:p>
            <a:pPr>
              <a:defRPr/>
            </a:pPr>
            <a:fld id="{DD3DC6E7-EE4C-44D1-8E3A-8C433E57A71E}" type="slidenum">
              <a:rPr lang="sv-SE" smtClean="0"/>
              <a:pPr>
                <a:defRPr/>
              </a:pPr>
              <a:t>34</a:t>
            </a:fld>
            <a:endParaRPr lang="sv-SE"/>
          </a:p>
        </p:txBody>
      </p:sp>
    </p:spTree>
    <p:extLst>
      <p:ext uri="{BB962C8B-B14F-4D97-AF65-F5344CB8AC3E}">
        <p14:creationId xmlns:p14="http://schemas.microsoft.com/office/powerpoint/2010/main" val="3603454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Gemensamma nämnare: osäkerhet kring teknik/interaktion osv. Malin tar något om svar från workshop. Lärcentrum kan ge studenternas och vårt perspektiv. Pontus ta något konkret exempel. </a:t>
            </a:r>
          </a:p>
        </p:txBody>
      </p:sp>
      <p:sp>
        <p:nvSpPr>
          <p:cNvPr id="4" name="Platshållare för bildnummer 3"/>
          <p:cNvSpPr>
            <a:spLocks noGrp="1"/>
          </p:cNvSpPr>
          <p:nvPr>
            <p:ph type="sldNum" sz="quarter" idx="5"/>
          </p:nvPr>
        </p:nvSpPr>
        <p:spPr/>
        <p:txBody>
          <a:bodyPr/>
          <a:lstStyle/>
          <a:p>
            <a:pPr>
              <a:defRPr/>
            </a:pPr>
            <a:fld id="{DD3DC6E7-EE4C-44D1-8E3A-8C433E57A71E}" type="slidenum">
              <a:rPr lang="sv-SE" smtClean="0"/>
              <a:pPr>
                <a:defRPr/>
              </a:pPr>
              <a:t>35</a:t>
            </a:fld>
            <a:endParaRPr lang="sv-SE"/>
          </a:p>
        </p:txBody>
      </p:sp>
    </p:spTree>
    <p:extLst>
      <p:ext uri="{BB962C8B-B14F-4D97-AF65-F5344CB8AC3E}">
        <p14:creationId xmlns:p14="http://schemas.microsoft.com/office/powerpoint/2010/main" val="177150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a:t>Ha med roll-</a:t>
            </a:r>
            <a:r>
              <a:rPr lang="sv-SE" err="1"/>
              <a:t>up</a:t>
            </a:r>
            <a:r>
              <a:rPr lang="sv-SE"/>
              <a:t> på scen. Att tänka på i klassrummet – här kan lärcentrum vara behjälplig. Tid och resurser för lärare. (Ulrica berättar om det). Frågor och svar om hur man kan tänka: gemensam introduktion, LC med vid första redovisningstillfället, avstämningsmöten med lärosätet, mm (Maria). AI-föreläsning – Rebecca. </a:t>
            </a:r>
          </a:p>
        </p:txBody>
      </p:sp>
      <p:sp>
        <p:nvSpPr>
          <p:cNvPr id="4" name="Platshållare för bildnummer 3"/>
          <p:cNvSpPr>
            <a:spLocks noGrp="1"/>
          </p:cNvSpPr>
          <p:nvPr>
            <p:ph type="sldNum" sz="quarter" idx="5"/>
          </p:nvPr>
        </p:nvSpPr>
        <p:spPr/>
        <p:txBody>
          <a:bodyPr/>
          <a:lstStyle/>
          <a:p>
            <a:pPr>
              <a:defRPr/>
            </a:pPr>
            <a:fld id="{DD3DC6E7-EE4C-44D1-8E3A-8C433E57A71E}" type="slidenum">
              <a:rPr lang="sv-SE" smtClean="0"/>
              <a:pPr>
                <a:defRPr/>
              </a:pPr>
              <a:t>36</a:t>
            </a:fld>
            <a:endParaRPr lang="sv-SE"/>
          </a:p>
        </p:txBody>
      </p:sp>
    </p:spTree>
    <p:extLst>
      <p:ext uri="{BB962C8B-B14F-4D97-AF65-F5344CB8AC3E}">
        <p14:creationId xmlns:p14="http://schemas.microsoft.com/office/powerpoint/2010/main" val="215575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31763" y="1347788"/>
            <a:ext cx="6469062" cy="3640137"/>
          </a:xfrm>
        </p:spPr>
      </p:sp>
      <p:sp>
        <p:nvSpPr>
          <p:cNvPr id="3" name="Platshållare för anteckningar 2"/>
          <p:cNvSpPr>
            <a:spLocks noGrp="1"/>
          </p:cNvSpPr>
          <p:nvPr>
            <p:ph type="body" idx="1"/>
          </p:nvPr>
        </p:nvSpPr>
        <p:spPr/>
        <p:txBody>
          <a:bodyPr/>
          <a:lstStyle/>
          <a:p>
            <a:endParaRPr lang="sv-SE">
              <a:cs typeface="Calibri"/>
            </a:endParaRPr>
          </a:p>
          <a:p>
            <a:endParaRPr lang="sv-SE">
              <a:cs typeface="Calibri"/>
            </a:endParaRPr>
          </a:p>
        </p:txBody>
      </p:sp>
      <p:sp>
        <p:nvSpPr>
          <p:cNvPr id="4" name="Platshållare för bildnummer 3"/>
          <p:cNvSpPr>
            <a:spLocks noGrp="1"/>
          </p:cNvSpPr>
          <p:nvPr>
            <p:ph type="sldNum" sz="quarter" idx="10"/>
          </p:nvPr>
        </p:nvSpPr>
        <p:spPr/>
        <p:txBody>
          <a:bodyPr/>
          <a:lstStyle/>
          <a:p>
            <a:fld id="{08B1FAC9-3EC4-487B-AE21-C3476AC00CEE}" type="slidenum">
              <a:rPr lang="sv-SE" smtClean="0"/>
              <a:t>37</a:t>
            </a:fld>
            <a:endParaRPr lang="sv-SE"/>
          </a:p>
        </p:txBody>
      </p:sp>
    </p:spTree>
    <p:extLst>
      <p:ext uri="{BB962C8B-B14F-4D97-AF65-F5344CB8AC3E}">
        <p14:creationId xmlns:p14="http://schemas.microsoft.com/office/powerpoint/2010/main" val="287608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4098DF8-FD58-4401-8B1D-936AFF46532D}" type="slidenum">
              <a:rPr lang="sv-SE" smtClean="0"/>
              <a:pPr/>
              <a:t>54</a:t>
            </a:fld>
            <a:endParaRPr lang="sv-SE"/>
          </a:p>
        </p:txBody>
      </p:sp>
    </p:spTree>
    <p:extLst>
      <p:ext uri="{BB962C8B-B14F-4D97-AF65-F5344CB8AC3E}">
        <p14:creationId xmlns:p14="http://schemas.microsoft.com/office/powerpoint/2010/main" val="1956889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4" name="Bildobjekt 3">
            <a:extLst>
              <a:ext uri="{FF2B5EF4-FFF2-40B4-BE49-F238E27FC236}">
                <a16:creationId xmlns:a16="http://schemas.microsoft.com/office/drawing/2014/main" id="{DCC9BA32-B036-A9D6-7B60-B265BC84AF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7714" b="29801"/>
          <a:stretch/>
        </p:blipFill>
        <p:spPr>
          <a:xfrm>
            <a:off x="8513559" y="5731410"/>
            <a:ext cx="3629668" cy="899526"/>
          </a:xfrm>
          <a:prstGeom prst="rect">
            <a:avLst/>
          </a:prstGeom>
        </p:spPr>
      </p:pic>
    </p:spTree>
    <p:extLst>
      <p:ext uri="{BB962C8B-B14F-4D97-AF65-F5344CB8AC3E}">
        <p14:creationId xmlns:p14="http://schemas.microsoft.com/office/powerpoint/2010/main" val="281547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2025-06-09</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40910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2025-06-09</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44586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2025-06-09</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70358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2025-06-09</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40859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EE4A903A-F2D3-A242-8BFD-1882D26C2CAA}" type="datetime1">
              <a:rPr lang="sv-SE" smtClean="0"/>
              <a:t>2025-06-09</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3797213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cxnSp>
        <p:nvCxnSpPr>
          <p:cNvPr id="9" name="Rak 8"/>
          <p:cNvCxnSpPr/>
          <p:nvPr userDrawn="1"/>
        </p:nvCxnSpPr>
        <p:spPr>
          <a:xfrm>
            <a:off x="904613"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1" name="Bildobjekt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435" y="6255786"/>
            <a:ext cx="1966848" cy="369724"/>
          </a:xfrm>
          <a:prstGeom prst="rect">
            <a:avLst/>
          </a:prstGeom>
        </p:spPr>
      </p:pic>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vl1pPr>
          </a:lstStyle>
          <a:p>
            <a:r>
              <a:rPr lang="sv-SE"/>
              <a:t>Klicka här för att ändra format</a:t>
            </a:r>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241B163E-E7AC-2048-B9CB-1155EC6407B9}" type="datetime3">
              <a:rPr lang="en-US" smtClean="0"/>
              <a:t>9 June 2025</a:t>
            </a:fld>
            <a:endParaRPr lang="sv-SE"/>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p>
        </p:txBody>
      </p:sp>
      <p:sp>
        <p:nvSpPr>
          <p:cNvPr id="20" name="Platshållare för text 2"/>
          <p:cNvSpPr>
            <a:spLocks noGrp="1"/>
          </p:cNvSpPr>
          <p:nvPr>
            <p:ph type="body" sz="quarter" idx="13"/>
          </p:nvPr>
        </p:nvSpPr>
        <p:spPr>
          <a:xfrm>
            <a:off x="913435"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29474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och bild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5" name="Platshållare för bild 4"/>
          <p:cNvSpPr>
            <a:spLocks noGrp="1"/>
          </p:cNvSpPr>
          <p:nvPr>
            <p:ph type="pic" sz="quarter" idx="14"/>
          </p:nvPr>
        </p:nvSpPr>
        <p:spPr>
          <a:xfrm>
            <a:off x="5516033" y="1844506"/>
            <a:ext cx="5715000" cy="3945398"/>
          </a:xfrm>
          <a:prstGeom prst="rect">
            <a:avLst/>
          </a:prstGeom>
        </p:spPr>
        <p:txBody>
          <a:bodyPr vert="horz"/>
          <a:lstStyle/>
          <a:p>
            <a:r>
              <a:rPr lang="en-US"/>
              <a:t>Click icon to add picture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59B96C64-A9B4-4843-A2A8-171FFCC51EFC}" type="datetime1">
              <a:rPr lang="sv-SE" smtClean="0"/>
              <a:t>2025-06-09</a:t>
            </a:fld>
            <a:endParaRPr lang="sv-SE"/>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DEMOPRESENTATION</a:t>
            </a:r>
          </a:p>
        </p:txBody>
      </p:sp>
      <p:sp>
        <p:nvSpPr>
          <p:cNvPr id="20" name="Platshållare för text 2"/>
          <p:cNvSpPr>
            <a:spLocks noGrp="1"/>
          </p:cNvSpPr>
          <p:nvPr>
            <p:ph type="body" sz="quarter" idx="13"/>
          </p:nvPr>
        </p:nvSpPr>
        <p:spPr>
          <a:xfrm>
            <a:off x="913435" y="1830357"/>
            <a:ext cx="4421615"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850576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pic>
        <p:nvPicPr>
          <p:cNvPr id="4" name="Bildobjekt 3">
            <a:extLst>
              <a:ext uri="{FF2B5EF4-FFF2-40B4-BE49-F238E27FC236}">
                <a16:creationId xmlns:a16="http://schemas.microsoft.com/office/drawing/2014/main" id="{DAFF5859-6299-9A47-628B-DE2A11FC63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2149" b="22149"/>
          <a:stretch/>
        </p:blipFill>
        <p:spPr>
          <a:xfrm>
            <a:off x="8519355" y="5612096"/>
            <a:ext cx="3672645" cy="1193349"/>
          </a:xfrm>
          <a:prstGeom prst="rect">
            <a:avLst/>
          </a:prstGeom>
        </p:spPr>
      </p:pic>
      <p:sp>
        <p:nvSpPr>
          <p:cNvPr id="5" name="Title 1">
            <a:extLst>
              <a:ext uri="{FF2B5EF4-FFF2-40B4-BE49-F238E27FC236}">
                <a16:creationId xmlns:a16="http://schemas.microsoft.com/office/drawing/2014/main" id="{D6DE274E-3F18-2E25-5A5A-32775F19088E}"/>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p>
        </p:txBody>
      </p:sp>
      <p:sp>
        <p:nvSpPr>
          <p:cNvPr id="6" name="Subtitle 2">
            <a:extLst>
              <a:ext uri="{FF2B5EF4-FFF2-40B4-BE49-F238E27FC236}">
                <a16:creationId xmlns:a16="http://schemas.microsoft.com/office/drawing/2014/main" id="{7342DB2D-CDF4-5C70-8B4F-A9C5C6761F73}"/>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921187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bild utan 50">
    <p:spTree>
      <p:nvGrpSpPr>
        <p:cNvPr id="1" name=""/>
        <p:cNvGrpSpPr/>
        <p:nvPr/>
      </p:nvGrpSpPr>
      <p:grpSpPr>
        <a:xfrm>
          <a:off x="0" y="0"/>
          <a:ext cx="0" cy="0"/>
          <a:chOff x="0" y="0"/>
          <a:chExt cx="0" cy="0"/>
        </a:xfrm>
      </p:grpSpPr>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
        <p:nvSpPr>
          <p:cNvPr id="5" name="Title 1">
            <a:extLst>
              <a:ext uri="{FF2B5EF4-FFF2-40B4-BE49-F238E27FC236}">
                <a16:creationId xmlns:a16="http://schemas.microsoft.com/office/drawing/2014/main" id="{D6DE274E-3F18-2E25-5A5A-32775F19088E}"/>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p>
        </p:txBody>
      </p:sp>
      <p:sp>
        <p:nvSpPr>
          <p:cNvPr id="6" name="Subtitle 2">
            <a:extLst>
              <a:ext uri="{FF2B5EF4-FFF2-40B4-BE49-F238E27FC236}">
                <a16:creationId xmlns:a16="http://schemas.microsoft.com/office/drawing/2014/main" id="{7342DB2D-CDF4-5C70-8B4F-A9C5C6761F73}"/>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647960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pic>
        <p:nvPicPr>
          <p:cNvPr id="4" name="Bildobjekt 3">
            <a:extLst>
              <a:ext uri="{FF2B5EF4-FFF2-40B4-BE49-F238E27FC236}">
                <a16:creationId xmlns:a16="http://schemas.microsoft.com/office/drawing/2014/main" id="{FC0A1E0B-15AE-6D52-4A92-476426B067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2149" b="22149"/>
          <a:stretch/>
        </p:blipFill>
        <p:spPr>
          <a:xfrm>
            <a:off x="8519355" y="5612096"/>
            <a:ext cx="3672645" cy="1193349"/>
          </a:xfrm>
          <a:prstGeom prst="rect">
            <a:avLst/>
          </a:prstGeom>
        </p:spPr>
      </p:pic>
      <p:sp>
        <p:nvSpPr>
          <p:cNvPr id="5" name="Title 1">
            <a:extLst>
              <a:ext uri="{FF2B5EF4-FFF2-40B4-BE49-F238E27FC236}">
                <a16:creationId xmlns:a16="http://schemas.microsoft.com/office/drawing/2014/main" id="{009BDD96-CA8D-63F5-77C5-F61BE80CBB53}"/>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p>
        </p:txBody>
      </p:sp>
      <p:sp>
        <p:nvSpPr>
          <p:cNvPr id="6" name="Subtitle 2">
            <a:extLst>
              <a:ext uri="{FF2B5EF4-FFF2-40B4-BE49-F238E27FC236}">
                <a16:creationId xmlns:a16="http://schemas.microsoft.com/office/drawing/2014/main" id="{143B69CA-14DC-04C5-7B7A-59DCD09EA48D}"/>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34826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utan 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2921317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slutsrubrik utan 50">
    <p:spTree>
      <p:nvGrpSpPr>
        <p:cNvPr id="1" name=""/>
        <p:cNvGrpSpPr/>
        <p:nvPr/>
      </p:nvGrpSpPr>
      <p:grpSpPr>
        <a:xfrm>
          <a:off x="0" y="0"/>
          <a:ext cx="0" cy="0"/>
          <a:chOff x="0" y="0"/>
          <a:chExt cx="0" cy="0"/>
        </a:xfrm>
      </p:grpSpPr>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
        <p:nvSpPr>
          <p:cNvPr id="5" name="Title 1">
            <a:extLst>
              <a:ext uri="{FF2B5EF4-FFF2-40B4-BE49-F238E27FC236}">
                <a16:creationId xmlns:a16="http://schemas.microsoft.com/office/drawing/2014/main" id="{009BDD96-CA8D-63F5-77C5-F61BE80CBB53}"/>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p>
        </p:txBody>
      </p:sp>
      <p:sp>
        <p:nvSpPr>
          <p:cNvPr id="6" name="Subtitle 2">
            <a:extLst>
              <a:ext uri="{FF2B5EF4-FFF2-40B4-BE49-F238E27FC236}">
                <a16:creationId xmlns:a16="http://schemas.microsoft.com/office/drawing/2014/main" id="{143B69CA-14DC-04C5-7B7A-59DCD09EA48D}"/>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81948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a:prstGeom prst="rect">
            <a:avLst/>
          </a:prstGeom>
        </p:spPr>
        <p:txBody>
          <a:bodyPr anchor="b">
            <a:normAutofit/>
          </a:bodyPr>
          <a:lstStyle>
            <a:lvl1pPr>
              <a:defRPr sz="36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a:prstGeom prst="rect">
            <a:avLst/>
          </a:prstGeo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CF6A1DFB-0456-1647-A9DA-AC5AC7141480}" type="datetime1">
              <a:rPr lang="sv-SE" smtClean="0"/>
              <a:t>2025-06-09</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descr="Logotype">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903195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p:txBody>
          <a:bodyPr/>
          <a:lstStyle/>
          <a:p>
            <a:fld id="{D61E71BB-7E11-974E-B331-A81C1B951ED1}" type="datetime1">
              <a:rPr lang="sv-SE" smtClean="0"/>
              <a:t>2025-06-09</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329277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1C2139C5-6D95-7B42-B953-E447C2220618}" type="datetime1">
              <a:rPr lang="sv-SE" smtClean="0"/>
              <a:t>2025-06-09</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4030248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a:prstGeom prst="rect">
            <a:avLst/>
          </a:prstGeo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a:prstGeom prst="rect">
            <a:avLst/>
          </a:prstGeo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a:prstGeom prst="rect">
            <a:avLst/>
          </a:prstGeo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8152E9C4-8BB0-5848-80E3-106F27861D6E}" type="datetime1">
              <a:rPr lang="sv-SE" smtClean="0"/>
              <a:t>2025-06-09</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743337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C119211D-D45C-1748-B9A3-D5D5122E1A17}" type="datetime1">
              <a:rPr lang="sv-SE" smtClean="0"/>
              <a:t>2025-06-09</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173172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F92191C1-42F7-1D49-8884-3D151B5139AD}" type="datetime1">
              <a:rPr lang="sv-SE" smtClean="0"/>
              <a:t>2025-06-09</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320104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a:prstGeom prst="rect">
            <a:avLst/>
          </a:prstGeo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a:prstGeom prst="rect">
            <a:avLst/>
          </a:prstGeo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A736DE25-28B2-DD41-99A9-386491C2F972}" type="datetime1">
              <a:rPr lang="sv-SE" smtClean="0"/>
              <a:t>2025-06-09</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60000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a:prstGeom prst="rect">
            <a:avLst/>
          </a:prstGeo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sv-SE"/>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a:prstGeom prst="rect">
            <a:avLst/>
          </a:prstGeo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055F61A1-D836-E14B-A8FA-9F21E2AA0307}" type="datetime1">
              <a:rPr lang="sv-SE" smtClean="0"/>
              <a:t>2025-06-09</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447195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a:xfrm>
            <a:off x="838200" y="1825625"/>
            <a:ext cx="10515600" cy="43051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10154282-0178-9D46-95AA-14CA75AE5FE2}" type="datetime1">
              <a:rPr lang="sv-SE" smtClean="0"/>
              <a:t>2025-06-09</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957818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4" name="Bildobjekt 3">
            <a:extLst>
              <a:ext uri="{FF2B5EF4-FFF2-40B4-BE49-F238E27FC236}">
                <a16:creationId xmlns:a16="http://schemas.microsoft.com/office/drawing/2014/main" id="{5D24B3C9-EC75-6113-3FC7-57910FAD649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7714" b="29801"/>
          <a:stretch/>
        </p:blipFill>
        <p:spPr>
          <a:xfrm>
            <a:off x="8513559" y="5731410"/>
            <a:ext cx="3629668" cy="899526"/>
          </a:xfrm>
          <a:prstGeom prst="rect">
            <a:avLst/>
          </a:prstGeom>
        </p:spPr>
      </p:pic>
    </p:spTree>
    <p:extLst>
      <p:ext uri="{BB962C8B-B14F-4D97-AF65-F5344CB8AC3E}">
        <p14:creationId xmlns:p14="http://schemas.microsoft.com/office/powerpoint/2010/main" val="3375093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074DE773-1B1A-9B47-80F7-6CA3F611AC48}" type="datetime1">
              <a:rPr lang="sv-SE" smtClean="0"/>
              <a:t>2025-06-09</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800067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4" name="Bildobjekt 3">
            <a:extLst>
              <a:ext uri="{FF2B5EF4-FFF2-40B4-BE49-F238E27FC236}">
                <a16:creationId xmlns:a16="http://schemas.microsoft.com/office/drawing/2014/main" id="{026DC549-C36D-5F4B-34FB-49B65660C9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7714" b="29801"/>
          <a:stretch/>
        </p:blipFill>
        <p:spPr>
          <a:xfrm>
            <a:off x="8513559" y="5731410"/>
            <a:ext cx="3629668" cy="899526"/>
          </a:xfrm>
          <a:prstGeom prst="rect">
            <a:avLst/>
          </a:prstGeom>
        </p:spPr>
      </p:pic>
      <p:sp>
        <p:nvSpPr>
          <p:cNvPr id="7" name="Title 1">
            <a:extLst>
              <a:ext uri="{FF2B5EF4-FFF2-40B4-BE49-F238E27FC236}">
                <a16:creationId xmlns:a16="http://schemas.microsoft.com/office/drawing/2014/main" id="{8A7BFB0E-0F1D-B769-6A10-78E9EBDF0A9E}"/>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p>
        </p:txBody>
      </p:sp>
      <p:sp>
        <p:nvSpPr>
          <p:cNvPr id="8" name="Subtitle 2">
            <a:extLst>
              <a:ext uri="{FF2B5EF4-FFF2-40B4-BE49-F238E27FC236}">
                <a16:creationId xmlns:a16="http://schemas.microsoft.com/office/drawing/2014/main" id="{FDEA4E61-D621-0080-4D4C-0D1BEC3EFFA1}"/>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629476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bild utan 50">
    <p:spTree>
      <p:nvGrpSpPr>
        <p:cNvPr id="1" name=""/>
        <p:cNvGrpSpPr/>
        <p:nvPr/>
      </p:nvGrpSpPr>
      <p:grpSpPr>
        <a:xfrm>
          <a:off x="0" y="0"/>
          <a:ext cx="0" cy="0"/>
          <a:chOff x="0" y="0"/>
          <a:chExt cx="0" cy="0"/>
        </a:xfrm>
      </p:grpSpPr>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
        <p:nvSpPr>
          <p:cNvPr id="7" name="Title 1">
            <a:extLst>
              <a:ext uri="{FF2B5EF4-FFF2-40B4-BE49-F238E27FC236}">
                <a16:creationId xmlns:a16="http://schemas.microsoft.com/office/drawing/2014/main" id="{8A7BFB0E-0F1D-B769-6A10-78E9EBDF0A9E}"/>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p>
        </p:txBody>
      </p:sp>
      <p:sp>
        <p:nvSpPr>
          <p:cNvPr id="8" name="Subtitle 2">
            <a:extLst>
              <a:ext uri="{FF2B5EF4-FFF2-40B4-BE49-F238E27FC236}">
                <a16:creationId xmlns:a16="http://schemas.microsoft.com/office/drawing/2014/main" id="{FDEA4E61-D621-0080-4D4C-0D1BEC3EFFA1}"/>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61512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4" name="Bildobjekt 3">
            <a:extLst>
              <a:ext uri="{FF2B5EF4-FFF2-40B4-BE49-F238E27FC236}">
                <a16:creationId xmlns:a16="http://schemas.microsoft.com/office/drawing/2014/main" id="{B5B4C9DC-6010-2CB1-BEAB-8EC0A492E2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t="27714" b="29801"/>
          <a:stretch/>
        </p:blipFill>
        <p:spPr>
          <a:xfrm>
            <a:off x="8513559" y="5731410"/>
            <a:ext cx="3629668" cy="899526"/>
          </a:xfrm>
          <a:prstGeom prst="rect">
            <a:avLst/>
          </a:prstGeom>
        </p:spPr>
      </p:pic>
      <p:sp>
        <p:nvSpPr>
          <p:cNvPr id="7" name="Subtitle 2">
            <a:extLst>
              <a:ext uri="{FF2B5EF4-FFF2-40B4-BE49-F238E27FC236}">
                <a16:creationId xmlns:a16="http://schemas.microsoft.com/office/drawing/2014/main" id="{52DDB4F3-0FD0-9415-822C-B3C141DE29D6}"/>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049912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slutsrubrik utan 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
        <p:nvSpPr>
          <p:cNvPr id="7" name="Subtitle 2">
            <a:extLst>
              <a:ext uri="{FF2B5EF4-FFF2-40B4-BE49-F238E27FC236}">
                <a16:creationId xmlns:a16="http://schemas.microsoft.com/office/drawing/2014/main" id="{52DDB4F3-0FD0-9415-822C-B3C141DE29D6}"/>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335778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och bild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5" name="Platshållare för bild 4"/>
          <p:cNvSpPr>
            <a:spLocks noGrp="1"/>
          </p:cNvSpPr>
          <p:nvPr>
            <p:ph type="pic" sz="quarter" idx="14"/>
          </p:nvPr>
        </p:nvSpPr>
        <p:spPr>
          <a:xfrm>
            <a:off x="5516033" y="1844506"/>
            <a:ext cx="5715000" cy="3945398"/>
          </a:xfrm>
          <a:prstGeom prst="rect">
            <a:avLst/>
          </a:prstGeom>
        </p:spPr>
        <p:txBody>
          <a:bodyPr vert="horz"/>
          <a:lstStyle/>
          <a:p>
            <a:r>
              <a:rPr lang="en-US"/>
              <a:t>Click icon to add picture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59B96C64-A9B4-4843-A2A8-171FFCC51EFC}" type="datetime1">
              <a:rPr lang="sv-SE" smtClean="0"/>
              <a:t>2025-06-09</a:t>
            </a:fld>
            <a:endParaRPr lang="sv-SE"/>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DEMOPRESENTATION</a:t>
            </a:r>
          </a:p>
        </p:txBody>
      </p:sp>
      <p:sp>
        <p:nvSpPr>
          <p:cNvPr id="20" name="Platshållare för text 2"/>
          <p:cNvSpPr>
            <a:spLocks noGrp="1"/>
          </p:cNvSpPr>
          <p:nvPr>
            <p:ph type="body" sz="quarter" idx="13"/>
          </p:nvPr>
        </p:nvSpPr>
        <p:spPr>
          <a:xfrm>
            <a:off x="913435" y="1830357"/>
            <a:ext cx="4421615"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942667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
        <p:nvSpPr>
          <p:cNvPr id="7" name="Title 1">
            <a:extLst>
              <a:ext uri="{FF2B5EF4-FFF2-40B4-BE49-F238E27FC236}">
                <a16:creationId xmlns:a16="http://schemas.microsoft.com/office/drawing/2014/main" id="{760A8B11-067C-85C5-92B5-D5E18155EB0D}"/>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p>
        </p:txBody>
      </p:sp>
      <p:sp>
        <p:nvSpPr>
          <p:cNvPr id="8" name="Subtitle 2">
            <a:extLst>
              <a:ext uri="{FF2B5EF4-FFF2-40B4-BE49-F238E27FC236}">
                <a16:creationId xmlns:a16="http://schemas.microsoft.com/office/drawing/2014/main" id="{851F5E0B-EDE4-FA2C-419E-F9F94DC9F960}"/>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857620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2025-06-09</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993465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4EE8F-ED13-4395-B2AB-3401D3C9B67F}" type="datetimeFigureOut">
              <a:rPr lang="sv-SE" smtClean="0"/>
              <a:t>2025-06-09</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9E40AE17-045E-4549-A15F-8B85E8E0588E}" type="slidenum">
              <a:rPr lang="sv-SE" smtClean="0"/>
              <a:t>‹#›</a:t>
            </a:fld>
            <a:endParaRPr lang="sv-SE"/>
          </a:p>
        </p:txBody>
      </p:sp>
    </p:spTree>
    <p:extLst>
      <p:ext uri="{BB962C8B-B14F-4D97-AF65-F5344CB8AC3E}">
        <p14:creationId xmlns:p14="http://schemas.microsoft.com/office/powerpoint/2010/main" val="2839959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2025-06-09</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98020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Avslutsrubrik utan 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1814847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och bild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5" name="Platshållare för bild 4"/>
          <p:cNvSpPr>
            <a:spLocks noGrp="1"/>
          </p:cNvSpPr>
          <p:nvPr>
            <p:ph type="pic" sz="quarter" idx="14"/>
          </p:nvPr>
        </p:nvSpPr>
        <p:spPr>
          <a:xfrm>
            <a:off x="5516033" y="1844506"/>
            <a:ext cx="5715000" cy="3945398"/>
          </a:xfrm>
          <a:prstGeom prst="rect">
            <a:avLst/>
          </a:prstGeom>
        </p:spPr>
        <p:txBody>
          <a:bodyPr vert="horz"/>
          <a:lstStyle/>
          <a:p>
            <a:r>
              <a:rPr lang="en-US"/>
              <a:t>Click icon to add picture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59B96C64-A9B4-4843-A2A8-171FFCC51EFC}" type="datetime1">
              <a:rPr lang="sv-SE" smtClean="0"/>
              <a:t>2025-06-09</a:t>
            </a:fld>
            <a:endParaRPr lang="sv-SE"/>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DEMOPRESENTATION</a:t>
            </a:r>
          </a:p>
        </p:txBody>
      </p:sp>
      <p:sp>
        <p:nvSpPr>
          <p:cNvPr id="20" name="Platshållare för text 2"/>
          <p:cNvSpPr>
            <a:spLocks noGrp="1"/>
          </p:cNvSpPr>
          <p:nvPr>
            <p:ph type="body" sz="quarter" idx="13"/>
          </p:nvPr>
        </p:nvSpPr>
        <p:spPr>
          <a:xfrm>
            <a:off x="913435" y="1830357"/>
            <a:ext cx="4421615"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18681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bild">
    <p:bg>
      <p:bgPr>
        <a:solidFill>
          <a:srgbClr val="FF000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628801"/>
            <a:ext cx="10363200" cy="1470025"/>
          </a:xfrm>
        </p:spPr>
        <p:txBody>
          <a:bodyPr anchor="b">
            <a:noAutofit/>
          </a:bodyPr>
          <a:lstStyle>
            <a:lvl1pPr algn="l">
              <a:defRPr sz="5500" baseline="0">
                <a:solidFill>
                  <a:schemeClr val="tx2"/>
                </a:solidFill>
              </a:defRPr>
            </a:lvl1pPr>
          </a:lstStyle>
          <a:p>
            <a:r>
              <a:rPr lang="sv-SE"/>
              <a:t>Klicka här för att ändra mall för rubrikformat</a:t>
            </a:r>
          </a:p>
        </p:txBody>
      </p:sp>
      <p:sp>
        <p:nvSpPr>
          <p:cNvPr id="3" name="Underrubrik 2"/>
          <p:cNvSpPr>
            <a:spLocks noGrp="1"/>
          </p:cNvSpPr>
          <p:nvPr>
            <p:ph type="subTitle" idx="1"/>
          </p:nvPr>
        </p:nvSpPr>
        <p:spPr>
          <a:xfrm>
            <a:off x="911424" y="3429000"/>
            <a:ext cx="8534400" cy="1752600"/>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pic>
        <p:nvPicPr>
          <p:cNvPr id="10" name="Picture 2" descr="K:\Kommunikationsrådet\Grafisk profil\NY GRAFISK PROFIL\Logotyp\RGB\PNG\Katrineholm_Logotyp_RGB_Vit.png">
            <a:extLst>
              <a:ext uri="{FF2B5EF4-FFF2-40B4-BE49-F238E27FC236}">
                <a16:creationId xmlns:a16="http://schemas.microsoft.com/office/drawing/2014/main" id="{A491E367-1A07-41C3-B528-8DDB12FE66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47667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bildnummer 4">
            <a:extLst>
              <a:ext uri="{FF2B5EF4-FFF2-40B4-BE49-F238E27FC236}">
                <a16:creationId xmlns:a16="http://schemas.microsoft.com/office/drawing/2014/main" id="{D0C59A6B-B355-47A2-A180-5F9C8069EBDC}"/>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1771705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Rubrikbild rosa">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628801"/>
            <a:ext cx="10363200" cy="1470025"/>
          </a:xfrm>
        </p:spPr>
        <p:txBody>
          <a:bodyPr anchor="b">
            <a:noAutofit/>
          </a:bodyPr>
          <a:lstStyle>
            <a:lvl1pPr algn="l">
              <a:defRPr sz="5500" baseline="0">
                <a:solidFill>
                  <a:schemeClr val="tx2"/>
                </a:solidFill>
              </a:defRPr>
            </a:lvl1pPr>
          </a:lstStyle>
          <a:p>
            <a:r>
              <a:rPr lang="sv-SE"/>
              <a:t>Klicka här för att ändra mall för rubrikformat</a:t>
            </a:r>
          </a:p>
        </p:txBody>
      </p:sp>
      <p:sp>
        <p:nvSpPr>
          <p:cNvPr id="3" name="Underrubrik 2"/>
          <p:cNvSpPr>
            <a:spLocks noGrp="1"/>
          </p:cNvSpPr>
          <p:nvPr>
            <p:ph type="subTitle" idx="1"/>
          </p:nvPr>
        </p:nvSpPr>
        <p:spPr>
          <a:xfrm>
            <a:off x="911424" y="3429000"/>
            <a:ext cx="8534400" cy="1752600"/>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pic>
        <p:nvPicPr>
          <p:cNvPr id="7" name="Picture 2" descr="K:\Kommunikationsrådet\Grafisk profil\NY GRAFISK PROFIL\Logotyp\RGB\PNG\Katrineholm_Logotyp_RGB_Vit.png">
            <a:extLst>
              <a:ext uri="{FF2B5EF4-FFF2-40B4-BE49-F238E27FC236}">
                <a16:creationId xmlns:a16="http://schemas.microsoft.com/office/drawing/2014/main" id="{FF9280AE-9D42-43CF-8115-8606F567B1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47667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bildnummer 4">
            <a:extLst>
              <a:ext uri="{FF2B5EF4-FFF2-40B4-BE49-F238E27FC236}">
                <a16:creationId xmlns:a16="http://schemas.microsoft.com/office/drawing/2014/main" id="{4BB9AB30-FE2E-410A-BA03-331C03A1CEA7}"/>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2407250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Rubrik och innehåll vi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solidFill>
                  <a:schemeClr val="accent1"/>
                </a:solidFill>
              </a:defRPr>
            </a:lvl1pPr>
          </a:lstStyle>
          <a:p>
            <a:r>
              <a:rPr lang="sv-SE"/>
              <a:t>Klicka här för att ändra mall för rubrikformat</a:t>
            </a:r>
          </a:p>
        </p:txBody>
      </p:sp>
      <p:sp>
        <p:nvSpPr>
          <p:cNvPr id="3" name="Platshållare för innehåll 2"/>
          <p:cNvSpPr>
            <a:spLocks noGrp="1"/>
          </p:cNvSpPr>
          <p:nvPr>
            <p:ph idx="1"/>
          </p:nvPr>
        </p:nvSpPr>
        <p:spPr/>
        <p:txBody>
          <a:bodyPr/>
          <a:lstStyle>
            <a:lvl1pPr>
              <a:buClr>
                <a:srgbClr val="FF0000"/>
              </a:buClr>
              <a:defRPr/>
            </a:lvl1pPr>
            <a:lvl2pPr marL="742950" indent="-285750">
              <a:buClr>
                <a:srgbClr val="9B1889"/>
              </a:buClr>
              <a:buFont typeface="Wingdings" panose="05000000000000000000" pitchFamily="2" charset="2"/>
              <a:buChar char="§"/>
              <a:defRPr/>
            </a:lvl2pPr>
            <a:lvl3pPr marL="1143000" indent="-228600">
              <a:buClr>
                <a:srgbClr val="009B3A"/>
              </a:buClr>
              <a:buFont typeface="Wingdings" panose="05000000000000000000" pitchFamily="2" charset="2"/>
              <a:buChar char="ü"/>
              <a:defRPr/>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Picture 3" descr="K:\Kommunikationsrådet\Grafisk profil\NY GRAFISK PROFIL\Logotyp\RGB\PNG\Katrineholm_Logotyp_RGB.png">
            <a:extLst>
              <a:ext uri="{FF2B5EF4-FFF2-40B4-BE49-F238E27FC236}">
                <a16:creationId xmlns:a16="http://schemas.microsoft.com/office/drawing/2014/main" id="{0DA07049-939D-4655-B149-D333D4DE04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08" t="19421" r="2937"/>
          <a:stretch>
            <a:fillRect/>
          </a:stretch>
        </p:blipFill>
        <p:spPr bwMode="auto">
          <a:xfrm>
            <a:off x="10200456"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bildnummer 5">
            <a:extLst>
              <a:ext uri="{FF2B5EF4-FFF2-40B4-BE49-F238E27FC236}">
                <a16:creationId xmlns:a16="http://schemas.microsoft.com/office/drawing/2014/main" id="{2EC50C94-F826-4233-AD7A-EE1457D94E61}"/>
              </a:ext>
            </a:extLst>
          </p:cNvPr>
          <p:cNvSpPr>
            <a:spLocks noGrp="1"/>
          </p:cNvSpPr>
          <p:nvPr>
            <p:ph type="sldNum" sz="quarter" idx="10"/>
          </p:nvPr>
        </p:nvSpPr>
        <p:spPr/>
        <p:txBody>
          <a:bodyPr/>
          <a:lstStyle>
            <a:lvl1pPr>
              <a:defRPr>
                <a:solidFill>
                  <a:schemeClr val="accent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3230587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och innehåll blå">
    <p:spTree>
      <p:nvGrpSpPr>
        <p:cNvPr id="1" name=""/>
        <p:cNvGrpSpPr/>
        <p:nvPr/>
      </p:nvGrpSpPr>
      <p:grpSpPr>
        <a:xfrm>
          <a:off x="0" y="0"/>
          <a:ext cx="0" cy="0"/>
          <a:chOff x="0" y="0"/>
          <a:chExt cx="0" cy="0"/>
        </a:xfrm>
      </p:grpSpPr>
      <p:pic>
        <p:nvPicPr>
          <p:cNvPr id="5" name="Picture 2" descr="K:\Kommunikationsrådet\Grafisk profil\NY GRAFISK PROFIL\Logotyp\RGB\PNG\Katrineholm_Logotyp_RGB_Vit.png">
            <a:extLst>
              <a:ext uri="{FF2B5EF4-FFF2-40B4-BE49-F238E27FC236}">
                <a16:creationId xmlns:a16="http://schemas.microsoft.com/office/drawing/2014/main" id="{6D1DE7B6-2BDB-43F2-AE4B-0213C9D81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6237288"/>
            <a:ext cx="16319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ubrik 1">
            <a:extLst>
              <a:ext uri="{FF2B5EF4-FFF2-40B4-BE49-F238E27FC236}">
                <a16:creationId xmlns:a16="http://schemas.microsoft.com/office/drawing/2014/main" id="{AE721124-99E0-4520-9CB7-46CE3F4D95E8}"/>
              </a:ext>
            </a:extLst>
          </p:cNvPr>
          <p:cNvSpPr>
            <a:spLocks noGrp="1"/>
          </p:cNvSpPr>
          <p:nvPr>
            <p:ph type="title"/>
          </p:nvPr>
        </p:nvSpPr>
        <p:spPr>
          <a:xfrm>
            <a:off x="609600" y="274638"/>
            <a:ext cx="10972800" cy="1143000"/>
          </a:xfrm>
        </p:spPr>
        <p:txBody>
          <a:bodyPr/>
          <a:lstStyle>
            <a:lvl1pPr algn="l">
              <a:defRPr>
                <a:solidFill>
                  <a:schemeClr val="tx1"/>
                </a:solidFill>
              </a:defRPr>
            </a:lvl1pPr>
          </a:lstStyle>
          <a:p>
            <a:r>
              <a:rPr lang="sv-SE"/>
              <a:t>Klicka här för att ändra mall för rubrikformat</a:t>
            </a:r>
          </a:p>
        </p:txBody>
      </p:sp>
      <p:sp>
        <p:nvSpPr>
          <p:cNvPr id="4" name="Platshållare för innehåll 2">
            <a:extLst>
              <a:ext uri="{FF2B5EF4-FFF2-40B4-BE49-F238E27FC236}">
                <a16:creationId xmlns:a16="http://schemas.microsoft.com/office/drawing/2014/main" id="{B69D3354-149D-4425-9F6B-D3C984BCFE55}"/>
              </a:ext>
            </a:extLst>
          </p:cNvPr>
          <p:cNvSpPr>
            <a:spLocks noGrp="1"/>
          </p:cNvSpPr>
          <p:nvPr>
            <p:ph idx="1"/>
          </p:nvPr>
        </p:nvSpPr>
        <p:spPr>
          <a:xfrm>
            <a:off x="609600" y="1600201"/>
            <a:ext cx="10972800" cy="4525963"/>
          </a:xfrm>
        </p:spPr>
        <p:txBody>
          <a:bodyPr/>
          <a:lstStyle>
            <a:lvl1pPr>
              <a:defRPr>
                <a:solidFill>
                  <a:schemeClr val="tx1"/>
                </a:solidFill>
              </a:defRPr>
            </a:lvl1pPr>
            <a:lvl2pPr>
              <a:defRPr>
                <a:solidFill>
                  <a:schemeClr val="tx1"/>
                </a:solidFill>
              </a:defRPr>
            </a:lvl2pPr>
            <a:lvl3pPr marL="1143000" indent="-228600">
              <a:buClr>
                <a:schemeClr val="tx2"/>
              </a:buClr>
              <a:buFont typeface="Wingdings" panose="05000000000000000000" pitchFamily="2" charset="2"/>
              <a:buChar char="ü"/>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Picture 3" descr="K:\Kommunikationsrådet\Grafisk profil\NY GRAFISK PROFIL\Logotyp\RGB\PNG\Katrineholm_Logotyp_RGB.png">
            <a:extLst>
              <a:ext uri="{FF2B5EF4-FFF2-40B4-BE49-F238E27FC236}">
                <a16:creationId xmlns:a16="http://schemas.microsoft.com/office/drawing/2014/main" id="{0778215E-44EF-4C28-8F41-F330DC1AE8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308" t="19421" r="2937"/>
          <a:stretch>
            <a:fillRect/>
          </a:stretch>
        </p:blipFill>
        <p:spPr bwMode="auto">
          <a:xfrm>
            <a:off x="10200456"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latshållare för bildnummer 7">
            <a:extLst>
              <a:ext uri="{FF2B5EF4-FFF2-40B4-BE49-F238E27FC236}">
                <a16:creationId xmlns:a16="http://schemas.microsoft.com/office/drawing/2014/main" id="{3329A967-FCE0-4BCB-AA11-E2BAB72D9077}"/>
              </a:ext>
            </a:extLst>
          </p:cNvPr>
          <p:cNvSpPr>
            <a:spLocks noGrp="1"/>
          </p:cNvSpPr>
          <p:nvPr>
            <p:ph type="sldNum" sz="quarter" idx="10"/>
          </p:nvPr>
        </p:nvSpPr>
        <p:spPr/>
        <p:txBody>
          <a:bodyPr/>
          <a:lstStyle>
            <a:lvl1pPr>
              <a:defRPr>
                <a:solidFill>
                  <a:schemeClr val="tx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629932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Avsnittsrubrik rosa">
    <p:bg>
      <p:bgPr>
        <a:solidFill>
          <a:srgbClr val="E21776"/>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63084" y="1628801"/>
            <a:ext cx="10363200" cy="1362075"/>
          </a:xfrm>
        </p:spPr>
        <p:txBody>
          <a:bodyPr anchor="b">
            <a:noAutofit/>
          </a:bodyPr>
          <a:lstStyle>
            <a:lvl1pPr algn="l">
              <a:defRPr sz="5500" b="1" cap="none" baseline="0">
                <a:solidFill>
                  <a:schemeClr val="bg1"/>
                </a:solidFill>
              </a:defRPr>
            </a:lvl1pPr>
          </a:lstStyle>
          <a:p>
            <a:r>
              <a:rPr lang="sv-SE"/>
              <a:t>Klicka här för att ändra mall för rubrikformat</a:t>
            </a:r>
          </a:p>
        </p:txBody>
      </p:sp>
      <p:sp>
        <p:nvSpPr>
          <p:cNvPr id="3" name="Platshållare för text 2"/>
          <p:cNvSpPr>
            <a:spLocks noGrp="1"/>
          </p:cNvSpPr>
          <p:nvPr>
            <p:ph type="body" idx="1"/>
          </p:nvPr>
        </p:nvSpPr>
        <p:spPr>
          <a:xfrm>
            <a:off x="963084" y="3657006"/>
            <a:ext cx="10363200" cy="1500187"/>
          </a:xfrm>
        </p:spPr>
        <p:txBody>
          <a:bodyPr>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pic>
        <p:nvPicPr>
          <p:cNvPr id="8" name="Picture 2" descr="K:\Kommunikationsrådet\Grafisk profil\NY GRAFISK PROFIL\Logotyp\RGB\PNG\Katrineholm_Logotyp_RGB_Vit.png">
            <a:extLst>
              <a:ext uri="{FF2B5EF4-FFF2-40B4-BE49-F238E27FC236}">
                <a16:creationId xmlns:a16="http://schemas.microsoft.com/office/drawing/2014/main" id="{D84633CD-98E8-421B-9C80-B29C8FF100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615944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a:extLst>
              <a:ext uri="{FF2B5EF4-FFF2-40B4-BE49-F238E27FC236}">
                <a16:creationId xmlns:a16="http://schemas.microsoft.com/office/drawing/2014/main" id="{4A8EDE1A-EB8F-4BD5-A53E-AFFDCBC44701}"/>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1122476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vsnittsrubrik blå">
    <p:bg>
      <p:bgPr>
        <a:solidFill>
          <a:srgbClr val="007AC9"/>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63084" y="1628801"/>
            <a:ext cx="10363200" cy="1362075"/>
          </a:xfrm>
        </p:spPr>
        <p:txBody>
          <a:bodyPr anchor="t">
            <a:noAutofit/>
          </a:bodyPr>
          <a:lstStyle>
            <a:lvl1pPr algn="l">
              <a:defRPr sz="5500" b="1" cap="none" baseline="0">
                <a:solidFill>
                  <a:schemeClr val="bg1"/>
                </a:solidFill>
              </a:defRPr>
            </a:lvl1pPr>
          </a:lstStyle>
          <a:p>
            <a:r>
              <a:rPr lang="sv-SE"/>
              <a:t>Klicka här för att ändra mall för rubrikformat</a:t>
            </a:r>
          </a:p>
        </p:txBody>
      </p:sp>
      <p:sp>
        <p:nvSpPr>
          <p:cNvPr id="3" name="Platshållare för text 2"/>
          <p:cNvSpPr>
            <a:spLocks noGrp="1"/>
          </p:cNvSpPr>
          <p:nvPr>
            <p:ph type="body" idx="1"/>
          </p:nvPr>
        </p:nvSpPr>
        <p:spPr>
          <a:xfrm>
            <a:off x="963084" y="3657006"/>
            <a:ext cx="10363200" cy="1500187"/>
          </a:xfrm>
        </p:spPr>
        <p:txBody>
          <a:bodyPr>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pic>
        <p:nvPicPr>
          <p:cNvPr id="8" name="Picture 2" descr="K:\Kommunikationsrådet\Grafisk profil\NY GRAFISK PROFIL\Logotyp\RGB\PNG\Katrineholm_Logotyp_RGB_Vit.png">
            <a:extLst>
              <a:ext uri="{FF2B5EF4-FFF2-40B4-BE49-F238E27FC236}">
                <a16:creationId xmlns:a16="http://schemas.microsoft.com/office/drawing/2014/main" id="{4FF8CC6C-4467-4845-9BB8-66F8CBAC0F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615944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a:extLst>
              <a:ext uri="{FF2B5EF4-FFF2-40B4-BE49-F238E27FC236}">
                <a16:creationId xmlns:a16="http://schemas.microsoft.com/office/drawing/2014/main" id="{5D02149C-99C5-436A-B562-E64A20F3DFD7}"/>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2073561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röd">
    <p:bg>
      <p:bgPr>
        <a:solidFill>
          <a:srgbClr val="E30613"/>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63084" y="1628801"/>
            <a:ext cx="10363200" cy="1362075"/>
          </a:xfrm>
        </p:spPr>
        <p:txBody>
          <a:bodyPr anchor="b">
            <a:noAutofit/>
          </a:bodyPr>
          <a:lstStyle>
            <a:lvl1pPr algn="l">
              <a:defRPr sz="5500" b="1" cap="none" baseline="0">
                <a:solidFill>
                  <a:schemeClr val="bg1"/>
                </a:solidFill>
              </a:defRPr>
            </a:lvl1pPr>
          </a:lstStyle>
          <a:p>
            <a:r>
              <a:rPr lang="sv-SE"/>
              <a:t>Klicka här för att ändra mall för rubrikformat</a:t>
            </a:r>
          </a:p>
        </p:txBody>
      </p:sp>
      <p:sp>
        <p:nvSpPr>
          <p:cNvPr id="3" name="Platshållare för text 2"/>
          <p:cNvSpPr>
            <a:spLocks noGrp="1"/>
          </p:cNvSpPr>
          <p:nvPr>
            <p:ph type="body" idx="1"/>
          </p:nvPr>
        </p:nvSpPr>
        <p:spPr>
          <a:xfrm>
            <a:off x="963084" y="3657006"/>
            <a:ext cx="10363200" cy="1500187"/>
          </a:xfrm>
        </p:spPr>
        <p:txBody>
          <a:bodyPr>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pic>
        <p:nvPicPr>
          <p:cNvPr id="7" name="Picture 2" descr="K:\Kommunikationsrådet\Grafisk profil\NY GRAFISK PROFIL\Logotyp\RGB\PNG\Katrineholm_Logotyp_RGB_Vit.png">
            <a:extLst>
              <a:ext uri="{FF2B5EF4-FFF2-40B4-BE49-F238E27FC236}">
                <a16:creationId xmlns:a16="http://schemas.microsoft.com/office/drawing/2014/main" id="{DB20B3ED-786F-49C8-99B2-B80701C2C3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615944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a:extLst>
              <a:ext uri="{FF2B5EF4-FFF2-40B4-BE49-F238E27FC236}">
                <a16:creationId xmlns:a16="http://schemas.microsoft.com/office/drawing/2014/main" id="{81C10103-DF0B-4F06-9772-AB33EE204219}"/>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2786746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1_Avsnittsrubrik">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63084" y="1628801"/>
            <a:ext cx="10363200" cy="1362075"/>
          </a:xfrm>
        </p:spPr>
        <p:txBody>
          <a:bodyPr anchor="b">
            <a:noAutofit/>
          </a:bodyPr>
          <a:lstStyle>
            <a:lvl1pPr algn="l">
              <a:defRPr sz="5500" b="1" cap="none" baseline="0">
                <a:solidFill>
                  <a:schemeClr val="bg1"/>
                </a:solidFill>
              </a:defRPr>
            </a:lvl1pPr>
          </a:lstStyle>
          <a:p>
            <a:r>
              <a:rPr lang="sv-SE"/>
              <a:t>Klicka här för att ändra mall för rubrikformat</a:t>
            </a:r>
          </a:p>
        </p:txBody>
      </p:sp>
      <p:sp>
        <p:nvSpPr>
          <p:cNvPr id="3" name="Platshållare för text 2"/>
          <p:cNvSpPr>
            <a:spLocks noGrp="1"/>
          </p:cNvSpPr>
          <p:nvPr>
            <p:ph type="body" idx="1"/>
          </p:nvPr>
        </p:nvSpPr>
        <p:spPr>
          <a:xfrm>
            <a:off x="963084" y="3657006"/>
            <a:ext cx="10363200" cy="1500187"/>
          </a:xfrm>
        </p:spPr>
        <p:txBody>
          <a:bodyPr>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pic>
        <p:nvPicPr>
          <p:cNvPr id="7" name="Picture 2" descr="K:\Kommunikationsrådet\Grafisk profil\NY GRAFISK PROFIL\Logotyp\RGB\PNG\Katrineholm_Logotyp_RGB_Vit.png">
            <a:extLst>
              <a:ext uri="{FF2B5EF4-FFF2-40B4-BE49-F238E27FC236}">
                <a16:creationId xmlns:a16="http://schemas.microsoft.com/office/drawing/2014/main" id="{F3BDAE6A-8C86-424C-8D31-7F9829E08C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615944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a:extLst>
              <a:ext uri="{FF2B5EF4-FFF2-40B4-BE49-F238E27FC236}">
                <a16:creationId xmlns:a16="http://schemas.microsoft.com/office/drawing/2014/main" id="{0C63A55F-3349-4676-B13F-838C3A0647A3}"/>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3445525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vsnittsrubrik lila">
    <p:bg>
      <p:bgPr>
        <a:solidFill>
          <a:srgbClr val="9B1889"/>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63084" y="1628801"/>
            <a:ext cx="10363200" cy="1362075"/>
          </a:xfrm>
        </p:spPr>
        <p:txBody>
          <a:bodyPr anchor="b">
            <a:noAutofit/>
          </a:bodyPr>
          <a:lstStyle>
            <a:lvl1pPr algn="l">
              <a:defRPr sz="5500" b="1" cap="none" baseline="0">
                <a:solidFill>
                  <a:schemeClr val="bg1"/>
                </a:solidFill>
              </a:defRPr>
            </a:lvl1pPr>
          </a:lstStyle>
          <a:p>
            <a:r>
              <a:rPr lang="sv-SE"/>
              <a:t>Klicka här för att ändra mall för rubrikformat</a:t>
            </a:r>
          </a:p>
        </p:txBody>
      </p:sp>
      <p:sp>
        <p:nvSpPr>
          <p:cNvPr id="3" name="Platshållare för text 2"/>
          <p:cNvSpPr>
            <a:spLocks noGrp="1"/>
          </p:cNvSpPr>
          <p:nvPr>
            <p:ph type="body" idx="1"/>
          </p:nvPr>
        </p:nvSpPr>
        <p:spPr>
          <a:xfrm>
            <a:off x="963084" y="3657006"/>
            <a:ext cx="10363200" cy="1500187"/>
          </a:xfrm>
        </p:spPr>
        <p:txBody>
          <a:bodyPr>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pic>
        <p:nvPicPr>
          <p:cNvPr id="7" name="Picture 2" descr="K:\Kommunikationsrådet\Grafisk profil\NY GRAFISK PROFIL\Logotyp\RGB\PNG\Katrineholm_Logotyp_RGB_Vit.png">
            <a:extLst>
              <a:ext uri="{FF2B5EF4-FFF2-40B4-BE49-F238E27FC236}">
                <a16:creationId xmlns:a16="http://schemas.microsoft.com/office/drawing/2014/main" id="{39667863-81CC-417E-907C-311300DC16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615944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a:extLst>
              <a:ext uri="{FF2B5EF4-FFF2-40B4-BE49-F238E27FC236}">
                <a16:creationId xmlns:a16="http://schemas.microsoft.com/office/drawing/2014/main" id="{01A30D17-B49F-4DB5-AD6B-31EA6CB323FC}"/>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2639272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2025-06-09</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err="1"/>
              <a:t>LiU</a:t>
            </a:r>
            <a:r>
              <a:rPr lang="sv-SE"/>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9077221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vsnittsrubrik grön">
    <p:bg>
      <p:bgPr>
        <a:solidFill>
          <a:srgbClr val="009B3A"/>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963084" y="1628801"/>
            <a:ext cx="10363200" cy="1362075"/>
          </a:xfrm>
        </p:spPr>
        <p:txBody>
          <a:bodyPr anchor="t">
            <a:noAutofit/>
          </a:bodyPr>
          <a:lstStyle>
            <a:lvl1pPr algn="l">
              <a:defRPr sz="5500" b="1" cap="none" baseline="0">
                <a:solidFill>
                  <a:schemeClr val="bg1"/>
                </a:solidFill>
              </a:defRPr>
            </a:lvl1pPr>
          </a:lstStyle>
          <a:p>
            <a:r>
              <a:rPr lang="sv-SE"/>
              <a:t>Klicka här för att ändra mall för rubrikformat</a:t>
            </a:r>
          </a:p>
        </p:txBody>
      </p:sp>
      <p:sp>
        <p:nvSpPr>
          <p:cNvPr id="3" name="Platshållare för text 2"/>
          <p:cNvSpPr>
            <a:spLocks noGrp="1"/>
          </p:cNvSpPr>
          <p:nvPr>
            <p:ph type="body" idx="1"/>
          </p:nvPr>
        </p:nvSpPr>
        <p:spPr>
          <a:xfrm>
            <a:off x="963084" y="3657006"/>
            <a:ext cx="10363200" cy="1500187"/>
          </a:xfrm>
        </p:spPr>
        <p:txBody>
          <a:bodyPr>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pic>
        <p:nvPicPr>
          <p:cNvPr id="7" name="Picture 2" descr="K:\Kommunikationsrådet\Grafisk profil\NY GRAFISK PROFIL\Logotyp\RGB\PNG\Katrineholm_Logotyp_RGB_Vit.png">
            <a:extLst>
              <a:ext uri="{FF2B5EF4-FFF2-40B4-BE49-F238E27FC236}">
                <a16:creationId xmlns:a16="http://schemas.microsoft.com/office/drawing/2014/main" id="{5EF9E7CE-9C7E-47EC-A293-1A9BA0DE9C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582" y="6159442"/>
            <a:ext cx="1480994" cy="2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a:extLst>
              <a:ext uri="{FF2B5EF4-FFF2-40B4-BE49-F238E27FC236}">
                <a16:creationId xmlns:a16="http://schemas.microsoft.com/office/drawing/2014/main" id="{36DCE672-62DA-49D2-9BDC-A5284B71F9B1}"/>
              </a:ext>
            </a:extLst>
          </p:cNvPr>
          <p:cNvSpPr>
            <a:spLocks noGrp="1"/>
          </p:cNvSpPr>
          <p:nvPr>
            <p:ph type="sldNum" sz="quarter" idx="10"/>
          </p:nvPr>
        </p:nvSpPr>
        <p:spPr/>
        <p:txBody>
          <a:bodyPr/>
          <a:lstStyle>
            <a:lvl1pPr>
              <a:defRPr>
                <a:solidFill>
                  <a:schemeClr val="bg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64847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solidFill>
                  <a:schemeClr val="accent1"/>
                </a:solidFill>
              </a:defRPr>
            </a:lvl1pPr>
          </a:lstStyle>
          <a:p>
            <a:r>
              <a:rPr lang="sv-SE"/>
              <a:t>Klicka här för att ändra mall för rubrikformat</a:t>
            </a:r>
          </a:p>
        </p:txBody>
      </p:sp>
      <p:sp>
        <p:nvSpPr>
          <p:cNvPr id="3" name="Platshållare för innehåll 2"/>
          <p:cNvSpPr>
            <a:spLocks noGrp="1"/>
          </p:cNvSpPr>
          <p:nvPr>
            <p:ph sz="half" idx="1"/>
          </p:nvPr>
        </p:nvSpPr>
        <p:spPr>
          <a:xfrm>
            <a:off x="609600" y="1639341"/>
            <a:ext cx="10972800" cy="4381947"/>
          </a:xfrm>
        </p:spPr>
        <p:txBody>
          <a:bodyPr/>
          <a:lstStyle>
            <a:lvl1pPr>
              <a:buClr>
                <a:srgbClr val="E3061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Picture 3" descr="K:\Kommunikationsrådet\Grafisk profil\NY GRAFISK PROFIL\Logotyp\RGB\PNG\Katrineholm_Logotyp_RGB.png">
            <a:extLst>
              <a:ext uri="{FF2B5EF4-FFF2-40B4-BE49-F238E27FC236}">
                <a16:creationId xmlns:a16="http://schemas.microsoft.com/office/drawing/2014/main" id="{3DC4D5EB-7DC7-49EF-B149-42F0F9EA2B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08" t="19421" r="2937"/>
          <a:stretch>
            <a:fillRect/>
          </a:stretch>
        </p:blipFill>
        <p:spPr bwMode="auto">
          <a:xfrm>
            <a:off x="10200456"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bildnummer 3">
            <a:extLst>
              <a:ext uri="{FF2B5EF4-FFF2-40B4-BE49-F238E27FC236}">
                <a16:creationId xmlns:a16="http://schemas.microsoft.com/office/drawing/2014/main" id="{242A5BD0-36A3-4999-AFB3-E0B93ABF86B4}"/>
              </a:ext>
            </a:extLst>
          </p:cNvPr>
          <p:cNvSpPr>
            <a:spLocks noGrp="1"/>
          </p:cNvSpPr>
          <p:nvPr>
            <p:ph type="sldNum" sz="quarter" idx="10"/>
          </p:nvPr>
        </p:nvSpPr>
        <p:spPr/>
        <p:txBody>
          <a:bodyPr/>
          <a:lstStyle>
            <a:lvl1pPr>
              <a:defRPr>
                <a:solidFill>
                  <a:schemeClr val="accent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2076085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Innehåll två spalt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solidFill>
                  <a:schemeClr val="accent1"/>
                </a:solidFill>
              </a:defRPr>
            </a:lvl1pPr>
          </a:lstStyle>
          <a:p>
            <a:r>
              <a:rPr lang="sv-SE"/>
              <a:t>Klicka här för att ändra mall för rubrikformat</a:t>
            </a:r>
          </a:p>
        </p:txBody>
      </p:sp>
      <p:sp>
        <p:nvSpPr>
          <p:cNvPr id="3" name="Platshållare för innehåll 2"/>
          <p:cNvSpPr>
            <a:spLocks noGrp="1"/>
          </p:cNvSpPr>
          <p:nvPr>
            <p:ph sz="half" idx="1"/>
          </p:nvPr>
        </p:nvSpPr>
        <p:spPr>
          <a:xfrm>
            <a:off x="609600" y="1639341"/>
            <a:ext cx="5384800" cy="4381947"/>
          </a:xfrm>
        </p:spPr>
        <p:txBody>
          <a:bodyPr/>
          <a:lstStyle>
            <a:lvl1pPr>
              <a:buClr>
                <a:srgbClr val="E3061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39341"/>
            <a:ext cx="5384800" cy="4381947"/>
          </a:xfrm>
        </p:spPr>
        <p:txBody>
          <a:bodyPr/>
          <a:lstStyle>
            <a:lvl1pPr>
              <a:buClr>
                <a:schemeClr val="accent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Picture 3" descr="K:\Kommunikationsrådet\Grafisk profil\NY GRAFISK PROFIL\Logotyp\RGB\PNG\Katrineholm_Logotyp_RGB.png">
            <a:extLst>
              <a:ext uri="{FF2B5EF4-FFF2-40B4-BE49-F238E27FC236}">
                <a16:creationId xmlns:a16="http://schemas.microsoft.com/office/drawing/2014/main" id="{E08D26BD-3D95-419D-AB4F-C1125112DE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08" t="19421" r="2937"/>
          <a:stretch>
            <a:fillRect/>
          </a:stretch>
        </p:blipFill>
        <p:spPr bwMode="auto">
          <a:xfrm>
            <a:off x="10200456"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bildnummer 4">
            <a:extLst>
              <a:ext uri="{FF2B5EF4-FFF2-40B4-BE49-F238E27FC236}">
                <a16:creationId xmlns:a16="http://schemas.microsoft.com/office/drawing/2014/main" id="{88E2EEBC-B884-468F-8C52-27DEC88C0E36}"/>
              </a:ext>
            </a:extLst>
          </p:cNvPr>
          <p:cNvSpPr>
            <a:spLocks noGrp="1"/>
          </p:cNvSpPr>
          <p:nvPr>
            <p:ph type="sldNum" sz="quarter" idx="10"/>
          </p:nvPr>
        </p:nvSpPr>
        <p:spPr/>
        <p:txBody>
          <a:bodyPr/>
          <a:lstStyle>
            <a:lvl1pPr>
              <a:defRPr>
                <a:solidFill>
                  <a:schemeClr val="accent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827663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nehåll 4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solidFill>
                  <a:schemeClr val="accent1"/>
                </a:solidFill>
              </a:defRPr>
            </a:lvl1pPr>
          </a:lstStyle>
          <a:p>
            <a:r>
              <a:rPr lang="sv-SE"/>
              <a:t>Klicka här för att ändra mall för rubrikformat</a:t>
            </a:r>
          </a:p>
        </p:txBody>
      </p:sp>
      <p:sp>
        <p:nvSpPr>
          <p:cNvPr id="3" name="Platshållare för innehåll 2"/>
          <p:cNvSpPr>
            <a:spLocks noGrp="1"/>
          </p:cNvSpPr>
          <p:nvPr>
            <p:ph sz="half" idx="1"/>
          </p:nvPr>
        </p:nvSpPr>
        <p:spPr>
          <a:xfrm>
            <a:off x="609600" y="1772817"/>
            <a:ext cx="5384800" cy="2016224"/>
          </a:xfrm>
        </p:spPr>
        <p:txBody>
          <a:bodyPr/>
          <a:lstStyle>
            <a:lvl1pPr>
              <a:buClr>
                <a:srgbClr val="E3061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6000" y="1772817"/>
            <a:ext cx="5472608" cy="2016224"/>
          </a:xfrm>
        </p:spPr>
        <p:txBody>
          <a:bodyPr/>
          <a:lstStyle>
            <a:lvl1pPr>
              <a:buClr>
                <a:schemeClr val="accent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D0931436-6C60-4796-965A-6920BFC802E2}"/>
              </a:ext>
            </a:extLst>
          </p:cNvPr>
          <p:cNvSpPr>
            <a:spLocks noGrp="1"/>
          </p:cNvSpPr>
          <p:nvPr>
            <p:ph sz="half" idx="10"/>
          </p:nvPr>
        </p:nvSpPr>
        <p:spPr>
          <a:xfrm>
            <a:off x="609600" y="3861049"/>
            <a:ext cx="5384800" cy="2176083"/>
          </a:xfrm>
        </p:spPr>
        <p:txBody>
          <a:bodyPr/>
          <a:lstStyle>
            <a:lvl1pPr>
              <a:buClr>
                <a:srgbClr val="E3061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3">
            <a:extLst>
              <a:ext uri="{FF2B5EF4-FFF2-40B4-BE49-F238E27FC236}">
                <a16:creationId xmlns:a16="http://schemas.microsoft.com/office/drawing/2014/main" id="{7C795ED1-2BCA-4179-9A9F-E6F2F904CAB1}"/>
              </a:ext>
            </a:extLst>
          </p:cNvPr>
          <p:cNvSpPr>
            <a:spLocks noGrp="1"/>
          </p:cNvSpPr>
          <p:nvPr>
            <p:ph sz="half" idx="11"/>
          </p:nvPr>
        </p:nvSpPr>
        <p:spPr>
          <a:xfrm>
            <a:off x="6096000" y="3861049"/>
            <a:ext cx="5472608" cy="2176083"/>
          </a:xfrm>
        </p:spPr>
        <p:txBody>
          <a:bodyPr/>
          <a:lstStyle>
            <a:lvl1pPr>
              <a:buClr>
                <a:schemeClr val="accent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Picture 3" descr="K:\Kommunikationsrådet\Grafisk profil\NY GRAFISK PROFIL\Logotyp\RGB\PNG\Katrineholm_Logotyp_RGB.png">
            <a:extLst>
              <a:ext uri="{FF2B5EF4-FFF2-40B4-BE49-F238E27FC236}">
                <a16:creationId xmlns:a16="http://schemas.microsoft.com/office/drawing/2014/main" id="{DF9D16EF-234B-4E1B-96AA-57ADACA273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08" t="19421" r="2937"/>
          <a:stretch>
            <a:fillRect/>
          </a:stretch>
        </p:blipFill>
        <p:spPr bwMode="auto">
          <a:xfrm>
            <a:off x="10183832"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bildnummer 4">
            <a:extLst>
              <a:ext uri="{FF2B5EF4-FFF2-40B4-BE49-F238E27FC236}">
                <a16:creationId xmlns:a16="http://schemas.microsoft.com/office/drawing/2014/main" id="{81F122A1-A8A2-49F6-AC92-C259DB26103E}"/>
              </a:ext>
            </a:extLst>
          </p:cNvPr>
          <p:cNvSpPr>
            <a:spLocks noGrp="1"/>
          </p:cNvSpPr>
          <p:nvPr>
            <p:ph type="sldNum" sz="quarter" idx="12"/>
          </p:nvPr>
        </p:nvSpPr>
        <p:spPr/>
        <p:txBody>
          <a:bodyPr/>
          <a:lstStyle>
            <a:lvl1pPr>
              <a:defRPr>
                <a:solidFill>
                  <a:schemeClr val="accent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4055654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nnehåll 4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solidFill>
                  <a:schemeClr val="accent1"/>
                </a:solidFill>
              </a:defRPr>
            </a:lvl1pPr>
          </a:lstStyle>
          <a:p>
            <a:r>
              <a:rPr lang="sv-SE"/>
              <a:t>Klicka här för att ändra mall för rubrikformat</a:t>
            </a:r>
          </a:p>
        </p:txBody>
      </p:sp>
      <p:sp>
        <p:nvSpPr>
          <p:cNvPr id="3" name="Platshållare för innehåll 2"/>
          <p:cNvSpPr>
            <a:spLocks noGrp="1"/>
          </p:cNvSpPr>
          <p:nvPr>
            <p:ph sz="half" idx="1"/>
          </p:nvPr>
        </p:nvSpPr>
        <p:spPr>
          <a:xfrm>
            <a:off x="609600" y="1676872"/>
            <a:ext cx="4334272" cy="4344416"/>
          </a:xfrm>
        </p:spPr>
        <p:txBody>
          <a:bodyPr/>
          <a:lstStyle>
            <a:lvl1pPr>
              <a:buClr>
                <a:srgbClr val="E3061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039882" y="1676873"/>
            <a:ext cx="6542519" cy="2188839"/>
          </a:xfrm>
        </p:spPr>
        <p:txBody>
          <a:bodyPr/>
          <a:lstStyle>
            <a:lvl1pPr>
              <a:buClr>
                <a:schemeClr val="accent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3">
            <a:extLst>
              <a:ext uri="{FF2B5EF4-FFF2-40B4-BE49-F238E27FC236}">
                <a16:creationId xmlns:a16="http://schemas.microsoft.com/office/drawing/2014/main" id="{7C795ED1-2BCA-4179-9A9F-E6F2F904CAB1}"/>
              </a:ext>
            </a:extLst>
          </p:cNvPr>
          <p:cNvSpPr>
            <a:spLocks noGrp="1"/>
          </p:cNvSpPr>
          <p:nvPr>
            <p:ph sz="half" idx="11"/>
          </p:nvPr>
        </p:nvSpPr>
        <p:spPr>
          <a:xfrm>
            <a:off x="5039883" y="3943060"/>
            <a:ext cx="6528725" cy="2078228"/>
          </a:xfrm>
        </p:spPr>
        <p:txBody>
          <a:bodyPr/>
          <a:lstStyle>
            <a:lvl1pPr>
              <a:buClr>
                <a:schemeClr val="accent3"/>
              </a:buClr>
              <a:defRPr sz="2800"/>
            </a:lvl1pPr>
            <a:lvl2pPr marL="742950" indent="-285750">
              <a:buClr>
                <a:srgbClr val="9B1889"/>
              </a:buClr>
              <a:buFont typeface="Wingdings" panose="05000000000000000000" pitchFamily="2" charset="2"/>
              <a:buChar char="§"/>
              <a:defRPr sz="2400"/>
            </a:lvl2pPr>
            <a:lvl3pPr marL="1143000" indent="-228600">
              <a:buClr>
                <a:srgbClr val="009B3A"/>
              </a:buClr>
              <a:buFont typeface="Wingdings" panose="05000000000000000000" pitchFamily="2" charset="2"/>
              <a:buChar char="ü"/>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Picture 3" descr="K:\Kommunikationsrådet\Grafisk profil\NY GRAFISK PROFIL\Logotyp\RGB\PNG\Katrineholm_Logotyp_RGB.png">
            <a:extLst>
              <a:ext uri="{FF2B5EF4-FFF2-40B4-BE49-F238E27FC236}">
                <a16:creationId xmlns:a16="http://schemas.microsoft.com/office/drawing/2014/main" id="{038CFE5D-2DBF-4F55-95C5-BAA36751A9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08" t="19421" r="2937"/>
          <a:stretch>
            <a:fillRect/>
          </a:stretch>
        </p:blipFill>
        <p:spPr bwMode="auto">
          <a:xfrm>
            <a:off x="10183832"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bildnummer 4">
            <a:extLst>
              <a:ext uri="{FF2B5EF4-FFF2-40B4-BE49-F238E27FC236}">
                <a16:creationId xmlns:a16="http://schemas.microsoft.com/office/drawing/2014/main" id="{9225881C-834F-45BE-9B28-F7824558C7D7}"/>
              </a:ext>
            </a:extLst>
          </p:cNvPr>
          <p:cNvSpPr>
            <a:spLocks noGrp="1"/>
          </p:cNvSpPr>
          <p:nvPr>
            <p:ph type="sldNum" sz="quarter" idx="12"/>
          </p:nvPr>
        </p:nvSpPr>
        <p:spPr/>
        <p:txBody>
          <a:bodyPr/>
          <a:lstStyle>
            <a:lvl1pPr>
              <a:defRPr>
                <a:solidFill>
                  <a:schemeClr val="accent1"/>
                </a:solidFill>
              </a:defRPr>
            </a:lvl1pPr>
          </a:lstStyle>
          <a:p>
            <a:fld id="{35218AAC-6E51-47AF-97F9-E6EA9115147D}" type="slidenum">
              <a:rPr lang="sv-SE" smtClean="0"/>
              <a:pPr/>
              <a:t>‹#›</a:t>
            </a:fld>
            <a:endParaRPr lang="sv-SE"/>
          </a:p>
        </p:txBody>
      </p:sp>
    </p:spTree>
    <p:extLst>
      <p:ext uri="{BB962C8B-B14F-4D97-AF65-F5344CB8AC3E}">
        <p14:creationId xmlns:p14="http://schemas.microsoft.com/office/powerpoint/2010/main" val="1368011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solidFill>
                  <a:schemeClr val="accent1"/>
                </a:solidFill>
              </a:defRPr>
            </a:lvl1p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C58C2225-CF1C-479A-9A39-9DF4DD81891F}"/>
              </a:ext>
            </a:extLst>
          </p:cNvPr>
          <p:cNvSpPr>
            <a:spLocks noGrp="1"/>
          </p:cNvSpPr>
          <p:nvPr>
            <p:ph type="sldNum" sz="quarter" idx="10"/>
          </p:nvPr>
        </p:nvSpPr>
        <p:spPr/>
        <p:txBody>
          <a:bodyPr/>
          <a:lstStyle>
            <a:lvl1pPr>
              <a:defRPr>
                <a:solidFill>
                  <a:schemeClr val="accent1"/>
                </a:solidFill>
              </a:defRPr>
            </a:lvl1pPr>
          </a:lstStyle>
          <a:p>
            <a:fld id="{35218AAC-6E51-47AF-97F9-E6EA9115147D}" type="slidenum">
              <a:rPr lang="sv-SE" smtClean="0"/>
              <a:pPr/>
              <a:t>‹#›</a:t>
            </a:fld>
            <a:endParaRPr lang="sv-SE"/>
          </a:p>
        </p:txBody>
      </p:sp>
      <p:pic>
        <p:nvPicPr>
          <p:cNvPr id="5" name="Picture 3" descr="K:\Kommunikationsrådet\Grafisk profil\NY GRAFISK PROFIL\Logotyp\RGB\PNG\Katrineholm_Logotyp_RGB.png">
            <a:extLst>
              <a:ext uri="{FF2B5EF4-FFF2-40B4-BE49-F238E27FC236}">
                <a16:creationId xmlns:a16="http://schemas.microsoft.com/office/drawing/2014/main" id="{19260696-CBB3-4102-8118-28F14939F8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08" t="19421" r="2937"/>
          <a:stretch>
            <a:fillRect/>
          </a:stretch>
        </p:blipFill>
        <p:spPr bwMode="auto">
          <a:xfrm>
            <a:off x="10183832"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922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22C3D266-39B6-49C9-AEBE-637EB93769FB}"/>
              </a:ext>
            </a:extLst>
          </p:cNvPr>
          <p:cNvSpPr>
            <a:spLocks noGrp="1"/>
          </p:cNvSpPr>
          <p:nvPr>
            <p:ph type="sldNum" sz="quarter" idx="10"/>
          </p:nvPr>
        </p:nvSpPr>
        <p:spPr/>
        <p:txBody>
          <a:bodyPr/>
          <a:lstStyle>
            <a:lvl1pPr>
              <a:defRPr>
                <a:solidFill>
                  <a:schemeClr val="accent1"/>
                </a:solidFill>
              </a:defRPr>
            </a:lvl1pPr>
          </a:lstStyle>
          <a:p>
            <a:fld id="{35218AAC-6E51-47AF-97F9-E6EA9115147D}" type="slidenum">
              <a:rPr lang="sv-SE" smtClean="0"/>
              <a:pPr/>
              <a:t>‹#›</a:t>
            </a:fld>
            <a:endParaRPr lang="sv-SE"/>
          </a:p>
        </p:txBody>
      </p:sp>
      <p:pic>
        <p:nvPicPr>
          <p:cNvPr id="5" name="Picture 3" descr="K:\Kommunikationsrådet\Grafisk profil\NY GRAFISK PROFIL\Logotyp\RGB\PNG\Katrineholm_Logotyp_RGB.png">
            <a:extLst>
              <a:ext uri="{FF2B5EF4-FFF2-40B4-BE49-F238E27FC236}">
                <a16:creationId xmlns:a16="http://schemas.microsoft.com/office/drawing/2014/main" id="{08505348-BEA0-4AFB-8076-3B6B027423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08" t="19421" r="2937"/>
          <a:stretch>
            <a:fillRect/>
          </a:stretch>
        </p:blipFill>
        <p:spPr bwMode="auto">
          <a:xfrm>
            <a:off x="10183832" y="6165304"/>
            <a:ext cx="1384776" cy="3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30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t - Foto, logo uppe">
    <p:spTree>
      <p:nvGrpSpPr>
        <p:cNvPr id="1" name=""/>
        <p:cNvGrpSpPr/>
        <p:nvPr/>
      </p:nvGrpSpPr>
      <p:grpSpPr>
        <a:xfrm>
          <a:off x="0" y="0"/>
          <a:ext cx="0" cy="0"/>
          <a:chOff x="0" y="0"/>
          <a:chExt cx="0" cy="0"/>
        </a:xfrm>
      </p:grpSpPr>
      <p:sp>
        <p:nvSpPr>
          <p:cNvPr id="10" name="Platshållare för text 9"/>
          <p:cNvSpPr>
            <a:spLocks noGrp="1"/>
          </p:cNvSpPr>
          <p:nvPr>
            <p:ph type="body" sz="quarter" idx="13"/>
          </p:nvPr>
        </p:nvSpPr>
        <p:spPr>
          <a:xfrm>
            <a:off x="741085" y="2746045"/>
            <a:ext cx="5641788" cy="2646448"/>
          </a:xfrm>
        </p:spPr>
        <p:txBody>
          <a:bodyPr vert="horz" lIns="82479" tIns="41240" rIns="82479" bIns="41240" rtlCol="0" anchor="t">
            <a:normAutofit/>
          </a:bodyPr>
          <a:lstStyle>
            <a:lvl1pPr marL="0" indent="0">
              <a:buNone/>
              <a:defRPr lang="sv-SE" sz="2400" smtClean="0">
                <a:solidFill>
                  <a:schemeClr val="bg1"/>
                </a:solidFill>
                <a:latin typeface="Museo Sans Rounded 100"/>
                <a:ea typeface="+mj-ea"/>
                <a:cs typeface="Museo Sans Rounded 100"/>
              </a:defRPr>
            </a:lvl1pPr>
            <a:lvl2pPr>
              <a:defRPr lang="sv-SE" smtClean="0"/>
            </a:lvl2pPr>
            <a:lvl3pPr>
              <a:defRPr lang="sv-SE" smtClean="0"/>
            </a:lvl3pPr>
            <a:lvl4pPr>
              <a:defRPr lang="sv-SE" smtClean="0"/>
            </a:lvl4pPr>
            <a:lvl5pPr>
              <a:defRPr lang="sv-SE"/>
            </a:lvl5pPr>
          </a:lstStyle>
          <a:p>
            <a:pPr lvl="0">
              <a:spcBef>
                <a:spcPct val="0"/>
              </a:spcBef>
            </a:pPr>
            <a:r>
              <a:rPr lang="sv-SE"/>
              <a:t>Klicka här för att ändra format på bakgrundstexten</a:t>
            </a:r>
          </a:p>
        </p:txBody>
      </p:sp>
      <p:sp>
        <p:nvSpPr>
          <p:cNvPr id="12" name="Platshållare för bild 11"/>
          <p:cNvSpPr>
            <a:spLocks noGrp="1"/>
          </p:cNvSpPr>
          <p:nvPr>
            <p:ph type="pic" sz="quarter" idx="14"/>
          </p:nvPr>
        </p:nvSpPr>
        <p:spPr>
          <a:xfrm>
            <a:off x="6860988" y="1721613"/>
            <a:ext cx="4781176" cy="3670880"/>
          </a:xfrm>
        </p:spPr>
        <p:txBody>
          <a:bodyPr/>
          <a:lstStyle/>
          <a:p>
            <a:endParaRPr lang="sv-SE"/>
          </a:p>
        </p:txBody>
      </p:sp>
      <p:sp>
        <p:nvSpPr>
          <p:cNvPr id="2" name="Rubrik 1"/>
          <p:cNvSpPr>
            <a:spLocks noGrp="1"/>
          </p:cNvSpPr>
          <p:nvPr>
            <p:ph type="title"/>
          </p:nvPr>
        </p:nvSpPr>
        <p:spPr>
          <a:xfrm>
            <a:off x="741082" y="1346347"/>
            <a:ext cx="10841317" cy="1143593"/>
          </a:xfrm>
        </p:spPr>
        <p:txBody>
          <a:bodyPr/>
          <a:lstStyle>
            <a:lvl1pPr algn="l">
              <a:defRPr>
                <a:solidFill>
                  <a:schemeClr val="bg1"/>
                </a:solidFill>
                <a:latin typeface="Museo Sans Rounded 100"/>
                <a:cs typeface="Museo Sans Rounded 100"/>
              </a:defRPr>
            </a:lvl1pPr>
          </a:lstStyle>
          <a:p>
            <a:r>
              <a:rPr lang="sv-SE"/>
              <a:t>Klicka här för att ändra format</a:t>
            </a:r>
          </a:p>
        </p:txBody>
      </p:sp>
      <p:sp>
        <p:nvSpPr>
          <p:cNvPr id="6" name="object 310"/>
          <p:cNvSpPr/>
          <p:nvPr userDrawn="1"/>
        </p:nvSpPr>
        <p:spPr>
          <a:xfrm>
            <a:off x="836708" y="350742"/>
            <a:ext cx="1643280" cy="43181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133">
              <a:solidFill>
                <a:prstClr val="black"/>
              </a:solidFill>
            </a:endParaRPr>
          </a:p>
        </p:txBody>
      </p:sp>
    </p:spTree>
    <p:extLst>
      <p:ext uri="{BB962C8B-B14F-4D97-AF65-F5344CB8AC3E}">
        <p14:creationId xmlns:p14="http://schemas.microsoft.com/office/powerpoint/2010/main" val="3106431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t - Foto, logo nere">
    <p:spTree>
      <p:nvGrpSpPr>
        <p:cNvPr id="1" name=""/>
        <p:cNvGrpSpPr/>
        <p:nvPr/>
      </p:nvGrpSpPr>
      <p:grpSpPr>
        <a:xfrm>
          <a:off x="0" y="0"/>
          <a:ext cx="0" cy="0"/>
          <a:chOff x="0" y="0"/>
          <a:chExt cx="0" cy="0"/>
        </a:xfrm>
      </p:grpSpPr>
      <p:sp>
        <p:nvSpPr>
          <p:cNvPr id="10" name="Platshållare för text 9"/>
          <p:cNvSpPr>
            <a:spLocks noGrp="1"/>
          </p:cNvSpPr>
          <p:nvPr>
            <p:ph type="body" sz="quarter" idx="13"/>
          </p:nvPr>
        </p:nvSpPr>
        <p:spPr>
          <a:xfrm>
            <a:off x="741085" y="2267623"/>
            <a:ext cx="5641788" cy="2646448"/>
          </a:xfrm>
        </p:spPr>
        <p:txBody>
          <a:bodyPr vert="horz" lIns="82479" tIns="41240" rIns="82479" bIns="41240" rtlCol="0" anchor="t">
            <a:normAutofit/>
          </a:bodyPr>
          <a:lstStyle>
            <a:lvl1pPr marL="0" indent="0">
              <a:defRPr lang="sv-SE" sz="2400" smtClean="0">
                <a:solidFill>
                  <a:srgbClr val="FFFFFF"/>
                </a:solidFill>
                <a:latin typeface="Museo Sans Rounded 100"/>
                <a:ea typeface="+mj-ea"/>
                <a:cs typeface="Museo Sans Rounded 100"/>
              </a:defRPr>
            </a:lvl1pPr>
            <a:lvl2pPr>
              <a:defRPr lang="sv-SE" smtClean="0"/>
            </a:lvl2pPr>
            <a:lvl3pPr>
              <a:defRPr lang="sv-SE" smtClean="0"/>
            </a:lvl3pPr>
            <a:lvl4pPr>
              <a:defRPr lang="sv-SE" smtClean="0"/>
            </a:lvl4pPr>
            <a:lvl5pPr>
              <a:defRPr lang="sv-SE"/>
            </a:lvl5pPr>
          </a:lstStyle>
          <a:p>
            <a:pPr lvl="0">
              <a:spcBef>
                <a:spcPct val="0"/>
              </a:spcBef>
              <a:buNone/>
            </a:pPr>
            <a:r>
              <a:rPr lang="sv-SE"/>
              <a:t>Klicka här för att ändra format på bakgrundstexten</a:t>
            </a:r>
          </a:p>
        </p:txBody>
      </p:sp>
      <p:sp>
        <p:nvSpPr>
          <p:cNvPr id="12" name="Platshållare för bild 11"/>
          <p:cNvSpPr>
            <a:spLocks noGrp="1"/>
          </p:cNvSpPr>
          <p:nvPr>
            <p:ph type="pic" sz="quarter" idx="14"/>
          </p:nvPr>
        </p:nvSpPr>
        <p:spPr>
          <a:xfrm>
            <a:off x="6860988" y="1243191"/>
            <a:ext cx="4781176" cy="3670880"/>
          </a:xfrm>
        </p:spPr>
        <p:txBody>
          <a:bodyPr/>
          <a:lstStyle/>
          <a:p>
            <a:endParaRPr lang="sv-SE"/>
          </a:p>
        </p:txBody>
      </p:sp>
      <p:sp>
        <p:nvSpPr>
          <p:cNvPr id="2" name="Rubrik 1"/>
          <p:cNvSpPr>
            <a:spLocks noGrp="1"/>
          </p:cNvSpPr>
          <p:nvPr>
            <p:ph type="title"/>
          </p:nvPr>
        </p:nvSpPr>
        <p:spPr>
          <a:xfrm>
            <a:off x="741082" y="867924"/>
            <a:ext cx="10841317" cy="1143593"/>
          </a:xfrm>
        </p:spPr>
        <p:txBody>
          <a:bodyPr/>
          <a:lstStyle>
            <a:lvl1pPr algn="l">
              <a:defRPr>
                <a:solidFill>
                  <a:srgbClr val="FFFFFF"/>
                </a:solidFill>
                <a:latin typeface="Museo Sans Rounded 100"/>
                <a:cs typeface="Museo Sans Rounded 100"/>
              </a:defRPr>
            </a:lvl1pPr>
          </a:lstStyle>
          <a:p>
            <a:r>
              <a:rPr lang="sv-SE"/>
              <a:t>Klicka här för att ändra format</a:t>
            </a:r>
          </a:p>
        </p:txBody>
      </p:sp>
      <p:sp>
        <p:nvSpPr>
          <p:cNvPr id="6" name="object 310"/>
          <p:cNvSpPr/>
          <p:nvPr userDrawn="1"/>
        </p:nvSpPr>
        <p:spPr>
          <a:xfrm>
            <a:off x="10112191" y="6075450"/>
            <a:ext cx="1643280" cy="43181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133">
              <a:solidFill>
                <a:prstClr val="black"/>
              </a:solidFill>
            </a:endParaRPr>
          </a:p>
        </p:txBody>
      </p:sp>
    </p:spTree>
    <p:extLst>
      <p:ext uri="{BB962C8B-B14F-4D97-AF65-F5344CB8AC3E}">
        <p14:creationId xmlns:p14="http://schemas.microsoft.com/office/powerpoint/2010/main" val="1829488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Vit - Foto, logo nere">
    <p:spTree>
      <p:nvGrpSpPr>
        <p:cNvPr id="1" name=""/>
        <p:cNvGrpSpPr/>
        <p:nvPr/>
      </p:nvGrpSpPr>
      <p:grpSpPr>
        <a:xfrm>
          <a:off x="0" y="0"/>
          <a:ext cx="0" cy="0"/>
          <a:chOff x="0" y="0"/>
          <a:chExt cx="0" cy="0"/>
        </a:xfrm>
      </p:grpSpPr>
      <p:sp>
        <p:nvSpPr>
          <p:cNvPr id="10" name="Platshållare för text 9"/>
          <p:cNvSpPr>
            <a:spLocks noGrp="1"/>
          </p:cNvSpPr>
          <p:nvPr>
            <p:ph type="body" sz="quarter" idx="13"/>
          </p:nvPr>
        </p:nvSpPr>
        <p:spPr>
          <a:xfrm>
            <a:off x="741085" y="2267623"/>
            <a:ext cx="5641788" cy="2646448"/>
          </a:xfrm>
        </p:spPr>
        <p:txBody>
          <a:bodyPr vert="horz" lIns="82479" tIns="41240" rIns="82479" bIns="41240" rtlCol="0" anchor="t">
            <a:normAutofit/>
          </a:bodyPr>
          <a:lstStyle>
            <a:lvl1pPr marL="412383" indent="-412383">
              <a:defRPr lang="sv-SE" sz="2400" smtClean="0">
                <a:solidFill>
                  <a:srgbClr val="FFFFFF"/>
                </a:solidFill>
                <a:latin typeface="Museo Sans Rounded 100"/>
                <a:ea typeface="+mj-ea"/>
                <a:cs typeface="Museo Sans Rounded 100"/>
              </a:defRPr>
            </a:lvl1pPr>
            <a:lvl2pPr>
              <a:defRPr lang="sv-SE" smtClean="0"/>
            </a:lvl2pPr>
            <a:lvl3pPr>
              <a:defRPr lang="sv-SE" smtClean="0"/>
            </a:lvl3pPr>
            <a:lvl4pPr>
              <a:defRPr lang="sv-SE" smtClean="0"/>
            </a:lvl4pPr>
            <a:lvl5pPr>
              <a:defRPr lang="sv-SE"/>
            </a:lvl5pPr>
          </a:lstStyle>
          <a:p>
            <a:pPr lvl="0">
              <a:spcBef>
                <a:spcPct val="0"/>
              </a:spcBef>
            </a:pPr>
            <a:r>
              <a:rPr lang="sv-SE"/>
              <a:t>Klicka här för att ändra format på bakgrundstexten</a:t>
            </a:r>
          </a:p>
        </p:txBody>
      </p:sp>
      <p:sp>
        <p:nvSpPr>
          <p:cNvPr id="12" name="Platshållare för bild 11"/>
          <p:cNvSpPr>
            <a:spLocks noGrp="1"/>
          </p:cNvSpPr>
          <p:nvPr>
            <p:ph type="pic" sz="quarter" idx="14"/>
          </p:nvPr>
        </p:nvSpPr>
        <p:spPr>
          <a:xfrm>
            <a:off x="6860988" y="1243191"/>
            <a:ext cx="4781176" cy="3670880"/>
          </a:xfrm>
        </p:spPr>
        <p:txBody>
          <a:bodyPr/>
          <a:lstStyle/>
          <a:p>
            <a:endParaRPr lang="sv-SE"/>
          </a:p>
        </p:txBody>
      </p:sp>
      <p:sp>
        <p:nvSpPr>
          <p:cNvPr id="2" name="Rubrik 1"/>
          <p:cNvSpPr>
            <a:spLocks noGrp="1"/>
          </p:cNvSpPr>
          <p:nvPr>
            <p:ph type="title"/>
          </p:nvPr>
        </p:nvSpPr>
        <p:spPr>
          <a:xfrm>
            <a:off x="741082" y="867924"/>
            <a:ext cx="10841317" cy="1143593"/>
          </a:xfrm>
        </p:spPr>
        <p:txBody>
          <a:bodyPr/>
          <a:lstStyle>
            <a:lvl1pPr algn="l">
              <a:defRPr>
                <a:solidFill>
                  <a:srgbClr val="FFFFFF"/>
                </a:solidFill>
                <a:latin typeface="Museo Sans Rounded 100"/>
                <a:cs typeface="Museo Sans Rounded 100"/>
              </a:defRPr>
            </a:lvl1pPr>
          </a:lstStyle>
          <a:p>
            <a:r>
              <a:rPr lang="sv-SE"/>
              <a:t>Klicka här för att ändra format</a:t>
            </a:r>
          </a:p>
        </p:txBody>
      </p:sp>
      <p:sp>
        <p:nvSpPr>
          <p:cNvPr id="8" name="object 310"/>
          <p:cNvSpPr/>
          <p:nvPr userDrawn="1"/>
        </p:nvSpPr>
        <p:spPr>
          <a:xfrm>
            <a:off x="836708" y="5990081"/>
            <a:ext cx="1643280" cy="43181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133">
              <a:solidFill>
                <a:prstClr val="black"/>
              </a:solidFill>
            </a:endParaRPr>
          </a:p>
        </p:txBody>
      </p:sp>
      <p:sp>
        <p:nvSpPr>
          <p:cNvPr id="9" name="object 128"/>
          <p:cNvSpPr/>
          <p:nvPr userDrawn="1"/>
        </p:nvSpPr>
        <p:spPr>
          <a:xfrm>
            <a:off x="9797639" y="3595526"/>
            <a:ext cx="1935580" cy="1728017"/>
          </a:xfrm>
          <a:custGeom>
            <a:avLst/>
            <a:gdLst/>
            <a:ahLst/>
            <a:cxnLst/>
            <a:rect l="l" t="t" r="r" b="b"/>
            <a:pathLst>
              <a:path w="1542415" h="1542414">
                <a:moveTo>
                  <a:pt x="767758" y="0"/>
                </a:moveTo>
                <a:lnTo>
                  <a:pt x="720990" y="1601"/>
                </a:lnTo>
                <a:lnTo>
                  <a:pt x="674722" y="6019"/>
                </a:lnTo>
                <a:lnTo>
                  <a:pt x="629065" y="13188"/>
                </a:lnTo>
                <a:lnTo>
                  <a:pt x="584003" y="23078"/>
                </a:lnTo>
                <a:lnTo>
                  <a:pt x="540018" y="35517"/>
                </a:lnTo>
                <a:lnTo>
                  <a:pt x="496848" y="50545"/>
                </a:lnTo>
                <a:lnTo>
                  <a:pt x="454725" y="68061"/>
                </a:lnTo>
                <a:lnTo>
                  <a:pt x="413760" y="87999"/>
                </a:lnTo>
                <a:lnTo>
                  <a:pt x="374062" y="110294"/>
                </a:lnTo>
                <a:lnTo>
                  <a:pt x="335740" y="134879"/>
                </a:lnTo>
                <a:lnTo>
                  <a:pt x="298904" y="161689"/>
                </a:lnTo>
                <a:lnTo>
                  <a:pt x="263663" y="190659"/>
                </a:lnTo>
                <a:lnTo>
                  <a:pt x="230127" y="221721"/>
                </a:lnTo>
                <a:lnTo>
                  <a:pt x="198405" y="254812"/>
                </a:lnTo>
                <a:lnTo>
                  <a:pt x="168607" y="289864"/>
                </a:lnTo>
                <a:lnTo>
                  <a:pt x="140842" y="326812"/>
                </a:lnTo>
                <a:lnTo>
                  <a:pt x="115219" y="365590"/>
                </a:lnTo>
                <a:lnTo>
                  <a:pt x="91849" y="406133"/>
                </a:lnTo>
                <a:lnTo>
                  <a:pt x="70840" y="448375"/>
                </a:lnTo>
                <a:lnTo>
                  <a:pt x="52303" y="492249"/>
                </a:lnTo>
                <a:lnTo>
                  <a:pt x="36345" y="537691"/>
                </a:lnTo>
                <a:lnTo>
                  <a:pt x="23078" y="584634"/>
                </a:lnTo>
                <a:lnTo>
                  <a:pt x="12754" y="632308"/>
                </a:lnTo>
                <a:lnTo>
                  <a:pt x="5511" y="679920"/>
                </a:lnTo>
                <a:lnTo>
                  <a:pt x="1281" y="727360"/>
                </a:lnTo>
                <a:lnTo>
                  <a:pt x="0" y="774518"/>
                </a:lnTo>
                <a:lnTo>
                  <a:pt x="1601" y="821286"/>
                </a:lnTo>
                <a:lnTo>
                  <a:pt x="6019" y="867553"/>
                </a:lnTo>
                <a:lnTo>
                  <a:pt x="13188" y="913210"/>
                </a:lnTo>
                <a:lnTo>
                  <a:pt x="23043" y="958147"/>
                </a:lnTo>
                <a:lnTo>
                  <a:pt x="35517" y="1002256"/>
                </a:lnTo>
                <a:lnTo>
                  <a:pt x="50544" y="1045427"/>
                </a:lnTo>
                <a:lnTo>
                  <a:pt x="68060" y="1087549"/>
                </a:lnTo>
                <a:lnTo>
                  <a:pt x="87998" y="1128515"/>
                </a:lnTo>
                <a:lnTo>
                  <a:pt x="110292" y="1168213"/>
                </a:lnTo>
                <a:lnTo>
                  <a:pt x="134877" y="1206536"/>
                </a:lnTo>
                <a:lnTo>
                  <a:pt x="161687" y="1243372"/>
                </a:lnTo>
                <a:lnTo>
                  <a:pt x="190656" y="1278614"/>
                </a:lnTo>
                <a:lnTo>
                  <a:pt x="221718" y="1312150"/>
                </a:lnTo>
                <a:lnTo>
                  <a:pt x="254807" y="1343872"/>
                </a:lnTo>
                <a:lnTo>
                  <a:pt x="289859" y="1373671"/>
                </a:lnTo>
                <a:lnTo>
                  <a:pt x="326806" y="1401437"/>
                </a:lnTo>
                <a:lnTo>
                  <a:pt x="365584" y="1427059"/>
                </a:lnTo>
                <a:lnTo>
                  <a:pt x="406125" y="1450430"/>
                </a:lnTo>
                <a:lnTo>
                  <a:pt x="448366" y="1471439"/>
                </a:lnTo>
                <a:lnTo>
                  <a:pt x="492239" y="1489977"/>
                </a:lnTo>
                <a:lnTo>
                  <a:pt x="537680" y="1505934"/>
                </a:lnTo>
                <a:lnTo>
                  <a:pt x="584621" y="1519202"/>
                </a:lnTo>
                <a:lnTo>
                  <a:pt x="632297" y="1529525"/>
                </a:lnTo>
                <a:lnTo>
                  <a:pt x="679910" y="1536769"/>
                </a:lnTo>
                <a:lnTo>
                  <a:pt x="727351" y="1540999"/>
                </a:lnTo>
                <a:lnTo>
                  <a:pt x="774510" y="1542280"/>
                </a:lnTo>
                <a:lnTo>
                  <a:pt x="821279" y="1540678"/>
                </a:lnTo>
                <a:lnTo>
                  <a:pt x="867547" y="1536259"/>
                </a:lnTo>
                <a:lnTo>
                  <a:pt x="913205" y="1529090"/>
                </a:lnTo>
                <a:lnTo>
                  <a:pt x="958260" y="1519202"/>
                </a:lnTo>
                <a:lnTo>
                  <a:pt x="1002253" y="1506760"/>
                </a:lnTo>
                <a:lnTo>
                  <a:pt x="1045424" y="1491732"/>
                </a:lnTo>
                <a:lnTo>
                  <a:pt x="1087547" y="1474216"/>
                </a:lnTo>
                <a:lnTo>
                  <a:pt x="1128513" y="1454278"/>
                </a:lnTo>
                <a:lnTo>
                  <a:pt x="1168212" y="1431983"/>
                </a:lnTo>
                <a:lnTo>
                  <a:pt x="1206534" y="1407398"/>
                </a:lnTo>
                <a:lnTo>
                  <a:pt x="1243371" y="1380588"/>
                </a:lnTo>
                <a:lnTo>
                  <a:pt x="1278613" y="1351619"/>
                </a:lnTo>
                <a:lnTo>
                  <a:pt x="1312150" y="1320556"/>
                </a:lnTo>
                <a:lnTo>
                  <a:pt x="1343872" y="1287467"/>
                </a:lnTo>
                <a:lnTo>
                  <a:pt x="1373671" y="1252416"/>
                </a:lnTo>
                <a:lnTo>
                  <a:pt x="1401436" y="1215469"/>
                </a:lnTo>
                <a:lnTo>
                  <a:pt x="1427059" y="1176692"/>
                </a:lnTo>
                <a:lnTo>
                  <a:pt x="1450430" y="1136150"/>
                </a:lnTo>
                <a:lnTo>
                  <a:pt x="1471439" y="1093911"/>
                </a:lnTo>
                <a:lnTo>
                  <a:pt x="1489977" y="1050038"/>
                </a:lnTo>
                <a:lnTo>
                  <a:pt x="1505934" y="1004599"/>
                </a:lnTo>
                <a:lnTo>
                  <a:pt x="1519202" y="957658"/>
                </a:lnTo>
                <a:lnTo>
                  <a:pt x="1529524" y="909981"/>
                </a:lnTo>
                <a:lnTo>
                  <a:pt x="1536767" y="862367"/>
                </a:lnTo>
                <a:lnTo>
                  <a:pt x="1540995" y="814925"/>
                </a:lnTo>
                <a:lnTo>
                  <a:pt x="1542275" y="767765"/>
                </a:lnTo>
                <a:lnTo>
                  <a:pt x="1540673" y="720996"/>
                </a:lnTo>
                <a:lnTo>
                  <a:pt x="1536254" y="674728"/>
                </a:lnTo>
                <a:lnTo>
                  <a:pt x="1529084" y="629070"/>
                </a:lnTo>
                <a:lnTo>
                  <a:pt x="1519229" y="584131"/>
                </a:lnTo>
                <a:lnTo>
                  <a:pt x="1506754" y="540022"/>
                </a:lnTo>
                <a:lnTo>
                  <a:pt x="1491726" y="496851"/>
                </a:lnTo>
                <a:lnTo>
                  <a:pt x="1474210" y="454728"/>
                </a:lnTo>
                <a:lnTo>
                  <a:pt x="1454271" y="413762"/>
                </a:lnTo>
                <a:lnTo>
                  <a:pt x="1431977" y="374063"/>
                </a:lnTo>
                <a:lnTo>
                  <a:pt x="1407391" y="335741"/>
                </a:lnTo>
                <a:lnTo>
                  <a:pt x="1380581" y="298905"/>
                </a:lnTo>
                <a:lnTo>
                  <a:pt x="1351612" y="263664"/>
                </a:lnTo>
                <a:lnTo>
                  <a:pt x="1320550" y="230127"/>
                </a:lnTo>
                <a:lnTo>
                  <a:pt x="1287460" y="198405"/>
                </a:lnTo>
                <a:lnTo>
                  <a:pt x="1252409" y="168607"/>
                </a:lnTo>
                <a:lnTo>
                  <a:pt x="1215461" y="140842"/>
                </a:lnTo>
                <a:lnTo>
                  <a:pt x="1176684" y="115219"/>
                </a:lnTo>
                <a:lnTo>
                  <a:pt x="1136142" y="91849"/>
                </a:lnTo>
                <a:lnTo>
                  <a:pt x="1093901" y="70840"/>
                </a:lnTo>
                <a:lnTo>
                  <a:pt x="1050028" y="52303"/>
                </a:lnTo>
                <a:lnTo>
                  <a:pt x="1004588" y="36345"/>
                </a:lnTo>
                <a:lnTo>
                  <a:pt x="957646" y="23078"/>
                </a:lnTo>
                <a:lnTo>
                  <a:pt x="909970" y="12754"/>
                </a:lnTo>
                <a:lnTo>
                  <a:pt x="862357" y="5510"/>
                </a:lnTo>
                <a:lnTo>
                  <a:pt x="814917" y="1281"/>
                </a:lnTo>
                <a:lnTo>
                  <a:pt x="767758" y="0"/>
                </a:lnTo>
                <a:close/>
              </a:path>
            </a:pathLst>
          </a:custGeom>
          <a:solidFill>
            <a:schemeClr val="accent1"/>
          </a:solidFill>
        </p:spPr>
        <p:txBody>
          <a:bodyPr wrap="square" lIns="0" tIns="0" rIns="0" bIns="0" rtlCol="0"/>
          <a:lstStyle/>
          <a:p>
            <a:endParaRPr sz="2133">
              <a:solidFill>
                <a:prstClr val="black"/>
              </a:solidFill>
            </a:endParaRPr>
          </a:p>
        </p:txBody>
      </p:sp>
      <p:sp>
        <p:nvSpPr>
          <p:cNvPr id="11" name="Platshållare för text 7"/>
          <p:cNvSpPr>
            <a:spLocks noGrp="1"/>
          </p:cNvSpPr>
          <p:nvPr>
            <p:ph type="body" sz="quarter" idx="15" hasCustomPrompt="1"/>
          </p:nvPr>
        </p:nvSpPr>
        <p:spPr>
          <a:xfrm rot="357611">
            <a:off x="9916057" y="4197096"/>
            <a:ext cx="1721224" cy="425461"/>
          </a:xfrm>
        </p:spPr>
        <p:txBody>
          <a:bodyPr/>
          <a:lstStyle>
            <a:lvl1pPr marL="0" indent="0" algn="ctr">
              <a:buNone/>
              <a:defRPr lang="sv-SE" sz="2400" kern="1200" spc="7" dirty="0" smtClean="0">
                <a:solidFill>
                  <a:srgbClr val="231F20"/>
                </a:solidFill>
                <a:latin typeface="Museo Sans Rounded 100"/>
                <a:ea typeface="+mn-ea"/>
                <a:cs typeface="Museo Sans Rounded 100"/>
              </a:defRPr>
            </a:lvl1pPr>
          </a:lstStyle>
          <a:p>
            <a:pPr lvl="0"/>
            <a:r>
              <a:rPr lang="sv-SE"/>
              <a:t>Liten text</a:t>
            </a:r>
          </a:p>
        </p:txBody>
      </p:sp>
    </p:spTree>
    <p:extLst>
      <p:ext uri="{BB962C8B-B14F-4D97-AF65-F5344CB8AC3E}">
        <p14:creationId xmlns:p14="http://schemas.microsoft.com/office/powerpoint/2010/main" val="39452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C0C1B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C0C1BF"/>
                      </p:to>
                    </p:animClr>
                  </p:sub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2025-06-09</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315526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7F4C557-62FC-4BFA-98E7-AD328AB24040}" type="datetimeFigureOut">
              <a:rPr lang="sv-SE" smtClean="0">
                <a:solidFill>
                  <a:prstClr val="black">
                    <a:tint val="75000"/>
                  </a:prstClr>
                </a:solidFill>
              </a:rPr>
              <a:pPr/>
              <a:t>2025-06-09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893C14F9-7CA1-434C-A301-F9F1E218C73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9129323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ampus Värnamo Standard">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1315082" y="1592798"/>
            <a:ext cx="9561839" cy="4568425"/>
          </a:xfrm>
        </p:spPr>
        <p:txBody>
          <a:bodyPr/>
          <a:lstStyle>
            <a:lvl1pPr>
              <a:lnSpc>
                <a:spcPct val="85000"/>
              </a:lnSpc>
              <a:spcAft>
                <a:spcPts val="449"/>
              </a:spcAft>
              <a:defRPr sz="2100">
                <a:solidFill>
                  <a:schemeClr val="bg2"/>
                </a:solidFill>
                <a:latin typeface="Calibri" panose="020F0502020204030204" pitchFamily="34" charset="0"/>
                <a:cs typeface="Calibri" panose="020F0502020204030204" pitchFamily="34" charset="0"/>
              </a:defRPr>
            </a:lvl1pPr>
            <a:lvl2pPr>
              <a:lnSpc>
                <a:spcPct val="85000"/>
              </a:lnSpc>
              <a:spcAft>
                <a:spcPts val="449"/>
              </a:spcAft>
              <a:defRPr sz="1800">
                <a:solidFill>
                  <a:schemeClr val="bg2"/>
                </a:solidFill>
                <a:latin typeface="Calibri" panose="020F0502020204030204" pitchFamily="34" charset="0"/>
                <a:cs typeface="Calibri" panose="020F0502020204030204" pitchFamily="34" charset="0"/>
              </a:defRPr>
            </a:lvl2pPr>
            <a:lvl3pPr>
              <a:lnSpc>
                <a:spcPct val="85000"/>
              </a:lnSpc>
              <a:spcAft>
                <a:spcPts val="449"/>
              </a:spcAft>
              <a:defRPr sz="1649">
                <a:solidFill>
                  <a:schemeClr val="bg2"/>
                </a:solidFill>
                <a:latin typeface="Calibri" panose="020F0502020204030204" pitchFamily="34" charset="0"/>
                <a:cs typeface="Calibri" panose="020F0502020204030204" pitchFamily="34" charset="0"/>
              </a:defRPr>
            </a:lvl3pPr>
            <a:lvl4pPr>
              <a:lnSpc>
                <a:spcPct val="85000"/>
              </a:lnSpc>
              <a:spcAft>
                <a:spcPts val="449"/>
              </a:spcAft>
              <a:defRPr sz="1500">
                <a:solidFill>
                  <a:schemeClr val="bg2"/>
                </a:solidFill>
                <a:latin typeface="Calibri" panose="020F0502020204030204" pitchFamily="34" charset="0"/>
                <a:cs typeface="Calibri" panose="020F0502020204030204" pitchFamily="34" charset="0"/>
              </a:defRPr>
            </a:lvl4pPr>
            <a:lvl5pPr>
              <a:lnSpc>
                <a:spcPct val="85000"/>
              </a:lnSpc>
              <a:spcAft>
                <a:spcPts val="449"/>
              </a:spcAft>
              <a:defRPr sz="1349">
                <a:solidFill>
                  <a:schemeClr val="bg2"/>
                </a:solidFill>
                <a:latin typeface="Calibri" panose="020F0502020204030204" pitchFamily="34" charset="0"/>
                <a:cs typeface="Calibri" panose="020F0502020204030204" pitchFamily="34" charset="0"/>
              </a:defRPr>
            </a:lvl5pPr>
          </a:lstStyle>
          <a:p>
            <a:pPr lvl="0"/>
            <a:r>
              <a:rPr lang="sv-SE" noProof="0"/>
              <a:t>Klicka för att lägga till text</a:t>
            </a:r>
          </a:p>
          <a:p>
            <a:pPr lvl="1"/>
            <a:r>
              <a:rPr lang="sv-SE" noProof="0"/>
              <a:t>Andra nivån</a:t>
            </a:r>
          </a:p>
          <a:p>
            <a:pPr lvl="2"/>
            <a:r>
              <a:rPr lang="sv-SE" noProof="0"/>
              <a:t>Tredje nivån</a:t>
            </a:r>
          </a:p>
          <a:p>
            <a:pPr lvl="3"/>
            <a:r>
              <a:rPr lang="sv-SE" noProof="0"/>
              <a:t>Fjärde nivån</a:t>
            </a:r>
          </a:p>
          <a:p>
            <a:pPr lvl="4"/>
            <a:r>
              <a:rPr lang="sv-SE" noProof="0"/>
              <a:t>Femte nivån</a:t>
            </a:r>
          </a:p>
        </p:txBody>
      </p:sp>
      <p:sp>
        <p:nvSpPr>
          <p:cNvPr id="10" name="Title 1">
            <a:extLst>
              <a:ext uri="{FF2B5EF4-FFF2-40B4-BE49-F238E27FC236}">
                <a16:creationId xmlns:a16="http://schemas.microsoft.com/office/drawing/2014/main" id="{E9497EDA-AD3A-4AD9-A763-2B6E90FAF557}"/>
              </a:ext>
            </a:extLst>
          </p:cNvPr>
          <p:cNvSpPr>
            <a:spLocks noGrp="1"/>
          </p:cNvSpPr>
          <p:nvPr>
            <p:ph type="title" hasCustomPrompt="1"/>
          </p:nvPr>
        </p:nvSpPr>
        <p:spPr>
          <a:xfrm>
            <a:off x="1315079" y="366813"/>
            <a:ext cx="9561839" cy="901947"/>
          </a:xfrm>
        </p:spPr>
        <p:txBody>
          <a:bodyPr/>
          <a:lstStyle>
            <a:lvl1pPr algn="l">
              <a:defRPr>
                <a:solidFill>
                  <a:schemeClr val="bg2"/>
                </a:solidFill>
                <a:latin typeface="Calibri" panose="020F0502020204030204" pitchFamily="34" charset="0"/>
                <a:cs typeface="Calibri" panose="020F0502020204030204" pitchFamily="34" charset="0"/>
              </a:defRPr>
            </a:lvl1pPr>
          </a:lstStyle>
          <a:p>
            <a:r>
              <a:rPr lang="sv-SE" noProof="0"/>
              <a:t>Klicka för att lägga till rubrik</a:t>
            </a:r>
          </a:p>
        </p:txBody>
      </p:sp>
    </p:spTree>
    <p:extLst>
      <p:ext uri="{BB962C8B-B14F-4D97-AF65-F5344CB8AC3E}">
        <p14:creationId xmlns:p14="http://schemas.microsoft.com/office/powerpoint/2010/main" val="174864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2025-06-09</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96380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2025-06-09</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9608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2025-06-09</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66792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3.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2025-06-09</a:t>
            </a:fld>
            <a:endParaRPr lang="sv-SE"/>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a:p>
        </p:txBody>
      </p:sp>
    </p:spTree>
    <p:extLst>
      <p:ext uri="{BB962C8B-B14F-4D97-AF65-F5344CB8AC3E}">
        <p14:creationId xmlns:p14="http://schemas.microsoft.com/office/powerpoint/2010/main" val="2157041830"/>
      </p:ext>
    </p:extLst>
  </p:cSld>
  <p:clrMap bg1="lt1" tx1="dk1" bg2="lt2" tx2="dk2" accent1="accent1" accent2="accent2" accent3="accent3" accent4="accent4" accent5="accent5" accent6="accent6" hlink="hlink" folHlink="folHlink"/>
  <p:sldLayoutIdLst>
    <p:sldLayoutId id="2147483875" r:id="rId1"/>
    <p:sldLayoutId id="2147483967" r:id="rId2"/>
    <p:sldLayoutId id="2147483876" r:id="rId3"/>
    <p:sldLayoutId id="2147483968"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973" r:id="rId15"/>
    <p:sldLayoutId id="2147483977" r:id="rId16"/>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872FD05-3745-704F-82FF-A699CA250D1F}" type="datetime1">
              <a:rPr lang="sv-SE" smtClean="0"/>
              <a:t>2025-06-09</a:t>
            </a:fld>
            <a:endParaRPr lang="sv-SE"/>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tint val="75000"/>
                  </a:schemeClr>
                </a:solidFill>
                <a:latin typeface="+mj-lt"/>
              </a:defRPr>
            </a:lvl1pPr>
          </a:lstStyle>
          <a:p>
            <a:r>
              <a:rPr lang="sv-SE"/>
              <a:t>LiU PowerPoint-mall</a:t>
            </a:r>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D05C8B6-EC5E-42D9-8D75-1E05D6428564}" type="slidenum">
              <a:rPr lang="sv-SE" smtClean="0"/>
              <a:pPr/>
              <a:t>‹#›</a:t>
            </a:fld>
            <a:endParaRPr lang="sv-SE"/>
          </a:p>
        </p:txBody>
      </p:sp>
      <p:sp>
        <p:nvSpPr>
          <p:cNvPr id="9" name="Title Placeholder 1">
            <a:extLst>
              <a:ext uri="{FF2B5EF4-FFF2-40B4-BE49-F238E27FC236}">
                <a16:creationId xmlns:a16="http://schemas.microsoft.com/office/drawing/2014/main" id="{EB5B2722-8B94-E2B9-C3C6-A5623C7A749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0" name="Text Placeholder 2">
            <a:extLst>
              <a:ext uri="{FF2B5EF4-FFF2-40B4-BE49-F238E27FC236}">
                <a16:creationId xmlns:a16="http://schemas.microsoft.com/office/drawing/2014/main" id="{B1B7CF6A-A4FB-802B-BB66-F53A1D89B01E}"/>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25616316"/>
      </p:ext>
    </p:extLst>
  </p:cSld>
  <p:clrMap bg1="dk1" tx1="lt1" bg2="dk2" tx2="lt2" accent1="accent1" accent2="accent2" accent3="accent3" accent4="accent4" accent5="accent5" accent6="accent6" hlink="hlink" folHlink="folHlink"/>
  <p:sldLayoutIdLst>
    <p:sldLayoutId id="2147483888" r:id="rId1"/>
    <p:sldLayoutId id="2147483969" r:id="rId2"/>
    <p:sldLayoutId id="2147483889" r:id="rId3"/>
    <p:sldLayoutId id="2147483970"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2025-06-09</a:t>
            </a:fld>
            <a:endParaRPr lang="sv-SE"/>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a:p>
        </p:txBody>
      </p:sp>
    </p:spTree>
    <p:extLst>
      <p:ext uri="{BB962C8B-B14F-4D97-AF65-F5344CB8AC3E}">
        <p14:creationId xmlns:p14="http://schemas.microsoft.com/office/powerpoint/2010/main" val="194263785"/>
      </p:ext>
    </p:extLst>
  </p:cSld>
  <p:clrMap bg1="lt1" tx1="dk1" bg2="lt2" tx2="dk2" accent1="accent1" accent2="accent2" accent3="accent3" accent4="accent4" accent5="accent5" accent6="accent6" hlink="hlink" folHlink="folHlink"/>
  <p:sldLayoutIdLst>
    <p:sldLayoutId id="2147483901" r:id="rId1"/>
    <p:sldLayoutId id="2147483903" r:id="rId2"/>
    <p:sldLayoutId id="2147483902" r:id="rId3"/>
    <p:sldLayoutId id="2147483904" r:id="rId4"/>
    <p:sldLayoutId id="2147483974" r:id="rId5"/>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D1C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2025-06-09</a:t>
            </a:fld>
            <a:endParaRPr lang="sv-SE"/>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a:p>
        </p:txBody>
      </p:sp>
    </p:spTree>
    <p:extLst>
      <p:ext uri="{BB962C8B-B14F-4D97-AF65-F5344CB8AC3E}">
        <p14:creationId xmlns:p14="http://schemas.microsoft.com/office/powerpoint/2010/main" val="240973523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71" r:id="rId3"/>
    <p:sldLayoutId id="2147483972" r:id="rId4"/>
    <p:sldLayoutId id="2147483976" r:id="rId5"/>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D4155239-D367-4C77-AD90-BEEDF6B2DB0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7" name="Platshållare för text 2">
            <a:extLst>
              <a:ext uri="{FF2B5EF4-FFF2-40B4-BE49-F238E27FC236}">
                <a16:creationId xmlns:a16="http://schemas.microsoft.com/office/drawing/2014/main" id="{03D7784D-9A42-4F92-B8FA-F5AE69372C5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2" name="Platshållare för bildnummer 1">
            <a:extLst>
              <a:ext uri="{FF2B5EF4-FFF2-40B4-BE49-F238E27FC236}">
                <a16:creationId xmlns:a16="http://schemas.microsoft.com/office/drawing/2014/main" id="{9F4378A8-B674-4A8C-8FA0-7E2EA522F82B}"/>
              </a:ext>
            </a:extLst>
          </p:cNvPr>
          <p:cNvSpPr>
            <a:spLocks noGrp="1"/>
          </p:cNvSpPr>
          <p:nvPr>
            <p:ph type="sldNum" sz="quarter" idx="4"/>
          </p:nvPr>
        </p:nvSpPr>
        <p:spPr>
          <a:xfrm>
            <a:off x="9336360" y="6381328"/>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5218AAC-6E51-47AF-97F9-E6EA9115147D}"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Lst>
  <p:hf hdr="0" ftr="0" dt="0"/>
  <p:txStyles>
    <p:titleStyle>
      <a:lvl1pPr algn="ctr" rtl="0" eaLnBrk="1" fontAlgn="base" hangingPunct="1">
        <a:spcBef>
          <a:spcPct val="0"/>
        </a:spcBef>
        <a:spcAft>
          <a:spcPct val="0"/>
        </a:spcAft>
        <a:defRPr sz="4400" b="1" kern="1200">
          <a:solidFill>
            <a:schemeClr val="tx1"/>
          </a:solidFill>
          <a:latin typeface="+mj-lt"/>
          <a:ea typeface="+mj-ea"/>
          <a:cs typeface="+mj-cs"/>
        </a:defRPr>
      </a:lvl1pPr>
      <a:lvl2pPr algn="ctr" rtl="0" eaLnBrk="1" fontAlgn="base" hangingPunct="1">
        <a:spcBef>
          <a:spcPct val="0"/>
        </a:spcBef>
        <a:spcAft>
          <a:spcPct val="0"/>
        </a:spcAft>
        <a:defRPr sz="4400" b="1">
          <a:solidFill>
            <a:schemeClr val="tx1"/>
          </a:solidFill>
          <a:latin typeface="Playfair Display" panose="00000500000000000000" pitchFamily="2" charset="0"/>
        </a:defRPr>
      </a:lvl2pPr>
      <a:lvl3pPr algn="ctr" rtl="0" eaLnBrk="1" fontAlgn="base" hangingPunct="1">
        <a:spcBef>
          <a:spcPct val="0"/>
        </a:spcBef>
        <a:spcAft>
          <a:spcPct val="0"/>
        </a:spcAft>
        <a:defRPr sz="4400" b="1">
          <a:solidFill>
            <a:schemeClr val="tx1"/>
          </a:solidFill>
          <a:latin typeface="Playfair Display" panose="00000500000000000000" pitchFamily="2" charset="0"/>
        </a:defRPr>
      </a:lvl3pPr>
      <a:lvl4pPr algn="ctr" rtl="0" eaLnBrk="1" fontAlgn="base" hangingPunct="1">
        <a:spcBef>
          <a:spcPct val="0"/>
        </a:spcBef>
        <a:spcAft>
          <a:spcPct val="0"/>
        </a:spcAft>
        <a:defRPr sz="4400" b="1">
          <a:solidFill>
            <a:schemeClr val="tx1"/>
          </a:solidFill>
          <a:latin typeface="Playfair Display" panose="00000500000000000000" pitchFamily="2" charset="0"/>
        </a:defRPr>
      </a:lvl4pPr>
      <a:lvl5pPr algn="ctr" rtl="0" eaLnBrk="1" fontAlgn="base" hangingPunct="1">
        <a:spcBef>
          <a:spcPct val="0"/>
        </a:spcBef>
        <a:spcAft>
          <a:spcPct val="0"/>
        </a:spcAft>
        <a:defRPr sz="4400" b="1">
          <a:solidFill>
            <a:schemeClr val="tx1"/>
          </a:solidFill>
          <a:latin typeface="Playfair Display" panose="00000500000000000000" pitchFamily="2" charset="0"/>
        </a:defRPr>
      </a:lvl5pPr>
      <a:lvl6pPr marL="457200" algn="ctr" rtl="0" eaLnBrk="1" fontAlgn="base" hangingPunct="1">
        <a:spcBef>
          <a:spcPct val="0"/>
        </a:spcBef>
        <a:spcAft>
          <a:spcPct val="0"/>
        </a:spcAft>
        <a:defRPr sz="4400" b="1">
          <a:solidFill>
            <a:schemeClr val="tx1"/>
          </a:solidFill>
          <a:latin typeface="Playfair Display" panose="00000500000000000000" pitchFamily="2" charset="0"/>
        </a:defRPr>
      </a:lvl6pPr>
      <a:lvl7pPr marL="914400" algn="ctr" rtl="0" eaLnBrk="1" fontAlgn="base" hangingPunct="1">
        <a:spcBef>
          <a:spcPct val="0"/>
        </a:spcBef>
        <a:spcAft>
          <a:spcPct val="0"/>
        </a:spcAft>
        <a:defRPr sz="4400" b="1">
          <a:solidFill>
            <a:schemeClr val="tx1"/>
          </a:solidFill>
          <a:latin typeface="Playfair Display" panose="00000500000000000000" pitchFamily="2" charset="0"/>
        </a:defRPr>
      </a:lvl7pPr>
      <a:lvl8pPr marL="1371600" algn="ctr" rtl="0" eaLnBrk="1" fontAlgn="base" hangingPunct="1">
        <a:spcBef>
          <a:spcPct val="0"/>
        </a:spcBef>
        <a:spcAft>
          <a:spcPct val="0"/>
        </a:spcAft>
        <a:defRPr sz="4400" b="1">
          <a:solidFill>
            <a:schemeClr val="tx1"/>
          </a:solidFill>
          <a:latin typeface="Playfair Display" panose="00000500000000000000" pitchFamily="2" charset="0"/>
        </a:defRPr>
      </a:lvl8pPr>
      <a:lvl9pPr marL="1828800" algn="ctr" rtl="0" eaLnBrk="1" fontAlgn="base" hangingPunct="1">
        <a:spcBef>
          <a:spcPct val="0"/>
        </a:spcBef>
        <a:spcAft>
          <a:spcPct val="0"/>
        </a:spcAft>
        <a:defRPr sz="4400" b="1">
          <a:solidFill>
            <a:schemeClr val="tx1"/>
          </a:solidFill>
          <a:latin typeface="Playfair Display" panose="00000500000000000000" pitchFamily="2"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3896"/>
            <a:ext cx="10972800" cy="1143593"/>
          </a:xfrm>
          <a:prstGeom prst="rect">
            <a:avLst/>
          </a:prstGeom>
        </p:spPr>
        <p:txBody>
          <a:bodyPr vert="horz" lIns="82479" tIns="41240" rIns="82479" bIns="41240" rtlCol="0" anchor="ctr">
            <a:normAutofit/>
          </a:bodyPr>
          <a:lstStyle/>
          <a:p>
            <a:pPr lvl="0" algn="l"/>
            <a:r>
              <a:rPr lang="sv-SE"/>
              <a:t>Klicka här för att ändra format</a:t>
            </a:r>
          </a:p>
        </p:txBody>
      </p:sp>
      <p:sp>
        <p:nvSpPr>
          <p:cNvPr id="3" name="Platshållare för text 2"/>
          <p:cNvSpPr>
            <a:spLocks noGrp="1"/>
          </p:cNvSpPr>
          <p:nvPr>
            <p:ph type="body" idx="1"/>
          </p:nvPr>
        </p:nvSpPr>
        <p:spPr>
          <a:xfrm>
            <a:off x="609600" y="1600675"/>
            <a:ext cx="10972800" cy="4526352"/>
          </a:xfrm>
          <a:prstGeom prst="rect">
            <a:avLst/>
          </a:prstGeom>
        </p:spPr>
        <p:txBody>
          <a:bodyPr vert="horz" lIns="82479" tIns="41240" rIns="82479" bIns="41240" rtlCol="0" anchor="t">
            <a:normAutofit/>
          </a:bodyPr>
          <a:lstStyle/>
          <a:p>
            <a:pPr marL="0" lvl="0" indent="0">
              <a:spcBef>
                <a:spcPct val="0"/>
              </a:spcBef>
              <a:buNone/>
            </a:pPr>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457"/>
            <a:ext cx="2844800" cy="364599"/>
          </a:xfrm>
          <a:prstGeom prst="rect">
            <a:avLst/>
          </a:prstGeom>
        </p:spPr>
        <p:txBody>
          <a:bodyPr vert="horz" lIns="82479" tIns="41240" rIns="82479" bIns="41240" rtlCol="0" anchor="ctr"/>
          <a:lstStyle>
            <a:lvl1pPr algn="l">
              <a:defRPr sz="1467">
                <a:solidFill>
                  <a:schemeClr val="tx1">
                    <a:tint val="75000"/>
                  </a:schemeClr>
                </a:solidFill>
              </a:defRPr>
            </a:lvl1pPr>
          </a:lstStyle>
          <a:p>
            <a:fld id="{F18FFFF2-2442-3144-8CE7-6BC22744341A}" type="datetimeFigureOut">
              <a:rPr lang="sv-SE" smtClean="0"/>
              <a:t>2025-06-09</a:t>
            </a:fld>
            <a:endParaRPr lang="sv-SE"/>
          </a:p>
        </p:txBody>
      </p:sp>
      <p:sp>
        <p:nvSpPr>
          <p:cNvPr id="5" name="Platshållare för sidfot 4"/>
          <p:cNvSpPr>
            <a:spLocks noGrp="1"/>
          </p:cNvSpPr>
          <p:nvPr>
            <p:ph type="ftr" sz="quarter" idx="3"/>
          </p:nvPr>
        </p:nvSpPr>
        <p:spPr>
          <a:xfrm>
            <a:off x="4165603" y="6356457"/>
            <a:ext cx="3860800" cy="364599"/>
          </a:xfrm>
          <a:prstGeom prst="rect">
            <a:avLst/>
          </a:prstGeom>
        </p:spPr>
        <p:txBody>
          <a:bodyPr vert="horz" lIns="82479" tIns="41240" rIns="82479" bIns="41240" rtlCol="0" anchor="ctr"/>
          <a:lstStyle>
            <a:lvl1pPr algn="ctr">
              <a:defRPr sz="1467">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737600" y="6356457"/>
            <a:ext cx="2844800" cy="364599"/>
          </a:xfrm>
          <a:prstGeom prst="rect">
            <a:avLst/>
          </a:prstGeom>
        </p:spPr>
        <p:txBody>
          <a:bodyPr vert="horz" lIns="82479" tIns="41240" rIns="82479" bIns="41240" rtlCol="0" anchor="ctr"/>
          <a:lstStyle>
            <a:lvl1pPr algn="r">
              <a:defRPr sz="1467">
                <a:solidFill>
                  <a:schemeClr val="tx1">
                    <a:tint val="75000"/>
                  </a:schemeClr>
                </a:solidFill>
              </a:defRPr>
            </a:lvl1pPr>
          </a:lstStyle>
          <a:p>
            <a:fld id="{9D048ED6-E21E-EA4A-B51F-714EAFFDC44E}" type="slidenum">
              <a:rPr lang="sv-SE" smtClean="0"/>
              <a:t>‹#›</a:t>
            </a:fld>
            <a:endParaRPr lang="sv-SE"/>
          </a:p>
        </p:txBody>
      </p:sp>
    </p:spTree>
    <p:extLst>
      <p:ext uri="{BB962C8B-B14F-4D97-AF65-F5344CB8AC3E}">
        <p14:creationId xmlns:p14="http://schemas.microsoft.com/office/powerpoint/2010/main" val="288444872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3" r:id="rId3"/>
    <p:sldLayoutId id="2147483761" r:id="rId4"/>
    <p:sldLayoutId id="2147483765" r:id="rId5"/>
  </p:sldLayoutIdLst>
  <p:txStyles>
    <p:titleStyle>
      <a:lvl1pPr algn="ctr" defTabSz="412393" rtl="0" eaLnBrk="1" latinLnBrk="0" hangingPunct="1">
        <a:spcBef>
          <a:spcPct val="0"/>
        </a:spcBef>
        <a:buNone/>
        <a:defRPr lang="sv-SE" sz="4000" kern="1200" smtClean="0">
          <a:solidFill>
            <a:srgbClr val="FFFFFF"/>
          </a:solidFill>
          <a:latin typeface="Museo Sans Rounded 100"/>
          <a:ea typeface="+mj-ea"/>
          <a:cs typeface="Museo Sans Rounded 100"/>
        </a:defRPr>
      </a:lvl1pPr>
    </p:titleStyle>
    <p:bodyStyle>
      <a:lvl1pPr marL="309295" indent="-309295" algn="l" defTabSz="412393" rtl="0" eaLnBrk="1" latinLnBrk="0" hangingPunct="1">
        <a:spcBef>
          <a:spcPct val="20000"/>
        </a:spcBef>
        <a:buFont typeface="Arial"/>
        <a:buChar char="•"/>
        <a:defRPr lang="sv-SE" sz="1800" kern="1200" smtClean="0">
          <a:solidFill>
            <a:srgbClr val="FFFFFF"/>
          </a:solidFill>
          <a:latin typeface="Museo Sans Rounded 100"/>
          <a:ea typeface="+mj-ea"/>
          <a:cs typeface="Museo Sans Rounded 100"/>
        </a:defRPr>
      </a:lvl1pPr>
      <a:lvl2pPr marL="670139" indent="-257746" algn="l" defTabSz="412393" rtl="0" eaLnBrk="1" latinLnBrk="0" hangingPunct="1">
        <a:spcBef>
          <a:spcPct val="20000"/>
        </a:spcBef>
        <a:buFont typeface="Arial"/>
        <a:buChar char="–"/>
        <a:defRPr lang="sv-SE" sz="2500" kern="1200" smtClean="0">
          <a:solidFill>
            <a:srgbClr val="FFFFFF"/>
          </a:solidFill>
          <a:latin typeface="+mn-lt"/>
          <a:ea typeface="+mn-ea"/>
          <a:cs typeface="+mn-cs"/>
        </a:defRPr>
      </a:lvl2pPr>
      <a:lvl3pPr marL="1030984" indent="-206197" algn="l" defTabSz="412393" rtl="0" eaLnBrk="1" latinLnBrk="0" hangingPunct="1">
        <a:spcBef>
          <a:spcPct val="20000"/>
        </a:spcBef>
        <a:buFont typeface="Arial"/>
        <a:buChar char="•"/>
        <a:defRPr lang="sv-SE" sz="2200" kern="1200" smtClean="0">
          <a:solidFill>
            <a:srgbClr val="FFFFFF"/>
          </a:solidFill>
          <a:latin typeface="+mn-lt"/>
          <a:ea typeface="+mn-ea"/>
          <a:cs typeface="+mn-cs"/>
        </a:defRPr>
      </a:lvl3pPr>
      <a:lvl4pPr marL="1443378" indent="-206197" algn="l" defTabSz="412393" rtl="0" eaLnBrk="1" latinLnBrk="0" hangingPunct="1">
        <a:spcBef>
          <a:spcPct val="20000"/>
        </a:spcBef>
        <a:buFont typeface="Arial"/>
        <a:buChar char="–"/>
        <a:defRPr lang="sv-SE" sz="1800" kern="1200" smtClean="0">
          <a:solidFill>
            <a:srgbClr val="FFFFFF"/>
          </a:solidFill>
          <a:latin typeface="+mn-lt"/>
          <a:ea typeface="+mn-ea"/>
          <a:cs typeface="+mn-cs"/>
        </a:defRPr>
      </a:lvl4pPr>
      <a:lvl5pPr marL="1855772" indent="-206197" algn="l" defTabSz="412393" rtl="0" eaLnBrk="1" latinLnBrk="0" hangingPunct="1">
        <a:spcBef>
          <a:spcPct val="20000"/>
        </a:spcBef>
        <a:buFont typeface="Arial"/>
        <a:buChar char="»"/>
        <a:defRPr lang="sv-SE" sz="1800" kern="1200" smtClean="0">
          <a:solidFill>
            <a:srgbClr val="FFFFFF"/>
          </a:solidFill>
          <a:latin typeface="+mn-lt"/>
          <a:ea typeface="+mn-ea"/>
          <a:cs typeface="+mn-cs"/>
        </a:defRPr>
      </a:lvl5pPr>
      <a:lvl6pPr marL="2268166" indent="-206197" algn="l" defTabSz="412393" rtl="0" eaLnBrk="1" latinLnBrk="0" hangingPunct="1">
        <a:spcBef>
          <a:spcPct val="20000"/>
        </a:spcBef>
        <a:buFont typeface="Arial"/>
        <a:buChar char="•"/>
        <a:defRPr sz="1800" kern="1200">
          <a:solidFill>
            <a:schemeClr val="tx1"/>
          </a:solidFill>
          <a:latin typeface="+mn-lt"/>
          <a:ea typeface="+mn-ea"/>
          <a:cs typeface="+mn-cs"/>
        </a:defRPr>
      </a:lvl6pPr>
      <a:lvl7pPr marL="2680559" indent="-206197" algn="l" defTabSz="412393" rtl="0" eaLnBrk="1" latinLnBrk="0" hangingPunct="1">
        <a:spcBef>
          <a:spcPct val="20000"/>
        </a:spcBef>
        <a:buFont typeface="Arial"/>
        <a:buChar char="•"/>
        <a:defRPr sz="1800" kern="1200">
          <a:solidFill>
            <a:schemeClr val="tx1"/>
          </a:solidFill>
          <a:latin typeface="+mn-lt"/>
          <a:ea typeface="+mn-ea"/>
          <a:cs typeface="+mn-cs"/>
        </a:defRPr>
      </a:lvl7pPr>
      <a:lvl8pPr marL="3092954" indent="-206197" algn="l" defTabSz="412393" rtl="0" eaLnBrk="1" latinLnBrk="0" hangingPunct="1">
        <a:spcBef>
          <a:spcPct val="20000"/>
        </a:spcBef>
        <a:buFont typeface="Arial"/>
        <a:buChar char="•"/>
        <a:defRPr sz="1800" kern="1200">
          <a:solidFill>
            <a:schemeClr val="tx1"/>
          </a:solidFill>
          <a:latin typeface="+mn-lt"/>
          <a:ea typeface="+mn-ea"/>
          <a:cs typeface="+mn-cs"/>
        </a:defRPr>
      </a:lvl8pPr>
      <a:lvl9pPr marL="3505347" indent="-206197" algn="l" defTabSz="412393"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12393" rtl="0" eaLnBrk="1" latinLnBrk="0" hangingPunct="1">
        <a:defRPr sz="1600" kern="1200">
          <a:solidFill>
            <a:schemeClr val="tx1"/>
          </a:solidFill>
          <a:latin typeface="+mn-lt"/>
          <a:ea typeface="+mn-ea"/>
          <a:cs typeface="+mn-cs"/>
        </a:defRPr>
      </a:lvl1pPr>
      <a:lvl2pPr marL="412393" algn="l" defTabSz="412393" rtl="0" eaLnBrk="1" latinLnBrk="0" hangingPunct="1">
        <a:defRPr sz="1600" kern="1200">
          <a:solidFill>
            <a:schemeClr val="tx1"/>
          </a:solidFill>
          <a:latin typeface="+mn-lt"/>
          <a:ea typeface="+mn-ea"/>
          <a:cs typeface="+mn-cs"/>
        </a:defRPr>
      </a:lvl2pPr>
      <a:lvl3pPr marL="824787" algn="l" defTabSz="412393" rtl="0" eaLnBrk="1" latinLnBrk="0" hangingPunct="1">
        <a:defRPr sz="1600" kern="1200">
          <a:solidFill>
            <a:schemeClr val="tx1"/>
          </a:solidFill>
          <a:latin typeface="+mn-lt"/>
          <a:ea typeface="+mn-ea"/>
          <a:cs typeface="+mn-cs"/>
        </a:defRPr>
      </a:lvl3pPr>
      <a:lvl4pPr marL="1237181" algn="l" defTabSz="412393" rtl="0" eaLnBrk="1" latinLnBrk="0" hangingPunct="1">
        <a:defRPr sz="1600" kern="1200">
          <a:solidFill>
            <a:schemeClr val="tx1"/>
          </a:solidFill>
          <a:latin typeface="+mn-lt"/>
          <a:ea typeface="+mn-ea"/>
          <a:cs typeface="+mn-cs"/>
        </a:defRPr>
      </a:lvl4pPr>
      <a:lvl5pPr marL="1649575" algn="l" defTabSz="412393" rtl="0" eaLnBrk="1" latinLnBrk="0" hangingPunct="1">
        <a:defRPr sz="1600" kern="1200">
          <a:solidFill>
            <a:schemeClr val="tx1"/>
          </a:solidFill>
          <a:latin typeface="+mn-lt"/>
          <a:ea typeface="+mn-ea"/>
          <a:cs typeface="+mn-cs"/>
        </a:defRPr>
      </a:lvl5pPr>
      <a:lvl6pPr marL="2061970" algn="l" defTabSz="412393" rtl="0" eaLnBrk="1" latinLnBrk="0" hangingPunct="1">
        <a:defRPr sz="1600" kern="1200">
          <a:solidFill>
            <a:schemeClr val="tx1"/>
          </a:solidFill>
          <a:latin typeface="+mn-lt"/>
          <a:ea typeface="+mn-ea"/>
          <a:cs typeface="+mn-cs"/>
        </a:defRPr>
      </a:lvl6pPr>
      <a:lvl7pPr marL="2474363" algn="l" defTabSz="412393" rtl="0" eaLnBrk="1" latinLnBrk="0" hangingPunct="1">
        <a:defRPr sz="1600" kern="1200">
          <a:solidFill>
            <a:schemeClr val="tx1"/>
          </a:solidFill>
          <a:latin typeface="+mn-lt"/>
          <a:ea typeface="+mn-ea"/>
          <a:cs typeface="+mn-cs"/>
        </a:defRPr>
      </a:lvl7pPr>
      <a:lvl8pPr marL="2886757" algn="l" defTabSz="412393" rtl="0" eaLnBrk="1" latinLnBrk="0" hangingPunct="1">
        <a:defRPr sz="1600" kern="1200">
          <a:solidFill>
            <a:schemeClr val="tx1"/>
          </a:solidFill>
          <a:latin typeface="+mn-lt"/>
          <a:ea typeface="+mn-ea"/>
          <a:cs typeface="+mn-cs"/>
        </a:defRPr>
      </a:lvl8pPr>
      <a:lvl9pPr marL="3299150" algn="l" defTabSz="41239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collection.bccampus.ca/textbooks/teaching-in-a-digital-age-guidelines-for-designing-teaching-and-learning-3rd-edition-tony-bates-associates-ltd-382/" TargetMode="Externa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research.ebsco.com/linkprocessor/plink?id=b281bc06-5837-321d-bf6a-6e60b1b64339" TargetMode="External"/><Relationship Id="rId2" Type="http://schemas.openxmlformats.org/officeDocument/2006/relationships/hyperlink" Target="https://doi.org/10.4324/9781003098331" TargetMode="External"/><Relationship Id="rId1" Type="http://schemas.openxmlformats.org/officeDocument/2006/relationships/slideLayout" Target="../slideLayouts/slideLayout37.xml"/><Relationship Id="rId5" Type="http://schemas.openxmlformats.org/officeDocument/2006/relationships/hyperlink" Target="https://coi.athabascau.ca/" TargetMode="External"/><Relationship Id="rId4" Type="http://schemas.openxmlformats.org/officeDocument/2006/relationships/hyperlink" Target="https://doi.org/10.4324/978100305416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anna.soderstrom@liu.se" TargetMode="External"/><Relationship Id="rId2" Type="http://schemas.openxmlformats.org/officeDocument/2006/relationships/hyperlink" Target="https://bsky.app/profile/sakletaren.bsky.social" TargetMode="External"/><Relationship Id="rId1" Type="http://schemas.openxmlformats.org/officeDocument/2006/relationships/slideLayout" Target="../slideLayouts/slideLayout36.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https://gupea.ub.gu.se/handle/2077/80979"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60.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pxhere.com/sv/photo/958321" TargetMode="External"/><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hyperlink" Target="https://pixabay.com/da/garn-strikket%C3%B8j-orange-strikkepinde-130309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9D9740-A3ED-E3C6-0A0F-DA8AB0A9080E}"/>
              </a:ext>
            </a:extLst>
          </p:cNvPr>
          <p:cNvSpPr>
            <a:spLocks noGrp="1"/>
          </p:cNvSpPr>
          <p:nvPr>
            <p:ph type="ctrTitle"/>
          </p:nvPr>
        </p:nvSpPr>
        <p:spPr/>
        <p:txBody>
          <a:bodyPr>
            <a:normAutofit fontScale="90000"/>
          </a:bodyPr>
          <a:lstStyle/>
          <a:p>
            <a:r>
              <a:rPr lang="sv-SE" dirty="0"/>
              <a:t>(Att läsa på) lokalt campus är som att få en guldbiljett</a:t>
            </a:r>
            <a:br>
              <a:rPr lang="sv-SE" dirty="0"/>
            </a:br>
            <a:r>
              <a:rPr lang="sv-SE" dirty="0"/>
              <a:t>   </a:t>
            </a:r>
            <a:endParaRPr lang="sv-SE" noProof="0" dirty="0"/>
          </a:p>
        </p:txBody>
      </p:sp>
      <p:sp>
        <p:nvSpPr>
          <p:cNvPr id="5" name="Subtitle 2">
            <a:extLst>
              <a:ext uri="{FF2B5EF4-FFF2-40B4-BE49-F238E27FC236}">
                <a16:creationId xmlns:a16="http://schemas.microsoft.com/office/drawing/2014/main" id="{423E4ECD-C8A4-5EC1-9ECA-AA01AF15CCAD}"/>
              </a:ext>
            </a:extLst>
          </p:cNvPr>
          <p:cNvSpPr>
            <a:spLocks noGrp="1"/>
          </p:cNvSpPr>
          <p:nvPr>
            <p:ph type="subTitle" idx="1"/>
          </p:nvPr>
        </p:nvSpPr>
        <p:spPr>
          <a:prstGeom prst="rect">
            <a:avLst/>
          </a:prstGeom>
        </p:spPr>
        <p:txBody>
          <a:bodyPr/>
          <a:lstStyle/>
          <a:p>
            <a:r>
              <a:rPr lang="sv-SE" noProof="0"/>
              <a:t> </a:t>
            </a:r>
          </a:p>
        </p:txBody>
      </p:sp>
    </p:spTree>
    <p:extLst>
      <p:ext uri="{BB962C8B-B14F-4D97-AF65-F5344CB8AC3E}">
        <p14:creationId xmlns:p14="http://schemas.microsoft.com/office/powerpoint/2010/main" val="3502019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F28669-51C6-FAF2-9D2E-EB8A1541C76B}"/>
              </a:ext>
            </a:extLst>
          </p:cNvPr>
          <p:cNvSpPr>
            <a:spLocks noGrp="1"/>
          </p:cNvSpPr>
          <p:nvPr>
            <p:ph type="title"/>
          </p:nvPr>
        </p:nvSpPr>
        <p:spPr>
          <a:xfrm>
            <a:off x="703385" y="365130"/>
            <a:ext cx="10650415" cy="760286"/>
          </a:xfrm>
        </p:spPr>
        <p:txBody>
          <a:bodyPr/>
          <a:lstStyle/>
          <a:p>
            <a:r>
              <a:rPr lang="sv-SE"/>
              <a:t>Följande effekter avses uppnås</a:t>
            </a:r>
          </a:p>
        </p:txBody>
      </p:sp>
      <p:sp>
        <p:nvSpPr>
          <p:cNvPr id="3" name="Platshållare för innehåll 2">
            <a:extLst>
              <a:ext uri="{FF2B5EF4-FFF2-40B4-BE49-F238E27FC236}">
                <a16:creationId xmlns:a16="http://schemas.microsoft.com/office/drawing/2014/main" id="{F1BE172E-D359-D044-2C99-AC34FAF6067D}"/>
              </a:ext>
            </a:extLst>
          </p:cNvPr>
          <p:cNvSpPr>
            <a:spLocks noGrp="1"/>
          </p:cNvSpPr>
          <p:nvPr>
            <p:ph idx="1"/>
          </p:nvPr>
        </p:nvSpPr>
        <p:spPr>
          <a:xfrm>
            <a:off x="703385" y="1277816"/>
            <a:ext cx="10650415" cy="4802148"/>
          </a:xfrm>
        </p:spPr>
        <p:txBody>
          <a:bodyPr vert="horz" lIns="91440" tIns="45720" rIns="91440" bIns="45720" rtlCol="0" anchor="t">
            <a:normAutofit fontScale="77500" lnSpcReduction="20000"/>
          </a:bodyPr>
          <a:lstStyle/>
          <a:p>
            <a:pPr marL="227965" indent="-227965">
              <a:lnSpc>
                <a:spcPct val="107000"/>
              </a:lnSpc>
              <a:spcAft>
                <a:spcPts val="800"/>
              </a:spcAft>
            </a:pPr>
            <a:r>
              <a:rPr lang="sv-SE" sz="2100" kern="100">
                <a:solidFill>
                  <a:srgbClr val="000000"/>
                </a:solidFill>
                <a:effectLst/>
                <a:latin typeface="Calibri"/>
                <a:ea typeface="Calibri"/>
                <a:cs typeface="Times New Roman"/>
              </a:rPr>
              <a:t> Med hjälp av en systematisk kartläggning har en fördjupad kunskap erhållits om studenters, lärares och LC-personals erfarenheter och behov i relation till hybridundervisning och akademisk </a:t>
            </a:r>
            <a:r>
              <a:rPr lang="sv-SE" sz="2100" kern="100" err="1">
                <a:solidFill>
                  <a:srgbClr val="000000"/>
                </a:solidFill>
                <a:effectLst/>
                <a:latin typeface="Calibri"/>
                <a:ea typeface="Calibri"/>
                <a:cs typeface="Times New Roman"/>
              </a:rPr>
              <a:t>litteracitet</a:t>
            </a:r>
            <a:r>
              <a:rPr lang="sv-SE" sz="2100" kern="100">
                <a:solidFill>
                  <a:srgbClr val="000000"/>
                </a:solidFill>
                <a:effectLst/>
                <a:latin typeface="Calibri"/>
                <a:ea typeface="Calibri"/>
                <a:cs typeface="Times New Roman"/>
              </a:rPr>
              <a:t>, vilken ligger till grund för projektets aktiviteter men utgör ett betydande kunskapsbidrag i sig själv</a:t>
            </a:r>
            <a:endParaRPr lang="sv-SE" sz="2100" kern="100">
              <a:effectLst/>
              <a:latin typeface="Calibri"/>
              <a:ea typeface="Calibri"/>
              <a:cs typeface="Times New Roman"/>
            </a:endParaRPr>
          </a:p>
          <a:p>
            <a:pPr marL="227965" indent="-227965">
              <a:lnSpc>
                <a:spcPct val="107000"/>
              </a:lnSpc>
              <a:spcAft>
                <a:spcPts val="800"/>
              </a:spcAft>
            </a:pPr>
            <a:r>
              <a:rPr lang="sv-SE" sz="2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Lärare på förskollärar- och grundlärarutbildningen inriktning fritidshem och LC-personal har erhållit ökad kunskap och förtrogenhet om att genomföra hybridundervisning</a:t>
            </a:r>
            <a:endParaRPr lang="sv-SE" sz="2100" kern="100">
              <a:effectLst/>
              <a:latin typeface="Calibri" panose="020F0502020204030204" pitchFamily="34" charset="0"/>
              <a:ea typeface="Calibri" panose="020F0502020204030204" pitchFamily="34" charset="0"/>
              <a:cs typeface="Times New Roman" panose="02020603050405020304" pitchFamily="18" charset="0"/>
            </a:endParaRPr>
          </a:p>
          <a:p>
            <a:pPr marL="227965" indent="-227965">
              <a:lnSpc>
                <a:spcPct val="107000"/>
              </a:lnSpc>
              <a:spcAft>
                <a:spcPts val="800"/>
              </a:spcAft>
            </a:pPr>
            <a:r>
              <a:rPr lang="sv-SE" sz="2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Studenters aktivitet i undervisningssituationer och känsla av tillhörighet har ökat genom att former för hybridundervisning har utvecklats som har dessa aspekter i fokus</a:t>
            </a:r>
            <a:endParaRPr lang="sv-SE" sz="2100" kern="100">
              <a:effectLst/>
              <a:latin typeface="Calibri" panose="020F0502020204030204" pitchFamily="34" charset="0"/>
              <a:ea typeface="Calibri" panose="020F0502020204030204" pitchFamily="34" charset="0"/>
              <a:cs typeface="Times New Roman" panose="02020603050405020304" pitchFamily="18" charset="0"/>
            </a:endParaRPr>
          </a:p>
          <a:p>
            <a:pPr marL="227965" indent="-227965">
              <a:lnSpc>
                <a:spcPct val="107000"/>
              </a:lnSpc>
              <a:spcAft>
                <a:spcPts val="800"/>
              </a:spcAft>
            </a:pPr>
            <a:r>
              <a:rPr lang="sv-SE" sz="2100" kern="100">
                <a:solidFill>
                  <a:srgbClr val="000000"/>
                </a:solidFill>
                <a:effectLst/>
                <a:latin typeface="Calibri"/>
                <a:ea typeface="Calibri"/>
                <a:cs typeface="Times New Roman"/>
              </a:rPr>
              <a:t>Studenter får bättre stöd i sina studier genom att former för att stödja akademisk </a:t>
            </a:r>
            <a:r>
              <a:rPr lang="sv-SE" sz="2100" kern="100" err="1">
                <a:solidFill>
                  <a:srgbClr val="000000"/>
                </a:solidFill>
                <a:effectLst/>
                <a:latin typeface="Calibri"/>
                <a:ea typeface="Calibri"/>
                <a:cs typeface="Times New Roman"/>
              </a:rPr>
              <a:t>litteracitet</a:t>
            </a:r>
            <a:r>
              <a:rPr lang="sv-SE" sz="2100" kern="100">
                <a:solidFill>
                  <a:srgbClr val="000000"/>
                </a:solidFill>
                <a:effectLst/>
                <a:latin typeface="Calibri"/>
                <a:ea typeface="Calibri"/>
                <a:cs typeface="Times New Roman"/>
              </a:rPr>
              <a:t> har integrerats i de båda utbildningsprogrammens kurser år 1</a:t>
            </a:r>
            <a:endParaRPr lang="sv-SE" sz="2100" kern="100">
              <a:effectLst/>
              <a:latin typeface="Calibri"/>
              <a:ea typeface="Calibri"/>
              <a:cs typeface="Times New Roman"/>
            </a:endParaRPr>
          </a:p>
          <a:p>
            <a:pPr marL="227965" indent="-227965">
              <a:lnSpc>
                <a:spcPct val="107000"/>
              </a:lnSpc>
              <a:spcAft>
                <a:spcPts val="800"/>
              </a:spcAft>
            </a:pPr>
            <a:r>
              <a:rPr lang="sv-SE" sz="2100" kern="100">
                <a:solidFill>
                  <a:srgbClr val="000000"/>
                </a:solidFill>
                <a:effectLst/>
                <a:latin typeface="Calibri"/>
                <a:ea typeface="Calibri"/>
                <a:cs typeface="Times New Roman"/>
              </a:rPr>
              <a:t>Samarbetet mellan </a:t>
            </a:r>
            <a:r>
              <a:rPr lang="sv-SE" sz="2100" kern="100" err="1">
                <a:solidFill>
                  <a:srgbClr val="000000"/>
                </a:solidFill>
                <a:effectLst/>
                <a:latin typeface="Calibri"/>
                <a:ea typeface="Calibri"/>
                <a:cs typeface="Times New Roman"/>
              </a:rPr>
              <a:t>LiU</a:t>
            </a:r>
            <a:r>
              <a:rPr lang="sv-SE" sz="2100" kern="100">
                <a:solidFill>
                  <a:srgbClr val="000000"/>
                </a:solidFill>
                <a:effectLst/>
                <a:latin typeface="Calibri"/>
                <a:ea typeface="Calibri"/>
                <a:cs typeface="Times New Roman"/>
              </a:rPr>
              <a:t> och de LC som deltar i projektet har fördjupats och konkreta stödinsatser och arbetssätt har tagits fram som stödjer studenter i deras studier</a:t>
            </a:r>
            <a:endParaRPr lang="sv-SE" sz="2100" kern="100">
              <a:effectLst/>
              <a:latin typeface="Calibri"/>
              <a:ea typeface="Calibri"/>
              <a:cs typeface="Times New Roman"/>
            </a:endParaRPr>
          </a:p>
          <a:p>
            <a:pPr marL="227965" indent="-227965">
              <a:lnSpc>
                <a:spcPct val="107000"/>
              </a:lnSpc>
              <a:spcAft>
                <a:spcPts val="800"/>
              </a:spcAft>
            </a:pPr>
            <a:r>
              <a:rPr lang="sv-SE" sz="2100" kern="100">
                <a:solidFill>
                  <a:srgbClr val="000000"/>
                </a:solidFill>
                <a:effectLst/>
                <a:latin typeface="Calibri"/>
                <a:ea typeface="Calibri"/>
                <a:cs typeface="Times New Roman"/>
              </a:rPr>
              <a:t>Genom det tydliga aktörsperspektivet och att flera olika aktörer samverkar, som </a:t>
            </a:r>
            <a:r>
              <a:rPr lang="sv-SE" sz="2100" kern="100" err="1">
                <a:solidFill>
                  <a:srgbClr val="000000"/>
                </a:solidFill>
                <a:effectLst/>
                <a:latin typeface="Calibri"/>
                <a:ea typeface="Calibri"/>
                <a:cs typeface="Times New Roman"/>
              </a:rPr>
              <a:t>LiU</a:t>
            </a:r>
            <a:r>
              <a:rPr lang="sv-SE" sz="2100" kern="100">
                <a:solidFill>
                  <a:srgbClr val="000000"/>
                </a:solidFill>
                <a:effectLst/>
                <a:latin typeface="Calibri"/>
                <a:ea typeface="Calibri"/>
                <a:cs typeface="Times New Roman"/>
              </a:rPr>
              <a:t>, LC och </a:t>
            </a:r>
            <a:r>
              <a:rPr lang="sv-SE" sz="2100" kern="100" err="1">
                <a:solidFill>
                  <a:srgbClr val="000000"/>
                </a:solidFill>
                <a:effectLst/>
                <a:latin typeface="Calibri"/>
                <a:ea typeface="Calibri"/>
                <a:cs typeface="Times New Roman"/>
              </a:rPr>
              <a:t>LiU:s</a:t>
            </a:r>
            <a:r>
              <a:rPr lang="sv-SE" sz="2100" kern="100">
                <a:solidFill>
                  <a:srgbClr val="000000"/>
                </a:solidFill>
                <a:effectLst/>
                <a:latin typeface="Calibri"/>
                <a:ea typeface="Calibri"/>
                <a:cs typeface="Times New Roman"/>
              </a:rPr>
              <a:t> högskolepedagogiska center </a:t>
            </a:r>
            <a:r>
              <a:rPr lang="sv-SE" sz="2100" kern="100" err="1">
                <a:solidFill>
                  <a:srgbClr val="000000"/>
                </a:solidFill>
                <a:effectLst/>
                <a:latin typeface="Calibri"/>
                <a:ea typeface="Calibri"/>
                <a:cs typeface="Times New Roman"/>
              </a:rPr>
              <a:t>Didacticum</a:t>
            </a:r>
            <a:r>
              <a:rPr lang="sv-SE" sz="2100" kern="100">
                <a:solidFill>
                  <a:srgbClr val="000000"/>
                </a:solidFill>
                <a:effectLst/>
                <a:latin typeface="Calibri"/>
                <a:ea typeface="Calibri"/>
                <a:cs typeface="Times New Roman"/>
              </a:rPr>
              <a:t>, förväntas också effekterna av projektet kunna spridas både lokalt och nationellt. Projektet kan bidra med viktig kunskap både gällande hybridundervisning, breddat deltagande, akademisk </a:t>
            </a:r>
            <a:r>
              <a:rPr lang="sv-SE" sz="2100" kern="100" err="1">
                <a:solidFill>
                  <a:srgbClr val="000000"/>
                </a:solidFill>
                <a:effectLst/>
                <a:latin typeface="Calibri"/>
                <a:ea typeface="Calibri"/>
                <a:cs typeface="Times New Roman"/>
              </a:rPr>
              <a:t>litteracitet</a:t>
            </a:r>
            <a:r>
              <a:rPr lang="sv-SE" sz="2100" kern="100">
                <a:solidFill>
                  <a:srgbClr val="000000"/>
                </a:solidFill>
                <a:effectLst/>
                <a:latin typeface="Calibri"/>
                <a:ea typeface="Calibri"/>
                <a:cs typeface="Times New Roman"/>
              </a:rPr>
              <a:t> och hur samverkan mellan lärosäte och LC kan utvecklas.</a:t>
            </a:r>
            <a:endParaRPr lang="sv-SE" sz="2100" kern="100">
              <a:effectLst/>
              <a:latin typeface="Calibri"/>
              <a:ea typeface="Calibri"/>
              <a:cs typeface="Times New Roman"/>
            </a:endParaRPr>
          </a:p>
          <a:p>
            <a:pPr marL="227965" indent="-227965"/>
            <a:endParaRPr lang="sv-SE">
              <a:latin typeface="Georgia"/>
              <a:ea typeface="Calibri"/>
              <a:cs typeface="Times New Roman"/>
            </a:endParaRPr>
          </a:p>
        </p:txBody>
      </p:sp>
    </p:spTree>
    <p:extLst>
      <p:ext uri="{BB962C8B-B14F-4D97-AF65-F5344CB8AC3E}">
        <p14:creationId xmlns:p14="http://schemas.microsoft.com/office/powerpoint/2010/main" val="4193942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9"/>
            <a:ext cx="10515600" cy="1325563"/>
          </a:xfrm>
        </p:spPr>
        <p:txBody>
          <a:bodyPr anchor="ctr">
            <a:normAutofit/>
          </a:bodyPr>
          <a:lstStyle/>
          <a:p>
            <a:r>
              <a:rPr lang="sv-SE"/>
              <a:t>Aktionsforskning</a:t>
            </a:r>
          </a:p>
        </p:txBody>
      </p:sp>
      <p:sp>
        <p:nvSpPr>
          <p:cNvPr id="6" name="Platshållare för text 5"/>
          <p:cNvSpPr>
            <a:spLocks noGrp="1"/>
          </p:cNvSpPr>
          <p:nvPr>
            <p:ph sz="half" idx="1"/>
          </p:nvPr>
        </p:nvSpPr>
        <p:spPr>
          <a:xfrm>
            <a:off x="838200" y="1825629"/>
            <a:ext cx="5181600" cy="4241481"/>
          </a:xfrm>
        </p:spPr>
        <p:txBody>
          <a:bodyPr vert="horz" lIns="91440" tIns="45720" rIns="91440" bIns="45720" rtlCol="0" anchor="t">
            <a:normAutofit lnSpcReduction="10000"/>
          </a:bodyPr>
          <a:lstStyle/>
          <a:p>
            <a:pPr marL="227965" indent="-227965">
              <a:lnSpc>
                <a:spcPct val="90000"/>
              </a:lnSpc>
            </a:pPr>
            <a:r>
              <a:rPr lang="sv-SE" sz="2200"/>
              <a:t>Aktionsforskning handlar om verksamhetsutveckling i samverkan med praktiker och forskare.</a:t>
            </a:r>
            <a:endParaRPr lang="sv-SE"/>
          </a:p>
          <a:p>
            <a:pPr marL="227965" indent="-227965">
              <a:lnSpc>
                <a:spcPct val="90000"/>
              </a:lnSpc>
            </a:pPr>
            <a:r>
              <a:rPr lang="sv-SE" sz="2200"/>
              <a:t>Praktiker: Experter på sin verksamhet</a:t>
            </a:r>
          </a:p>
          <a:p>
            <a:pPr marL="227965" indent="-227965">
              <a:lnSpc>
                <a:spcPct val="90000"/>
              </a:lnSpc>
            </a:pPr>
            <a:r>
              <a:rPr lang="sv-SE" sz="2200"/>
              <a:t>Forskaren: Forska, hålla strukturen, </a:t>
            </a:r>
          </a:p>
          <a:p>
            <a:pPr marL="0" indent="0">
              <a:lnSpc>
                <a:spcPct val="90000"/>
              </a:lnSpc>
              <a:buNone/>
            </a:pPr>
            <a:r>
              <a:rPr lang="sv-SE" sz="2200"/>
              <a:t> 	katalysator i diskussioner.</a:t>
            </a:r>
          </a:p>
          <a:p>
            <a:pPr marL="227965" indent="-227965">
              <a:lnSpc>
                <a:spcPct val="90000"/>
              </a:lnSpc>
            </a:pPr>
            <a:r>
              <a:rPr lang="sv-SE" sz="2200"/>
              <a:t>Aktionsforskning: </a:t>
            </a:r>
          </a:p>
          <a:p>
            <a:pPr marL="227965" indent="-227965">
              <a:lnSpc>
                <a:spcPct val="90000"/>
              </a:lnSpc>
            </a:pPr>
            <a:r>
              <a:rPr lang="sv-SE" sz="2200"/>
              <a:t>Reflektion- plan-aktion-reflektion-plan- aktion…..</a:t>
            </a:r>
          </a:p>
          <a:p>
            <a:pPr marL="0" indent="0">
              <a:lnSpc>
                <a:spcPct val="90000"/>
              </a:lnSpc>
              <a:buNone/>
            </a:pPr>
            <a:r>
              <a:rPr lang="sv-SE" sz="2200"/>
              <a:t>Vision </a:t>
            </a:r>
            <a:r>
              <a:rPr lang="sv-SE" sz="1300">
                <a:latin typeface="wingdings"/>
                <a:sym typeface="wingdings"/>
              </a:rPr>
              <a:t>à</a:t>
            </a:r>
            <a:r>
              <a:rPr lang="sv-SE" sz="2200"/>
              <a:t> möjligheter/hinder </a:t>
            </a:r>
            <a:r>
              <a:rPr lang="sv-SE" sz="1300">
                <a:latin typeface="wingdings"/>
                <a:sym typeface="wingdings"/>
              </a:rPr>
              <a:t>à</a:t>
            </a:r>
            <a:r>
              <a:rPr lang="sv-SE" sz="2200"/>
              <a:t> aktion </a:t>
            </a:r>
            <a:r>
              <a:rPr lang="sv-SE" sz="1300">
                <a:latin typeface="wingdings"/>
                <a:sym typeface="wingdings"/>
              </a:rPr>
              <a:t>à</a:t>
            </a:r>
            <a:endParaRPr lang="sv-SE" err="1"/>
          </a:p>
          <a:p>
            <a:pPr marL="0" indent="0">
              <a:lnSpc>
                <a:spcPct val="90000"/>
              </a:lnSpc>
              <a:buNone/>
            </a:pPr>
            <a:r>
              <a:rPr lang="sv-SE" sz="2200"/>
              <a:t> uppföljning</a:t>
            </a:r>
            <a:endParaRPr lang="sv-SE"/>
          </a:p>
        </p:txBody>
      </p:sp>
      <p:pic>
        <p:nvPicPr>
          <p:cNvPr id="8" name="Bildobjekt 7"/>
          <p:cNvPicPr>
            <a:picLocks noChangeAspect="1"/>
          </p:cNvPicPr>
          <p:nvPr/>
        </p:nvPicPr>
        <p:blipFill>
          <a:blip r:embed="rId2"/>
          <a:srcRect l="1804" r="3992" b="-3"/>
          <a:stretch/>
        </p:blipFill>
        <p:spPr>
          <a:xfrm>
            <a:off x="6172200" y="1825626"/>
            <a:ext cx="5181600" cy="4254337"/>
          </a:xfrm>
          <a:prstGeom prst="rect">
            <a:avLst/>
          </a:prstGeom>
          <a:noFill/>
        </p:spPr>
      </p:pic>
    </p:spTree>
    <p:extLst>
      <p:ext uri="{BB962C8B-B14F-4D97-AF65-F5344CB8AC3E}">
        <p14:creationId xmlns:p14="http://schemas.microsoft.com/office/powerpoint/2010/main" val="285693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E96A7-8D54-D1EB-B594-2B17D2ADA55F}"/>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166BA733-F208-9ADC-83D0-3182594DFF2D}"/>
              </a:ext>
            </a:extLst>
          </p:cNvPr>
          <p:cNvSpPr>
            <a:spLocks noGrp="1"/>
          </p:cNvSpPr>
          <p:nvPr>
            <p:ph type="title"/>
          </p:nvPr>
        </p:nvSpPr>
        <p:spPr>
          <a:xfrm>
            <a:off x="913435" y="999226"/>
            <a:ext cx="10316784" cy="831131"/>
          </a:xfrm>
        </p:spPr>
        <p:txBody>
          <a:bodyPr anchor="ctr">
            <a:normAutofit/>
          </a:bodyPr>
          <a:lstStyle/>
          <a:p>
            <a:r>
              <a:rPr lang="sv-SE" b="1">
                <a:solidFill>
                  <a:srgbClr val="7030A0"/>
                </a:solidFill>
              </a:rPr>
              <a:t>Projektet ska utmynna i </a:t>
            </a:r>
          </a:p>
        </p:txBody>
      </p:sp>
      <p:pic>
        <p:nvPicPr>
          <p:cNvPr id="8" name="Platshållare för innehåll 7" descr="Mänskliga figurer av kort som står i cirkel och håller hand">
            <a:extLst>
              <a:ext uri="{FF2B5EF4-FFF2-40B4-BE49-F238E27FC236}">
                <a16:creationId xmlns:a16="http://schemas.microsoft.com/office/drawing/2014/main" id="{ED75E1CB-2E0B-D3AF-63E1-9E77E26099C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207" r="-2" b="34711"/>
          <a:stretch/>
        </p:blipFill>
        <p:spPr>
          <a:xfrm>
            <a:off x="5516033" y="1844506"/>
            <a:ext cx="5715000" cy="3945398"/>
          </a:xfrm>
          <a:noFill/>
        </p:spPr>
      </p:pic>
      <p:sp>
        <p:nvSpPr>
          <p:cNvPr id="5" name="Platshållare för innehåll 4">
            <a:extLst>
              <a:ext uri="{FF2B5EF4-FFF2-40B4-BE49-F238E27FC236}">
                <a16:creationId xmlns:a16="http://schemas.microsoft.com/office/drawing/2014/main" id="{68F37211-E886-4892-53C6-942CEA87DB64}"/>
              </a:ext>
            </a:extLst>
          </p:cNvPr>
          <p:cNvSpPr>
            <a:spLocks noGrp="1"/>
          </p:cNvSpPr>
          <p:nvPr>
            <p:ph type="body" sz="quarter" idx="13"/>
          </p:nvPr>
        </p:nvSpPr>
        <p:spPr>
          <a:xfrm>
            <a:off x="913435" y="1830357"/>
            <a:ext cx="4421615" cy="4066288"/>
          </a:xfrm>
        </p:spPr>
        <p:txBody>
          <a:bodyPr>
            <a:normAutofit/>
          </a:bodyPr>
          <a:lstStyle/>
          <a:p>
            <a:endParaRPr lang="sv-SE"/>
          </a:p>
          <a:p>
            <a:r>
              <a:rPr lang="sv-SE"/>
              <a:t>En kortfattad rapport</a:t>
            </a:r>
          </a:p>
          <a:p>
            <a:r>
              <a:rPr lang="sv-SE"/>
              <a:t>Ett digitalt modulmaterial kring de erfarenheter som dragits i projektet</a:t>
            </a:r>
          </a:p>
          <a:p>
            <a:r>
              <a:rPr lang="sv-SE"/>
              <a:t>Vetenskaplig artikel</a:t>
            </a:r>
          </a:p>
        </p:txBody>
      </p:sp>
    </p:spTree>
    <p:extLst>
      <p:ext uri="{BB962C8B-B14F-4D97-AF65-F5344CB8AC3E}">
        <p14:creationId xmlns:p14="http://schemas.microsoft.com/office/powerpoint/2010/main" val="235504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E69A73-4805-06BD-D4A7-9E23B4A5D9E8}"/>
              </a:ext>
            </a:extLst>
          </p:cNvPr>
          <p:cNvSpPr>
            <a:spLocks noGrp="1"/>
          </p:cNvSpPr>
          <p:nvPr>
            <p:ph type="ctrTitle"/>
          </p:nvPr>
        </p:nvSpPr>
        <p:spPr/>
        <p:txBody>
          <a:bodyPr/>
          <a:lstStyle/>
          <a:p>
            <a:r>
              <a:rPr lang="sv-SE" dirty="0"/>
              <a:t>Per Sandén</a:t>
            </a:r>
          </a:p>
        </p:txBody>
      </p:sp>
      <p:sp>
        <p:nvSpPr>
          <p:cNvPr id="3" name="Underrubrik 2">
            <a:extLst>
              <a:ext uri="{FF2B5EF4-FFF2-40B4-BE49-F238E27FC236}">
                <a16:creationId xmlns:a16="http://schemas.microsoft.com/office/drawing/2014/main" id="{87DF4A9B-82BA-E1DB-728E-3F2BDCDD51C0}"/>
              </a:ext>
            </a:extLst>
          </p:cNvPr>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4268885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738E97-A282-EB93-56F1-611C099E38A8}"/>
              </a:ext>
            </a:extLst>
          </p:cNvPr>
          <p:cNvSpPr>
            <a:spLocks noGrp="1"/>
          </p:cNvSpPr>
          <p:nvPr>
            <p:ph type="ctrTitle"/>
          </p:nvPr>
        </p:nvSpPr>
        <p:spPr/>
        <p:txBody>
          <a:bodyPr>
            <a:normAutofit fontScale="90000"/>
          </a:bodyPr>
          <a:lstStyle/>
          <a:p>
            <a:r>
              <a:rPr lang="sv-SE">
                <a:solidFill>
                  <a:schemeClr val="accent5">
                    <a:lumMod val="60000"/>
                    <a:lumOff val="40000"/>
                  </a:schemeClr>
                </a:solidFill>
              </a:rPr>
              <a:t>Aktuella pedagogiska tankar i litteraturen av betydelse för decentraliserad utbildning</a:t>
            </a:r>
          </a:p>
        </p:txBody>
      </p:sp>
      <p:sp>
        <p:nvSpPr>
          <p:cNvPr id="3" name="Underrubrik 2">
            <a:extLst>
              <a:ext uri="{FF2B5EF4-FFF2-40B4-BE49-F238E27FC236}">
                <a16:creationId xmlns:a16="http://schemas.microsoft.com/office/drawing/2014/main" id="{3121B227-8E24-BCE6-446B-E0CCE9C5661F}"/>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041200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04B96C8-6A0C-D18A-1918-318B93F16876}"/>
              </a:ext>
            </a:extLst>
          </p:cNvPr>
          <p:cNvPicPr>
            <a:picLocks noChangeAspect="1"/>
          </p:cNvPicPr>
          <p:nvPr/>
        </p:nvPicPr>
        <p:blipFill>
          <a:blip r:embed="rId2"/>
          <a:stretch>
            <a:fillRect/>
          </a:stretch>
        </p:blipFill>
        <p:spPr>
          <a:xfrm>
            <a:off x="0" y="436718"/>
            <a:ext cx="12192000" cy="5984563"/>
          </a:xfrm>
          <a:prstGeom prst="rect">
            <a:avLst/>
          </a:prstGeom>
        </p:spPr>
      </p:pic>
    </p:spTree>
    <p:extLst>
      <p:ext uri="{BB962C8B-B14F-4D97-AF65-F5344CB8AC3E}">
        <p14:creationId xmlns:p14="http://schemas.microsoft.com/office/powerpoint/2010/main" val="1959863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7E38E2-65F7-A095-98C8-14D5C50CCFB5}"/>
              </a:ext>
            </a:extLst>
          </p:cNvPr>
          <p:cNvSpPr>
            <a:spLocks noGrp="1"/>
          </p:cNvSpPr>
          <p:nvPr>
            <p:ph type="title"/>
          </p:nvPr>
        </p:nvSpPr>
        <p:spPr>
          <a:xfrm>
            <a:off x="1075767" y="1188637"/>
            <a:ext cx="2988234" cy="4480726"/>
          </a:xfrm>
        </p:spPr>
        <p:txBody>
          <a:bodyPr>
            <a:normAutofit/>
          </a:bodyPr>
          <a:lstStyle/>
          <a:p>
            <a:pPr algn="r"/>
            <a:r>
              <a:rPr lang="sv-SE" sz="4800">
                <a:solidFill>
                  <a:schemeClr val="accent5">
                    <a:lumMod val="60000"/>
                    <a:lumOff val="40000"/>
                  </a:schemeClr>
                </a:solidFill>
              </a:rPr>
              <a:t>Per Sandén</a:t>
            </a:r>
          </a:p>
        </p:txBody>
      </p:sp>
      <p:sp>
        <p:nvSpPr>
          <p:cNvPr id="3" name="Platshållare för innehåll 2">
            <a:extLst>
              <a:ext uri="{FF2B5EF4-FFF2-40B4-BE49-F238E27FC236}">
                <a16:creationId xmlns:a16="http://schemas.microsoft.com/office/drawing/2014/main" id="{6816563B-E408-7853-42DC-5DC93BE2192B}"/>
              </a:ext>
            </a:extLst>
          </p:cNvPr>
          <p:cNvSpPr>
            <a:spLocks noGrp="1"/>
          </p:cNvSpPr>
          <p:nvPr>
            <p:ph idx="1"/>
          </p:nvPr>
        </p:nvSpPr>
        <p:spPr>
          <a:xfrm>
            <a:off x="5255260" y="1648870"/>
            <a:ext cx="4702848" cy="3560260"/>
          </a:xfrm>
        </p:spPr>
        <p:txBody>
          <a:bodyPr anchor="ctr">
            <a:noAutofit/>
          </a:bodyPr>
          <a:lstStyle/>
          <a:p>
            <a:pPr marL="0" indent="0">
              <a:spcBef>
                <a:spcPct val="0"/>
              </a:spcBef>
              <a:buNone/>
            </a:pPr>
            <a:r>
              <a:rPr lang="sv-SE">
                <a:solidFill>
                  <a:schemeClr val="accent5">
                    <a:lumMod val="60000"/>
                    <a:lumOff val="40000"/>
                  </a:schemeClr>
                </a:solidFill>
                <a:latin typeface="+mj-lt"/>
                <a:ea typeface="+mj-ea"/>
                <a:cs typeface="+mj-cs"/>
              </a:rPr>
              <a:t>Fil dr (1988), docent (1996) Vatten i natur och samhälle</a:t>
            </a:r>
          </a:p>
          <a:p>
            <a:pPr marL="0" indent="0">
              <a:spcBef>
                <a:spcPct val="0"/>
              </a:spcBef>
              <a:buNone/>
            </a:pPr>
            <a:r>
              <a:rPr lang="sv-SE">
                <a:solidFill>
                  <a:schemeClr val="accent5">
                    <a:lumMod val="60000"/>
                    <a:lumOff val="40000"/>
                  </a:schemeClr>
                </a:solidFill>
                <a:latin typeface="+mj-lt"/>
                <a:ea typeface="+mj-ea"/>
                <a:cs typeface="+mj-cs"/>
              </a:rPr>
              <a:t>Universitetslektor i miljövetenskap (1999)</a:t>
            </a:r>
          </a:p>
          <a:p>
            <a:pPr marL="0" indent="0">
              <a:spcBef>
                <a:spcPct val="0"/>
              </a:spcBef>
              <a:buNone/>
            </a:pPr>
            <a:r>
              <a:rPr lang="sv-SE">
                <a:solidFill>
                  <a:schemeClr val="accent5">
                    <a:lumMod val="60000"/>
                    <a:lumOff val="40000"/>
                  </a:schemeClr>
                </a:solidFill>
                <a:latin typeface="+mj-lt"/>
                <a:ea typeface="+mj-ea"/>
                <a:cs typeface="+mj-cs"/>
              </a:rPr>
              <a:t>Pedagogisk utvecklare (2012)</a:t>
            </a:r>
          </a:p>
          <a:p>
            <a:pPr marL="0" indent="0">
              <a:spcBef>
                <a:spcPct val="0"/>
              </a:spcBef>
              <a:buNone/>
            </a:pPr>
            <a:r>
              <a:rPr lang="sv-SE">
                <a:solidFill>
                  <a:schemeClr val="accent5">
                    <a:lumMod val="60000"/>
                    <a:lumOff val="40000"/>
                  </a:schemeClr>
                </a:solidFill>
                <a:latin typeface="+mj-lt"/>
                <a:ea typeface="+mj-ea"/>
                <a:cs typeface="+mj-cs"/>
              </a:rPr>
              <a:t>PBL, studenters lärande, hybrid och HyFlex, återkoppling, ALC, </a:t>
            </a:r>
            <a:r>
              <a:rPr lang="sv-SE" err="1">
                <a:solidFill>
                  <a:schemeClr val="accent5">
                    <a:lumMod val="60000"/>
                    <a:lumOff val="40000"/>
                  </a:schemeClr>
                </a:solidFill>
                <a:latin typeface="+mj-lt"/>
                <a:ea typeface="+mj-ea"/>
                <a:cs typeface="+mj-cs"/>
              </a:rPr>
              <a:t>Flipped</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classroom</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CoI</a:t>
            </a:r>
            <a:r>
              <a:rPr lang="sv-SE">
                <a:solidFill>
                  <a:schemeClr val="accent5">
                    <a:lumMod val="60000"/>
                    <a:lumOff val="40000"/>
                  </a:schemeClr>
                </a:solidFill>
                <a:latin typeface="+mj-lt"/>
                <a:ea typeface="+mj-ea"/>
                <a:cs typeface="+mj-cs"/>
              </a:rPr>
              <a:t>, tröskelbegrepp, PDK, känslor, relationer, inkludering, breddat deltagande, portföljexamination.</a:t>
            </a:r>
          </a:p>
        </p:txBody>
      </p:sp>
    </p:spTree>
    <p:extLst>
      <p:ext uri="{BB962C8B-B14F-4D97-AF65-F5344CB8AC3E}">
        <p14:creationId xmlns:p14="http://schemas.microsoft.com/office/powerpoint/2010/main" val="2670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30A149-7299-D129-8510-EE8FD6F1A17F}"/>
              </a:ext>
            </a:extLst>
          </p:cNvPr>
          <p:cNvSpPr>
            <a:spLocks noGrp="1"/>
          </p:cNvSpPr>
          <p:nvPr>
            <p:ph type="title"/>
          </p:nvPr>
        </p:nvSpPr>
        <p:spPr>
          <a:xfrm>
            <a:off x="761803" y="350196"/>
            <a:ext cx="4646904" cy="1624520"/>
          </a:xfrm>
        </p:spPr>
        <p:txBody>
          <a:bodyPr anchor="ctr">
            <a:normAutofit/>
          </a:bodyPr>
          <a:lstStyle/>
          <a:p>
            <a:pPr marL="228584" indent="-228584">
              <a:lnSpc>
                <a:spcPct val="100000"/>
              </a:lnSpc>
              <a:spcBef>
                <a:spcPts val="1000"/>
              </a:spcBef>
              <a:buFont typeface="Arial" panose="020B0604020202020204" pitchFamily="34" charset="0"/>
              <a:buChar char="•"/>
            </a:pPr>
            <a:r>
              <a:rPr lang="sv-SE" sz="3600">
                <a:solidFill>
                  <a:schemeClr val="accent5">
                    <a:lumMod val="60000"/>
                    <a:lumOff val="40000"/>
                  </a:schemeClr>
                </a:solidFill>
              </a:rPr>
              <a:t>Hur hamnade jag här?</a:t>
            </a:r>
          </a:p>
        </p:txBody>
      </p:sp>
      <p:sp>
        <p:nvSpPr>
          <p:cNvPr id="3" name="Platshållare för innehåll 2">
            <a:extLst>
              <a:ext uri="{FF2B5EF4-FFF2-40B4-BE49-F238E27FC236}">
                <a16:creationId xmlns:a16="http://schemas.microsoft.com/office/drawing/2014/main" id="{1A5B366C-F373-B25F-24C3-74B7167B134A}"/>
              </a:ext>
            </a:extLst>
          </p:cNvPr>
          <p:cNvSpPr>
            <a:spLocks noGrp="1"/>
          </p:cNvSpPr>
          <p:nvPr>
            <p:ph idx="1"/>
          </p:nvPr>
        </p:nvSpPr>
        <p:spPr>
          <a:xfrm>
            <a:off x="761802" y="2743200"/>
            <a:ext cx="4646905" cy="3613149"/>
          </a:xfrm>
        </p:spPr>
        <p:txBody>
          <a:bodyPr anchor="ctr">
            <a:normAutofit/>
          </a:bodyPr>
          <a:lstStyle/>
          <a:p>
            <a:r>
              <a:rPr lang="sv-SE">
                <a:solidFill>
                  <a:schemeClr val="accent5">
                    <a:lumMod val="60000"/>
                    <a:lumOff val="40000"/>
                  </a:schemeClr>
                </a:solidFill>
                <a:latin typeface="+mj-lt"/>
                <a:ea typeface="+mj-ea"/>
                <a:cs typeface="+mj-cs"/>
              </a:rPr>
              <a:t>LiU är ett campusuniversitet (punkt)</a:t>
            </a:r>
          </a:p>
          <a:p>
            <a:r>
              <a:rPr lang="sv-SE">
                <a:solidFill>
                  <a:schemeClr val="accent5">
                    <a:lumMod val="60000"/>
                    <a:lumOff val="40000"/>
                  </a:schemeClr>
                </a:solidFill>
                <a:latin typeface="+mj-lt"/>
                <a:ea typeface="+mj-ea"/>
                <a:cs typeface="+mj-cs"/>
              </a:rPr>
              <a:t>Pandemi</a:t>
            </a:r>
          </a:p>
          <a:p>
            <a:r>
              <a:rPr lang="sv-SE">
                <a:solidFill>
                  <a:schemeClr val="accent5">
                    <a:lumMod val="60000"/>
                    <a:lumOff val="40000"/>
                  </a:schemeClr>
                </a:solidFill>
                <a:latin typeface="+mj-lt"/>
                <a:ea typeface="+mj-ea"/>
                <a:cs typeface="+mj-cs"/>
              </a:rPr>
              <a:t>”Jag blev biten av en katt igår”</a:t>
            </a:r>
          </a:p>
        </p:txBody>
      </p:sp>
      <p:pic>
        <p:nvPicPr>
          <p:cNvPr id="5" name="Picture 4" descr="Katt som kikar över bord">
            <a:extLst>
              <a:ext uri="{FF2B5EF4-FFF2-40B4-BE49-F238E27FC236}">
                <a16:creationId xmlns:a16="http://schemas.microsoft.com/office/drawing/2014/main" id="{2288C6B2-F37B-F0D9-E173-5D35CF338D92}"/>
              </a:ext>
            </a:extLst>
          </p:cNvPr>
          <p:cNvPicPr>
            <a:picLocks noChangeAspect="1"/>
          </p:cNvPicPr>
          <p:nvPr/>
        </p:nvPicPr>
        <p:blipFill>
          <a:blip r:embed="rId2"/>
          <a:srcRect l="21737" r="18862" b="-2"/>
          <a:stretch/>
        </p:blipFill>
        <p:spPr>
          <a:xfrm>
            <a:off x="6096000" y="1"/>
            <a:ext cx="6102825" cy="6858000"/>
          </a:xfrm>
          <a:prstGeom prst="rect">
            <a:avLst/>
          </a:prstGeom>
        </p:spPr>
      </p:pic>
    </p:spTree>
    <p:extLst>
      <p:ext uri="{BB962C8B-B14F-4D97-AF65-F5344CB8AC3E}">
        <p14:creationId xmlns:p14="http://schemas.microsoft.com/office/powerpoint/2010/main" val="158460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6F40F3-580E-3971-FE6F-25EB1613A288}"/>
              </a:ext>
            </a:extLst>
          </p:cNvPr>
          <p:cNvSpPr>
            <a:spLocks noGrp="1"/>
          </p:cNvSpPr>
          <p:nvPr>
            <p:ph type="title"/>
          </p:nvPr>
        </p:nvSpPr>
        <p:spPr/>
        <p:txBody>
          <a:bodyPr>
            <a:normAutofit/>
          </a:bodyPr>
          <a:lstStyle/>
          <a:p>
            <a:pPr marL="228584" indent="-228584">
              <a:lnSpc>
                <a:spcPct val="100000"/>
              </a:lnSpc>
              <a:spcBef>
                <a:spcPts val="1000"/>
              </a:spcBef>
              <a:buFont typeface="Arial" panose="020B0604020202020204" pitchFamily="34" charset="0"/>
              <a:buChar char="•"/>
            </a:pPr>
            <a:r>
              <a:rPr lang="sv-SE" sz="3600">
                <a:solidFill>
                  <a:schemeClr val="accent5">
                    <a:lumMod val="60000"/>
                    <a:lumOff val="40000"/>
                  </a:schemeClr>
                </a:solidFill>
              </a:rPr>
              <a:t>Vad säger den aktuella pedagogiska litteraturen?</a:t>
            </a:r>
          </a:p>
        </p:txBody>
      </p:sp>
      <p:sp>
        <p:nvSpPr>
          <p:cNvPr id="3" name="Platshållare för innehåll 2">
            <a:extLst>
              <a:ext uri="{FF2B5EF4-FFF2-40B4-BE49-F238E27FC236}">
                <a16:creationId xmlns:a16="http://schemas.microsoft.com/office/drawing/2014/main" id="{412747DB-A1EE-E8CD-B28E-406595AD8B59}"/>
              </a:ext>
            </a:extLst>
          </p:cNvPr>
          <p:cNvSpPr>
            <a:spLocks noGrp="1"/>
          </p:cNvSpPr>
          <p:nvPr>
            <p:ph idx="1"/>
          </p:nvPr>
        </p:nvSpPr>
        <p:spPr/>
        <p:txBody>
          <a:bodyPr vert="horz" lIns="91440" tIns="45720" rIns="91440" bIns="45720" rtlCol="0" anchor="t">
            <a:normAutofit/>
          </a:bodyPr>
          <a:lstStyle/>
          <a:p>
            <a:pPr marL="227965" indent="-227965"/>
            <a:r>
              <a:rPr lang="sv-SE">
                <a:solidFill>
                  <a:schemeClr val="accent5">
                    <a:lumMod val="60000"/>
                    <a:lumOff val="40000"/>
                  </a:schemeClr>
                </a:solidFill>
                <a:latin typeface="+mj-lt"/>
                <a:ea typeface="+mj-ea"/>
                <a:cs typeface="+mj-cs"/>
              </a:rPr>
              <a:t>Vi behöver tänka nytt kring hur vi undervisar.</a:t>
            </a:r>
            <a:endParaRPr lang="sv-SE">
              <a:solidFill>
                <a:schemeClr val="accent5">
                  <a:lumMod val="60000"/>
                  <a:lumOff val="40000"/>
                </a:schemeClr>
              </a:solidFill>
              <a:ea typeface="+mj-ea"/>
              <a:cs typeface="+mj-cs"/>
            </a:endParaRPr>
          </a:p>
          <a:p>
            <a:pPr marL="227965" indent="-227965"/>
            <a:r>
              <a:rPr lang="sv-SE">
                <a:solidFill>
                  <a:schemeClr val="accent5">
                    <a:lumMod val="60000"/>
                    <a:lumOff val="40000"/>
                  </a:schemeClr>
                </a:solidFill>
                <a:latin typeface="+mj-lt"/>
                <a:ea typeface="+mj-ea"/>
                <a:cs typeface="+mj-cs"/>
              </a:rPr>
              <a:t>Studentcentrering är bra, men räcker det?</a:t>
            </a:r>
          </a:p>
          <a:p>
            <a:pPr marL="227965" indent="-227965"/>
            <a:r>
              <a:rPr lang="sv-SE">
                <a:solidFill>
                  <a:schemeClr val="accent5">
                    <a:lumMod val="60000"/>
                    <a:lumOff val="40000"/>
                  </a:schemeClr>
                </a:solidFill>
                <a:latin typeface="+mj-lt"/>
                <a:ea typeface="+mj-ea"/>
                <a:cs typeface="+mj-cs"/>
              </a:rPr>
              <a:t>Vad har Bolognaprocessen lett till eller ställt till med?</a:t>
            </a:r>
          </a:p>
          <a:p>
            <a:pPr marL="227965" indent="-227965"/>
            <a:r>
              <a:rPr lang="sv-SE">
                <a:solidFill>
                  <a:schemeClr val="accent5">
                    <a:lumMod val="60000"/>
                    <a:lumOff val="40000"/>
                  </a:schemeClr>
                </a:solidFill>
                <a:latin typeface="+mj-lt"/>
                <a:ea typeface="+mj-ea"/>
                <a:cs typeface="+mj-cs"/>
              </a:rPr>
              <a:t>Glömmer vi bort utfall som inte är så lätta att mäta?</a:t>
            </a:r>
          </a:p>
          <a:p>
            <a:pPr marL="227965" indent="-227965"/>
            <a:r>
              <a:rPr lang="sv-SE">
                <a:solidFill>
                  <a:schemeClr val="accent5">
                    <a:lumMod val="60000"/>
                    <a:lumOff val="40000"/>
                  </a:schemeClr>
                </a:solidFill>
                <a:latin typeface="+mj-lt"/>
                <a:ea typeface="+mj-ea"/>
                <a:cs typeface="+mj-cs"/>
              </a:rPr>
              <a:t>Lärande är en social process som bygger på relationer</a:t>
            </a:r>
          </a:p>
          <a:p>
            <a:pPr marL="227965" indent="-227965"/>
            <a:r>
              <a:rPr lang="sv-SE">
                <a:solidFill>
                  <a:schemeClr val="accent5">
                    <a:lumMod val="60000"/>
                    <a:lumOff val="40000"/>
                  </a:schemeClr>
                </a:solidFill>
                <a:latin typeface="+mj-lt"/>
                <a:ea typeface="+mj-ea"/>
                <a:cs typeface="+mj-cs"/>
              </a:rPr>
              <a:t>Läraren är en artist, undervisning en konstform</a:t>
            </a:r>
          </a:p>
          <a:p>
            <a:pPr marL="227965" indent="-227965"/>
            <a:r>
              <a:rPr lang="sv-SE">
                <a:solidFill>
                  <a:schemeClr val="accent5">
                    <a:lumMod val="60000"/>
                    <a:lumOff val="40000"/>
                  </a:schemeClr>
                </a:solidFill>
                <a:latin typeface="+mj-lt"/>
                <a:ea typeface="+mj-ea"/>
                <a:cs typeface="+mj-cs"/>
              </a:rPr>
              <a:t>Öppna </a:t>
            </a:r>
            <a:r>
              <a:rPr lang="sv-SE" err="1">
                <a:solidFill>
                  <a:schemeClr val="accent5">
                    <a:lumMod val="60000"/>
                    <a:lumOff val="40000"/>
                  </a:schemeClr>
                </a:solidFill>
                <a:latin typeface="+mj-lt"/>
                <a:ea typeface="+mj-ea"/>
                <a:cs typeface="+mj-cs"/>
              </a:rPr>
              <a:t>lärresurser</a:t>
            </a:r>
            <a:r>
              <a:rPr lang="sv-SE">
                <a:solidFill>
                  <a:schemeClr val="accent5">
                    <a:lumMod val="60000"/>
                    <a:lumOff val="40000"/>
                  </a:schemeClr>
                </a:solidFill>
                <a:latin typeface="+mj-lt"/>
                <a:ea typeface="+mj-ea"/>
                <a:cs typeface="+mj-cs"/>
              </a:rPr>
              <a:t> (OER)</a:t>
            </a:r>
          </a:p>
          <a:p>
            <a:pPr marL="227965" indent="-227965"/>
            <a:r>
              <a:rPr lang="sv-SE">
                <a:solidFill>
                  <a:schemeClr val="accent5">
                    <a:lumMod val="60000"/>
                    <a:lumOff val="40000"/>
                  </a:schemeClr>
                </a:solidFill>
                <a:latin typeface="+mj-lt"/>
                <a:ea typeface="+mj-ea"/>
                <a:cs typeface="+mj-cs"/>
              </a:rPr>
              <a:t>Öppenhet och inkludering</a:t>
            </a:r>
          </a:p>
        </p:txBody>
      </p:sp>
    </p:spTree>
    <p:extLst>
      <p:ext uri="{BB962C8B-B14F-4D97-AF65-F5344CB8AC3E}">
        <p14:creationId xmlns:p14="http://schemas.microsoft.com/office/powerpoint/2010/main" val="50130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377C0A-700A-E163-E373-68811FDF56E6}"/>
              </a:ext>
            </a:extLst>
          </p:cNvPr>
          <p:cNvSpPr>
            <a:spLocks noGrp="1"/>
          </p:cNvSpPr>
          <p:nvPr>
            <p:ph type="title"/>
          </p:nvPr>
        </p:nvSpPr>
        <p:spPr>
          <a:xfrm>
            <a:off x="761800" y="762001"/>
            <a:ext cx="5334197" cy="1708242"/>
          </a:xfrm>
        </p:spPr>
        <p:txBody>
          <a:bodyPr anchor="ctr">
            <a:normAutofit/>
          </a:bodyPr>
          <a:lstStyle/>
          <a:p>
            <a:pPr marL="228584" indent="-228584">
              <a:lnSpc>
                <a:spcPct val="100000"/>
              </a:lnSpc>
              <a:spcBef>
                <a:spcPts val="1000"/>
              </a:spcBef>
              <a:buFont typeface="Arial" panose="020B0604020202020204" pitchFamily="34" charset="0"/>
              <a:buChar char="•"/>
            </a:pPr>
            <a:r>
              <a:rPr lang="sv-SE" sz="3600" err="1">
                <a:solidFill>
                  <a:schemeClr val="accent5">
                    <a:lumMod val="60000"/>
                    <a:lumOff val="40000"/>
                  </a:schemeClr>
                </a:solidFill>
              </a:rPr>
              <a:t>Teaching</a:t>
            </a:r>
            <a:r>
              <a:rPr lang="sv-SE" sz="3600">
                <a:solidFill>
                  <a:schemeClr val="accent5">
                    <a:lumMod val="60000"/>
                    <a:lumOff val="40000"/>
                  </a:schemeClr>
                </a:solidFill>
              </a:rPr>
              <a:t> in a Digital Age</a:t>
            </a:r>
          </a:p>
        </p:txBody>
      </p:sp>
      <p:sp>
        <p:nvSpPr>
          <p:cNvPr id="3" name="Platshållare för innehåll 2">
            <a:extLst>
              <a:ext uri="{FF2B5EF4-FFF2-40B4-BE49-F238E27FC236}">
                <a16:creationId xmlns:a16="http://schemas.microsoft.com/office/drawing/2014/main" id="{F10DB112-1FDA-597C-1AEA-41692099E298}"/>
              </a:ext>
            </a:extLst>
          </p:cNvPr>
          <p:cNvSpPr>
            <a:spLocks noGrp="1"/>
          </p:cNvSpPr>
          <p:nvPr>
            <p:ph idx="1"/>
          </p:nvPr>
        </p:nvSpPr>
        <p:spPr>
          <a:xfrm>
            <a:off x="761800" y="2470244"/>
            <a:ext cx="5334197" cy="3769835"/>
          </a:xfrm>
        </p:spPr>
        <p:txBody>
          <a:bodyPr anchor="ctr">
            <a:normAutofit lnSpcReduction="10000"/>
          </a:bodyPr>
          <a:lstStyle/>
          <a:p>
            <a:r>
              <a:rPr lang="sv-SE">
                <a:solidFill>
                  <a:schemeClr val="accent5">
                    <a:lumMod val="60000"/>
                    <a:lumOff val="40000"/>
                  </a:schemeClr>
                </a:solidFill>
                <a:latin typeface="+mj-lt"/>
                <a:ea typeface="+mj-ea"/>
                <a:cs typeface="+mj-cs"/>
              </a:rPr>
              <a:t>2022</a:t>
            </a:r>
          </a:p>
          <a:p>
            <a:r>
              <a:rPr lang="sv-SE">
                <a:solidFill>
                  <a:schemeClr val="accent5">
                    <a:lumMod val="60000"/>
                    <a:lumOff val="40000"/>
                  </a:schemeClr>
                </a:solidFill>
                <a:latin typeface="+mj-lt"/>
                <a:ea typeface="+mj-ea"/>
                <a:cs typeface="+mj-cs"/>
              </a:rPr>
              <a:t>SECTIONS för val av teknik</a:t>
            </a:r>
          </a:p>
          <a:p>
            <a:r>
              <a:rPr lang="sv-SE">
                <a:solidFill>
                  <a:schemeClr val="accent5">
                    <a:lumMod val="60000"/>
                    <a:lumOff val="40000"/>
                  </a:schemeClr>
                </a:solidFill>
                <a:latin typeface="+mj-lt"/>
                <a:ea typeface="+mj-ea"/>
                <a:cs typeface="+mj-cs"/>
              </a:rPr>
              <a:t>Students, </a:t>
            </a:r>
            <a:r>
              <a:rPr lang="sv-SE" err="1">
                <a:solidFill>
                  <a:schemeClr val="accent5">
                    <a:lumMod val="60000"/>
                    <a:lumOff val="40000"/>
                  </a:schemeClr>
                </a:solidFill>
                <a:latin typeface="+mj-lt"/>
                <a:ea typeface="+mj-ea"/>
                <a:cs typeface="+mj-cs"/>
              </a:rPr>
              <a:t>Ease</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of</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use</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Cost</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Teaching</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Interaction</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Organizational</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issues</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Networking</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Security</a:t>
            </a:r>
            <a:r>
              <a:rPr lang="sv-SE">
                <a:solidFill>
                  <a:schemeClr val="accent5">
                    <a:lumMod val="60000"/>
                    <a:lumOff val="40000"/>
                  </a:schemeClr>
                </a:solidFill>
                <a:latin typeface="+mj-lt"/>
                <a:ea typeface="+mj-ea"/>
                <a:cs typeface="+mj-cs"/>
              </a:rPr>
              <a:t> and </a:t>
            </a:r>
            <a:r>
              <a:rPr lang="sv-SE" err="1">
                <a:solidFill>
                  <a:schemeClr val="accent5">
                    <a:lumMod val="60000"/>
                    <a:lumOff val="40000"/>
                  </a:schemeClr>
                </a:solidFill>
                <a:latin typeface="+mj-lt"/>
                <a:ea typeface="+mj-ea"/>
                <a:cs typeface="+mj-cs"/>
              </a:rPr>
              <a:t>privacy</a:t>
            </a:r>
            <a:endParaRPr lang="sv-SE">
              <a:solidFill>
                <a:schemeClr val="accent5">
                  <a:lumMod val="60000"/>
                  <a:lumOff val="40000"/>
                </a:schemeClr>
              </a:solidFill>
              <a:latin typeface="+mj-lt"/>
              <a:ea typeface="+mj-ea"/>
              <a:cs typeface="+mj-cs"/>
            </a:endParaRPr>
          </a:p>
          <a:p>
            <a:r>
              <a:rPr lang="sv-SE" sz="2000">
                <a:solidFill>
                  <a:schemeClr val="tx2">
                    <a:lumMod val="40000"/>
                    <a:lumOff val="60000"/>
                  </a:schemeClr>
                </a:solidFill>
                <a:hlinkClick r:id="rId2">
                  <a:extLst>
                    <a:ext uri="{A12FA001-AC4F-418D-AE19-62706E023703}">
                      <ahyp:hlinkClr xmlns:ahyp="http://schemas.microsoft.com/office/drawing/2018/hyperlinkcolor" val="tx"/>
                    </a:ext>
                  </a:extLst>
                </a:hlinkClick>
              </a:rPr>
              <a:t>https://collection.bccampus.ca/textbooks/teaching-in-a-digital-age-guidelines-for-designing-teaching-and-learning-3rd-edition-tony-bates-associates-ltd-382/</a:t>
            </a:r>
            <a:endParaRPr lang="sv-SE" sz="2000">
              <a:solidFill>
                <a:schemeClr val="tx2">
                  <a:lumMod val="40000"/>
                  <a:lumOff val="60000"/>
                </a:schemeClr>
              </a:solidFill>
            </a:endParaRPr>
          </a:p>
        </p:txBody>
      </p:sp>
      <p:pic>
        <p:nvPicPr>
          <p:cNvPr id="1026" name="Picture 2">
            <a:extLst>
              <a:ext uri="{FF2B5EF4-FFF2-40B4-BE49-F238E27FC236}">
                <a16:creationId xmlns:a16="http://schemas.microsoft.com/office/drawing/2014/main" id="{06378D8F-866B-9D13-0A6E-1AD5C29C0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526"/>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3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nyhetstidning, text, Tidningspapper, person&#10;&#10;Automatiskt genererad beskrivning">
            <a:extLst>
              <a:ext uri="{FF2B5EF4-FFF2-40B4-BE49-F238E27FC236}">
                <a16:creationId xmlns:a16="http://schemas.microsoft.com/office/drawing/2014/main" id="{38102A71-636C-41B0-5B61-48DFEB3D58C0}"/>
              </a:ext>
            </a:extLst>
          </p:cNvPr>
          <p:cNvPicPr>
            <a:picLocks noChangeAspect="1"/>
          </p:cNvPicPr>
          <p:nvPr/>
        </p:nvPicPr>
        <p:blipFill>
          <a:blip r:embed="rId2"/>
          <a:stretch>
            <a:fillRect/>
          </a:stretch>
        </p:blipFill>
        <p:spPr>
          <a:xfrm>
            <a:off x="3777091" y="68263"/>
            <a:ext cx="4637817" cy="6721475"/>
          </a:xfrm>
          <a:prstGeom prst="rect">
            <a:avLst/>
          </a:prstGeom>
          <a:noFill/>
        </p:spPr>
      </p:pic>
      <p:sp>
        <p:nvSpPr>
          <p:cNvPr id="7" name="Flödesschema: Lagring med sekventiell åtkomst 6">
            <a:extLst>
              <a:ext uri="{FF2B5EF4-FFF2-40B4-BE49-F238E27FC236}">
                <a16:creationId xmlns:a16="http://schemas.microsoft.com/office/drawing/2014/main" id="{0965601E-1C15-22B0-0D2E-9367BEDB972F}"/>
              </a:ext>
            </a:extLst>
          </p:cNvPr>
          <p:cNvSpPr/>
          <p:nvPr/>
        </p:nvSpPr>
        <p:spPr>
          <a:xfrm>
            <a:off x="8696960" y="1801706"/>
            <a:ext cx="2634827" cy="2346223"/>
          </a:xfrm>
          <a:prstGeom prst="flowChartMagneticTap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sv-SE" b="1">
                <a:solidFill>
                  <a:schemeClr val="tx1"/>
                </a:solidFill>
              </a:rPr>
              <a:t>Att kunna läsa utbildningen i Vetlanda var som att få en guldbiljett</a:t>
            </a:r>
          </a:p>
        </p:txBody>
      </p:sp>
    </p:spTree>
    <p:extLst>
      <p:ext uri="{BB962C8B-B14F-4D97-AF65-F5344CB8AC3E}">
        <p14:creationId xmlns:p14="http://schemas.microsoft.com/office/powerpoint/2010/main" val="3144189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1AD6B9-FB15-6D95-0475-2BF96272BC35}"/>
              </a:ext>
            </a:extLst>
          </p:cNvPr>
          <p:cNvSpPr>
            <a:spLocks noGrp="1"/>
          </p:cNvSpPr>
          <p:nvPr>
            <p:ph type="title"/>
          </p:nvPr>
        </p:nvSpPr>
        <p:spPr>
          <a:xfrm>
            <a:off x="836679" y="723898"/>
            <a:ext cx="6002110" cy="1495425"/>
          </a:xfrm>
        </p:spPr>
        <p:txBody>
          <a:bodyPr>
            <a:normAutofit/>
          </a:bodyPr>
          <a:lstStyle/>
          <a:p>
            <a:r>
              <a:rPr lang="sv-SE" err="1">
                <a:solidFill>
                  <a:schemeClr val="accent5">
                    <a:lumMod val="60000"/>
                    <a:lumOff val="40000"/>
                  </a:schemeClr>
                </a:solidFill>
              </a:rPr>
              <a:t>Towards</a:t>
            </a:r>
            <a:r>
              <a:rPr lang="sv-SE">
                <a:solidFill>
                  <a:schemeClr val="accent5">
                    <a:lumMod val="60000"/>
                    <a:lumOff val="40000"/>
                  </a:schemeClr>
                </a:solidFill>
              </a:rPr>
              <a:t> a </a:t>
            </a:r>
            <a:r>
              <a:rPr lang="sv-SE" err="1">
                <a:solidFill>
                  <a:schemeClr val="accent5">
                    <a:lumMod val="60000"/>
                    <a:lumOff val="40000"/>
                  </a:schemeClr>
                </a:solidFill>
              </a:rPr>
              <a:t>Pedagogy</a:t>
            </a:r>
            <a:r>
              <a:rPr lang="sv-SE">
                <a:solidFill>
                  <a:schemeClr val="accent5">
                    <a:lumMod val="60000"/>
                    <a:lumOff val="40000"/>
                  </a:schemeClr>
                </a:solidFill>
              </a:rPr>
              <a:t> </a:t>
            </a:r>
            <a:r>
              <a:rPr lang="sv-SE" err="1">
                <a:solidFill>
                  <a:schemeClr val="accent5">
                    <a:lumMod val="60000"/>
                    <a:lumOff val="40000"/>
                  </a:schemeClr>
                </a:solidFill>
              </a:rPr>
              <a:t>of</a:t>
            </a:r>
            <a:r>
              <a:rPr lang="sv-SE">
                <a:solidFill>
                  <a:schemeClr val="accent5">
                    <a:lumMod val="60000"/>
                    <a:lumOff val="40000"/>
                  </a:schemeClr>
                </a:solidFill>
              </a:rPr>
              <a:t> </a:t>
            </a:r>
            <a:r>
              <a:rPr lang="sv-SE" err="1">
                <a:solidFill>
                  <a:schemeClr val="accent5">
                    <a:lumMod val="60000"/>
                    <a:lumOff val="40000"/>
                  </a:schemeClr>
                </a:solidFill>
              </a:rPr>
              <a:t>Higher</a:t>
            </a:r>
            <a:r>
              <a:rPr lang="sv-SE">
                <a:solidFill>
                  <a:schemeClr val="accent5">
                    <a:lumMod val="60000"/>
                    <a:lumOff val="40000"/>
                  </a:schemeClr>
                </a:solidFill>
              </a:rPr>
              <a:t> </a:t>
            </a:r>
            <a:r>
              <a:rPr lang="sv-SE" err="1">
                <a:solidFill>
                  <a:schemeClr val="accent5">
                    <a:lumMod val="60000"/>
                    <a:lumOff val="40000"/>
                  </a:schemeClr>
                </a:solidFill>
              </a:rPr>
              <a:t>Education</a:t>
            </a:r>
            <a:endParaRPr lang="sv-SE">
              <a:solidFill>
                <a:schemeClr val="accent5">
                  <a:lumMod val="60000"/>
                  <a:lumOff val="40000"/>
                </a:schemeClr>
              </a:solidFill>
            </a:endParaRPr>
          </a:p>
        </p:txBody>
      </p:sp>
      <p:sp>
        <p:nvSpPr>
          <p:cNvPr id="3" name="Platshållare för innehåll 2">
            <a:extLst>
              <a:ext uri="{FF2B5EF4-FFF2-40B4-BE49-F238E27FC236}">
                <a16:creationId xmlns:a16="http://schemas.microsoft.com/office/drawing/2014/main" id="{2F27FB76-51C4-2206-2F5F-B2A07FB5A68F}"/>
              </a:ext>
            </a:extLst>
          </p:cNvPr>
          <p:cNvSpPr>
            <a:spLocks noGrp="1"/>
          </p:cNvSpPr>
          <p:nvPr>
            <p:ph idx="1"/>
          </p:nvPr>
        </p:nvSpPr>
        <p:spPr>
          <a:xfrm>
            <a:off x="836680" y="2405067"/>
            <a:ext cx="6002110" cy="3729034"/>
          </a:xfrm>
        </p:spPr>
        <p:txBody>
          <a:bodyPr>
            <a:normAutofit/>
          </a:bodyPr>
          <a:lstStyle/>
          <a:p>
            <a:r>
              <a:rPr lang="sv-SE">
                <a:solidFill>
                  <a:schemeClr val="accent5">
                    <a:lumMod val="60000"/>
                    <a:lumOff val="40000"/>
                  </a:schemeClr>
                </a:solidFill>
                <a:latin typeface="+mj-lt"/>
                <a:ea typeface="+mj-ea"/>
                <a:cs typeface="+mj-cs"/>
              </a:rPr>
              <a:t>2022</a:t>
            </a:r>
          </a:p>
          <a:p>
            <a:r>
              <a:rPr lang="sv-SE">
                <a:solidFill>
                  <a:schemeClr val="accent5">
                    <a:lumMod val="60000"/>
                    <a:lumOff val="40000"/>
                  </a:schemeClr>
                </a:solidFill>
                <a:latin typeface="+mj-lt"/>
                <a:ea typeface="+mj-ea"/>
                <a:cs typeface="+mj-cs"/>
              </a:rPr>
              <a:t>Kritik mot Bologna och </a:t>
            </a:r>
            <a:r>
              <a:rPr lang="sv-SE" err="1">
                <a:solidFill>
                  <a:schemeClr val="accent5">
                    <a:lumMod val="60000"/>
                    <a:lumOff val="40000"/>
                  </a:schemeClr>
                </a:solidFill>
                <a:latin typeface="+mj-lt"/>
                <a:ea typeface="+mj-ea"/>
                <a:cs typeface="+mj-cs"/>
              </a:rPr>
              <a:t>Constructive</a:t>
            </a:r>
            <a:r>
              <a:rPr lang="sv-SE">
                <a:solidFill>
                  <a:schemeClr val="accent5">
                    <a:lumMod val="60000"/>
                    <a:lumOff val="40000"/>
                  </a:schemeClr>
                </a:solidFill>
                <a:latin typeface="+mj-lt"/>
                <a:ea typeface="+mj-ea"/>
                <a:cs typeface="+mj-cs"/>
              </a:rPr>
              <a:t> </a:t>
            </a:r>
            <a:r>
              <a:rPr lang="sv-SE" err="1">
                <a:solidFill>
                  <a:schemeClr val="accent5">
                    <a:lumMod val="60000"/>
                    <a:lumOff val="40000"/>
                  </a:schemeClr>
                </a:solidFill>
                <a:latin typeface="+mj-lt"/>
                <a:ea typeface="+mj-ea"/>
                <a:cs typeface="+mj-cs"/>
              </a:rPr>
              <a:t>Alingment</a:t>
            </a:r>
            <a:endParaRPr lang="sv-SE">
              <a:solidFill>
                <a:schemeClr val="accent5">
                  <a:lumMod val="60000"/>
                  <a:lumOff val="40000"/>
                </a:schemeClr>
              </a:solidFill>
              <a:latin typeface="+mj-lt"/>
              <a:ea typeface="+mj-ea"/>
              <a:cs typeface="+mj-cs"/>
            </a:endParaRPr>
          </a:p>
          <a:p>
            <a:r>
              <a:rPr lang="sv-SE">
                <a:solidFill>
                  <a:schemeClr val="accent5">
                    <a:lumMod val="60000"/>
                    <a:lumOff val="40000"/>
                  </a:schemeClr>
                </a:solidFill>
                <a:latin typeface="+mj-lt"/>
                <a:ea typeface="+mj-ea"/>
                <a:cs typeface="+mj-cs"/>
              </a:rPr>
              <a:t>För instrumentellt</a:t>
            </a:r>
          </a:p>
          <a:p>
            <a:r>
              <a:rPr lang="sv-SE">
                <a:solidFill>
                  <a:schemeClr val="accent5">
                    <a:lumMod val="60000"/>
                    <a:lumOff val="40000"/>
                  </a:schemeClr>
                </a:solidFill>
                <a:latin typeface="+mj-lt"/>
                <a:ea typeface="+mj-ea"/>
                <a:cs typeface="+mj-cs"/>
              </a:rPr>
              <a:t>Fokus på det enkelt mätbara </a:t>
            </a:r>
          </a:p>
          <a:p>
            <a:endParaRPr lang="sv-SE" sz="2000"/>
          </a:p>
          <a:p>
            <a:endParaRPr lang="sv-SE" sz="2000"/>
          </a:p>
        </p:txBody>
      </p:sp>
      <p:pic>
        <p:nvPicPr>
          <p:cNvPr id="5" name="Bildobjekt 4">
            <a:extLst>
              <a:ext uri="{FF2B5EF4-FFF2-40B4-BE49-F238E27FC236}">
                <a16:creationId xmlns:a16="http://schemas.microsoft.com/office/drawing/2014/main" id="{C92D1142-D982-06BA-F1C7-5D7AE7000533}"/>
              </a:ext>
            </a:extLst>
          </p:cNvPr>
          <p:cNvPicPr>
            <a:picLocks noChangeAspect="1"/>
          </p:cNvPicPr>
          <p:nvPr/>
        </p:nvPicPr>
        <p:blipFill>
          <a:blip r:embed="rId2"/>
          <a:srcRect r="2" b="7624"/>
          <a:stretch/>
        </p:blipFill>
        <p:spPr>
          <a:xfrm>
            <a:off x="7199440" y="10"/>
            <a:ext cx="4992560" cy="6857990"/>
          </a:xfrm>
          <a:prstGeom prst="rect">
            <a:avLst/>
          </a:prstGeom>
          <a:effectLst/>
        </p:spPr>
      </p:pic>
    </p:spTree>
    <p:extLst>
      <p:ext uri="{BB962C8B-B14F-4D97-AF65-F5344CB8AC3E}">
        <p14:creationId xmlns:p14="http://schemas.microsoft.com/office/powerpoint/2010/main" val="23088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8ADA4E-E988-BF65-E6E7-5B882B46AF35}"/>
              </a:ext>
            </a:extLst>
          </p:cNvPr>
          <p:cNvSpPr>
            <a:spLocks noGrp="1"/>
          </p:cNvSpPr>
          <p:nvPr>
            <p:ph type="title"/>
          </p:nvPr>
        </p:nvSpPr>
        <p:spPr>
          <a:xfrm>
            <a:off x="640080" y="325369"/>
            <a:ext cx="4368602" cy="1956841"/>
          </a:xfrm>
        </p:spPr>
        <p:txBody>
          <a:bodyPr anchor="b">
            <a:normAutofit/>
          </a:bodyPr>
          <a:lstStyle/>
          <a:p>
            <a:pPr marL="228584" indent="-228584">
              <a:lnSpc>
                <a:spcPct val="100000"/>
              </a:lnSpc>
              <a:spcBef>
                <a:spcPts val="1000"/>
              </a:spcBef>
              <a:buFont typeface="Arial" panose="020B0604020202020204" pitchFamily="34" charset="0"/>
              <a:buChar char="•"/>
            </a:pPr>
            <a:r>
              <a:rPr lang="sv-SE">
                <a:solidFill>
                  <a:schemeClr val="accent5">
                    <a:lumMod val="60000"/>
                    <a:lumOff val="40000"/>
                  </a:schemeClr>
                </a:solidFill>
              </a:rPr>
              <a:t>Word-</a:t>
            </a:r>
            <a:r>
              <a:rPr lang="sv-SE" err="1">
                <a:solidFill>
                  <a:schemeClr val="accent5">
                    <a:lumMod val="60000"/>
                    <a:lumOff val="40000"/>
                  </a:schemeClr>
                </a:solidFill>
              </a:rPr>
              <a:t>centred</a:t>
            </a:r>
            <a:r>
              <a:rPr lang="sv-SE">
                <a:solidFill>
                  <a:schemeClr val="accent5">
                    <a:lumMod val="60000"/>
                    <a:lumOff val="40000"/>
                  </a:schemeClr>
                </a:solidFill>
              </a:rPr>
              <a:t> </a:t>
            </a:r>
            <a:r>
              <a:rPr lang="sv-SE" err="1">
                <a:solidFill>
                  <a:schemeClr val="accent5">
                    <a:lumMod val="60000"/>
                    <a:lumOff val="40000"/>
                  </a:schemeClr>
                </a:solidFill>
              </a:rPr>
              <a:t>Education</a:t>
            </a:r>
            <a:endParaRPr lang="sv-SE">
              <a:solidFill>
                <a:schemeClr val="accent5">
                  <a:lumMod val="60000"/>
                  <a:lumOff val="40000"/>
                </a:schemeClr>
              </a:solidFill>
            </a:endParaRPr>
          </a:p>
        </p:txBody>
      </p:sp>
      <p:sp>
        <p:nvSpPr>
          <p:cNvPr id="3" name="Platshållare för innehåll 2">
            <a:extLst>
              <a:ext uri="{FF2B5EF4-FFF2-40B4-BE49-F238E27FC236}">
                <a16:creationId xmlns:a16="http://schemas.microsoft.com/office/drawing/2014/main" id="{529C281B-008F-C116-1815-C514FCC76257}"/>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pPr marL="227965" indent="-227965"/>
            <a:r>
              <a:rPr lang="sv-SE">
                <a:solidFill>
                  <a:schemeClr val="accent5">
                    <a:lumMod val="60000"/>
                    <a:lumOff val="40000"/>
                  </a:schemeClr>
                </a:solidFill>
                <a:latin typeface="+mj-lt"/>
                <a:ea typeface="+mj-ea"/>
                <a:cs typeface="+mj-cs"/>
              </a:rPr>
              <a:t>2022</a:t>
            </a:r>
            <a:endParaRPr lang="sv-SE">
              <a:solidFill>
                <a:schemeClr val="accent5">
                  <a:lumMod val="60000"/>
                  <a:lumOff val="40000"/>
                </a:schemeClr>
              </a:solidFill>
              <a:ea typeface="+mj-ea"/>
              <a:cs typeface="+mj-cs"/>
            </a:endParaRPr>
          </a:p>
          <a:p>
            <a:pPr marL="227965" indent="-227965"/>
            <a:r>
              <a:rPr lang="sv-SE">
                <a:solidFill>
                  <a:schemeClr val="accent5">
                    <a:lumMod val="60000"/>
                    <a:lumOff val="40000"/>
                  </a:schemeClr>
                </a:solidFill>
                <a:latin typeface="+mj-lt"/>
                <a:ea typeface="+mj-ea"/>
                <a:cs typeface="+mj-cs"/>
              </a:rPr>
              <a:t>Kritisk till hur vi tänker kring lärande</a:t>
            </a:r>
          </a:p>
          <a:p>
            <a:pPr marL="227965" indent="-227965"/>
            <a:r>
              <a:rPr lang="sv-SE">
                <a:solidFill>
                  <a:schemeClr val="accent5">
                    <a:lumMod val="60000"/>
                    <a:lumOff val="40000"/>
                  </a:schemeClr>
                </a:solidFill>
                <a:latin typeface="+mj-lt"/>
                <a:ea typeface="+mj-ea"/>
                <a:cs typeface="+mj-cs"/>
              </a:rPr>
              <a:t>Resultatet av undervisning inte förutsägbart</a:t>
            </a:r>
          </a:p>
          <a:p>
            <a:pPr marL="227965" indent="-227965"/>
            <a:r>
              <a:rPr lang="sv-SE">
                <a:solidFill>
                  <a:schemeClr val="accent5">
                    <a:lumMod val="60000"/>
                    <a:lumOff val="40000"/>
                  </a:schemeClr>
                </a:solidFill>
                <a:latin typeface="+mj-lt"/>
                <a:ea typeface="+mj-ea"/>
                <a:cs typeface="+mj-cs"/>
              </a:rPr>
              <a:t>Lärandet sker mellan student och lärare</a:t>
            </a:r>
          </a:p>
          <a:p>
            <a:pPr marL="227965" indent="-227965"/>
            <a:r>
              <a:rPr lang="sv-SE">
                <a:solidFill>
                  <a:schemeClr val="accent5">
                    <a:lumMod val="60000"/>
                    <a:lumOff val="40000"/>
                  </a:schemeClr>
                </a:solidFill>
                <a:latin typeface="+mj-lt"/>
                <a:ea typeface="+mj-ea"/>
                <a:cs typeface="+mj-cs"/>
              </a:rPr>
              <a:t>Relationer är centrala</a:t>
            </a:r>
          </a:p>
          <a:p>
            <a:pPr marL="227965" indent="-227965"/>
            <a:endParaRPr lang="sv-SE" sz="2200"/>
          </a:p>
        </p:txBody>
      </p:sp>
      <p:pic>
        <p:nvPicPr>
          <p:cNvPr id="6" name="Bildobjekt 5">
            <a:extLst>
              <a:ext uri="{FF2B5EF4-FFF2-40B4-BE49-F238E27FC236}">
                <a16:creationId xmlns:a16="http://schemas.microsoft.com/office/drawing/2014/main" id="{9058B4E5-C655-B545-9B29-FFCCC62A6C2A}"/>
              </a:ext>
            </a:extLst>
          </p:cNvPr>
          <p:cNvPicPr>
            <a:picLocks noChangeAspect="1"/>
          </p:cNvPicPr>
          <p:nvPr/>
        </p:nvPicPr>
        <p:blipFill>
          <a:blip r:embed="rId2"/>
          <a:stretch>
            <a:fillRect/>
          </a:stretch>
        </p:blipFill>
        <p:spPr>
          <a:xfrm>
            <a:off x="7586458" y="0"/>
            <a:ext cx="4605542" cy="6858000"/>
          </a:xfrm>
          <a:prstGeom prst="rect">
            <a:avLst/>
          </a:prstGeom>
        </p:spPr>
      </p:pic>
    </p:spTree>
    <p:extLst>
      <p:ext uri="{BB962C8B-B14F-4D97-AF65-F5344CB8AC3E}">
        <p14:creationId xmlns:p14="http://schemas.microsoft.com/office/powerpoint/2010/main" val="296885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2502BC-78D1-B847-D78E-3E6D988A3E2C}"/>
              </a:ext>
            </a:extLst>
          </p:cNvPr>
          <p:cNvSpPr>
            <a:spLocks noGrp="1"/>
          </p:cNvSpPr>
          <p:nvPr>
            <p:ph type="title"/>
          </p:nvPr>
        </p:nvSpPr>
        <p:spPr>
          <a:xfrm>
            <a:off x="5596501" y="489508"/>
            <a:ext cx="5754896" cy="1667569"/>
          </a:xfrm>
        </p:spPr>
        <p:txBody>
          <a:bodyPr anchor="b">
            <a:normAutofit/>
          </a:bodyPr>
          <a:lstStyle/>
          <a:p>
            <a:r>
              <a:rPr lang="sv-SE" sz="4000">
                <a:solidFill>
                  <a:schemeClr val="accent5">
                    <a:lumMod val="60000"/>
                    <a:lumOff val="40000"/>
                  </a:schemeClr>
                </a:solidFill>
              </a:rPr>
              <a:t>Relationship </a:t>
            </a:r>
            <a:r>
              <a:rPr lang="sv-SE" sz="4000" err="1">
                <a:solidFill>
                  <a:schemeClr val="accent5">
                    <a:lumMod val="60000"/>
                    <a:lumOff val="40000"/>
                  </a:schemeClr>
                </a:solidFill>
              </a:rPr>
              <a:t>Rich</a:t>
            </a:r>
            <a:r>
              <a:rPr lang="sv-SE" sz="4000">
                <a:solidFill>
                  <a:schemeClr val="accent5">
                    <a:lumMod val="60000"/>
                    <a:lumOff val="40000"/>
                  </a:schemeClr>
                </a:solidFill>
              </a:rPr>
              <a:t> </a:t>
            </a:r>
            <a:r>
              <a:rPr lang="sv-SE" sz="4000" err="1">
                <a:solidFill>
                  <a:schemeClr val="accent5">
                    <a:lumMod val="60000"/>
                    <a:lumOff val="40000"/>
                  </a:schemeClr>
                </a:solidFill>
              </a:rPr>
              <a:t>Education</a:t>
            </a:r>
            <a:endParaRPr lang="sv-SE" sz="4000">
              <a:solidFill>
                <a:schemeClr val="accent5">
                  <a:lumMod val="60000"/>
                  <a:lumOff val="40000"/>
                </a:schemeClr>
              </a:solidFill>
            </a:endParaRPr>
          </a:p>
        </p:txBody>
      </p:sp>
      <p:sp>
        <p:nvSpPr>
          <p:cNvPr id="3" name="Platshållare för innehåll 2">
            <a:extLst>
              <a:ext uri="{FF2B5EF4-FFF2-40B4-BE49-F238E27FC236}">
                <a16:creationId xmlns:a16="http://schemas.microsoft.com/office/drawing/2014/main" id="{32F120CB-8E0F-B2CD-E072-25EF29E171A0}"/>
              </a:ext>
            </a:extLst>
          </p:cNvPr>
          <p:cNvSpPr>
            <a:spLocks noGrp="1"/>
          </p:cNvSpPr>
          <p:nvPr>
            <p:ph idx="1"/>
          </p:nvPr>
        </p:nvSpPr>
        <p:spPr>
          <a:xfrm>
            <a:off x="5596502" y="2405894"/>
            <a:ext cx="5754896" cy="3197464"/>
          </a:xfrm>
        </p:spPr>
        <p:txBody>
          <a:bodyPr anchor="t">
            <a:normAutofit fontScale="85000" lnSpcReduction="20000"/>
          </a:bodyPr>
          <a:lstStyle/>
          <a:p>
            <a:r>
              <a:rPr lang="sv-SE">
                <a:solidFill>
                  <a:schemeClr val="accent5">
                    <a:lumMod val="60000"/>
                    <a:lumOff val="40000"/>
                  </a:schemeClr>
                </a:solidFill>
                <a:latin typeface="+mj-lt"/>
                <a:ea typeface="+mj-ea"/>
                <a:cs typeface="+mj-cs"/>
              </a:rPr>
              <a:t>2020</a:t>
            </a:r>
          </a:p>
          <a:p>
            <a:r>
              <a:rPr lang="en-US">
                <a:solidFill>
                  <a:schemeClr val="accent5">
                    <a:lumMod val="60000"/>
                    <a:lumOff val="40000"/>
                  </a:schemeClr>
                </a:solidFill>
                <a:latin typeface="+mj-lt"/>
                <a:ea typeface="+mj-ea"/>
                <a:cs typeface="+mj-cs"/>
              </a:rPr>
              <a:t>When I came to college, I placed into the lowest math class, 060. With the help of Professor </a:t>
            </a:r>
            <a:r>
              <a:rPr lang="en-US" err="1">
                <a:solidFill>
                  <a:schemeClr val="accent5">
                    <a:lumMod val="60000"/>
                    <a:lumOff val="40000"/>
                  </a:schemeClr>
                </a:solidFill>
                <a:latin typeface="+mj-lt"/>
                <a:ea typeface="+mj-ea"/>
                <a:cs typeface="+mj-cs"/>
              </a:rPr>
              <a:t>Borha</a:t>
            </a:r>
            <a:r>
              <a:rPr lang="en-US">
                <a:solidFill>
                  <a:schemeClr val="accent5">
                    <a:lumMod val="60000"/>
                    <a:lumOff val="40000"/>
                  </a:schemeClr>
                </a:solidFill>
                <a:latin typeface="+mj-lt"/>
                <a:ea typeface="+mj-ea"/>
                <a:cs typeface="+mj-cs"/>
              </a:rPr>
              <a:t> and the inspiration that he gave me, I finished 060 and 070 in one semester and l­ater became the math club president. He ­ really started me off on the path of realizing that few are born geniuses and that if you want to learn and become ­great, it is through hard work, support, and dedication. —­Tianna Guerra, Oakton Community College</a:t>
            </a:r>
            <a:endParaRPr lang="sv-SE">
              <a:solidFill>
                <a:schemeClr val="accent5">
                  <a:lumMod val="60000"/>
                  <a:lumOff val="40000"/>
                </a:schemeClr>
              </a:solidFill>
              <a:latin typeface="+mj-lt"/>
              <a:ea typeface="+mj-ea"/>
              <a:cs typeface="+mj-cs"/>
            </a:endParaRPr>
          </a:p>
        </p:txBody>
      </p:sp>
      <p:pic>
        <p:nvPicPr>
          <p:cNvPr id="2050" name="Picture 2" descr="Relationship-Rich Education : How Human Connections Drive Success in College Cover Image">
            <a:extLst>
              <a:ext uri="{FF2B5EF4-FFF2-40B4-BE49-F238E27FC236}">
                <a16:creationId xmlns:a16="http://schemas.microsoft.com/office/drawing/2014/main" id="{B2E616DB-732C-471F-C43D-810CCC472F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6660" y="918640"/>
            <a:ext cx="2979104" cy="45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89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C463AF-43E2-B83B-29BA-72932E74E254}"/>
              </a:ext>
            </a:extLst>
          </p:cNvPr>
          <p:cNvSpPr>
            <a:spLocks noGrp="1"/>
          </p:cNvSpPr>
          <p:nvPr>
            <p:ph type="title"/>
          </p:nvPr>
        </p:nvSpPr>
        <p:spPr>
          <a:xfrm>
            <a:off x="630936" y="640080"/>
            <a:ext cx="4818888" cy="1481328"/>
          </a:xfrm>
        </p:spPr>
        <p:txBody>
          <a:bodyPr anchor="b">
            <a:noAutofit/>
          </a:bodyPr>
          <a:lstStyle/>
          <a:p>
            <a:pPr marL="228584" indent="-228584">
              <a:lnSpc>
                <a:spcPct val="100000"/>
              </a:lnSpc>
              <a:spcBef>
                <a:spcPts val="1000"/>
              </a:spcBef>
              <a:buFont typeface="Arial" panose="020B0604020202020204" pitchFamily="34" charset="0"/>
              <a:buChar char="•"/>
            </a:pPr>
            <a:r>
              <a:rPr lang="sv-SE" sz="4800">
                <a:solidFill>
                  <a:schemeClr val="accent5">
                    <a:lumMod val="60000"/>
                    <a:lumOff val="40000"/>
                  </a:schemeClr>
                </a:solidFill>
              </a:rPr>
              <a:t>Community </a:t>
            </a:r>
            <a:r>
              <a:rPr lang="sv-SE" sz="4800" err="1">
                <a:solidFill>
                  <a:schemeClr val="accent5">
                    <a:lumMod val="60000"/>
                    <a:lumOff val="40000"/>
                  </a:schemeClr>
                </a:solidFill>
              </a:rPr>
              <a:t>of</a:t>
            </a:r>
            <a:r>
              <a:rPr lang="sv-SE" sz="4800">
                <a:solidFill>
                  <a:schemeClr val="accent5">
                    <a:lumMod val="60000"/>
                    <a:lumOff val="40000"/>
                  </a:schemeClr>
                </a:solidFill>
              </a:rPr>
              <a:t> </a:t>
            </a:r>
            <a:r>
              <a:rPr lang="sv-SE" sz="4800" err="1">
                <a:solidFill>
                  <a:schemeClr val="accent5">
                    <a:lumMod val="60000"/>
                    <a:lumOff val="40000"/>
                  </a:schemeClr>
                </a:solidFill>
              </a:rPr>
              <a:t>Inquiry</a:t>
            </a:r>
            <a:endParaRPr lang="sv-SE" sz="4800">
              <a:solidFill>
                <a:schemeClr val="accent5">
                  <a:lumMod val="60000"/>
                  <a:lumOff val="40000"/>
                </a:schemeClr>
              </a:solidFill>
            </a:endParaRPr>
          </a:p>
        </p:txBody>
      </p:sp>
      <p:sp>
        <p:nvSpPr>
          <p:cNvPr id="9" name="Content Placeholder 8">
            <a:extLst>
              <a:ext uri="{FF2B5EF4-FFF2-40B4-BE49-F238E27FC236}">
                <a16:creationId xmlns:a16="http://schemas.microsoft.com/office/drawing/2014/main" id="{605B9213-7228-4452-5748-1D87C6B2FA5B}"/>
              </a:ext>
            </a:extLst>
          </p:cNvPr>
          <p:cNvSpPr>
            <a:spLocks noGrp="1"/>
          </p:cNvSpPr>
          <p:nvPr>
            <p:ph idx="1"/>
          </p:nvPr>
        </p:nvSpPr>
        <p:spPr>
          <a:xfrm>
            <a:off x="630936" y="2660904"/>
            <a:ext cx="4818888" cy="3547872"/>
          </a:xfrm>
        </p:spPr>
        <p:txBody>
          <a:bodyPr anchor="t">
            <a:normAutofit/>
          </a:bodyPr>
          <a:lstStyle/>
          <a:p>
            <a:r>
              <a:rPr lang="en-US" sz="2200" err="1">
                <a:solidFill>
                  <a:schemeClr val="accent5">
                    <a:lumMod val="60000"/>
                    <a:lumOff val="40000"/>
                  </a:schemeClr>
                </a:solidFill>
                <a:latin typeface="+mj-lt"/>
                <a:ea typeface="+mj-ea"/>
                <a:cs typeface="+mj-cs"/>
              </a:rPr>
              <a:t>Ramverk</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från</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slutet</a:t>
            </a:r>
            <a:r>
              <a:rPr lang="en-US" sz="2200">
                <a:solidFill>
                  <a:schemeClr val="accent5">
                    <a:lumMod val="60000"/>
                    <a:lumOff val="40000"/>
                  </a:schemeClr>
                </a:solidFill>
                <a:latin typeface="+mj-lt"/>
                <a:ea typeface="+mj-ea"/>
                <a:cs typeface="+mj-cs"/>
              </a:rPr>
              <a:t> av 1990-talet</a:t>
            </a:r>
          </a:p>
          <a:p>
            <a:r>
              <a:rPr lang="en-US" sz="2200">
                <a:solidFill>
                  <a:schemeClr val="accent5">
                    <a:lumMod val="60000"/>
                    <a:lumOff val="40000"/>
                  </a:schemeClr>
                </a:solidFill>
                <a:latin typeface="+mj-lt"/>
                <a:ea typeface="+mj-ea"/>
                <a:cs typeface="+mj-cs"/>
              </a:rPr>
              <a:t>Online studier</a:t>
            </a:r>
          </a:p>
          <a:p>
            <a:r>
              <a:rPr lang="en-US" sz="2200">
                <a:solidFill>
                  <a:schemeClr val="accent5">
                    <a:lumMod val="60000"/>
                    <a:lumOff val="40000"/>
                  </a:schemeClr>
                </a:solidFill>
                <a:latin typeface="+mj-lt"/>
                <a:ea typeface="+mj-ea"/>
                <a:cs typeface="+mj-cs"/>
              </a:rPr>
              <a:t>Olika typer av </a:t>
            </a:r>
            <a:r>
              <a:rPr lang="en-US" sz="2200" err="1">
                <a:solidFill>
                  <a:schemeClr val="accent5">
                    <a:lumMod val="60000"/>
                    <a:lumOff val="40000"/>
                  </a:schemeClr>
                </a:solidFill>
                <a:latin typeface="+mj-lt"/>
                <a:ea typeface="+mj-ea"/>
                <a:cs typeface="+mj-cs"/>
              </a:rPr>
              <a:t>närvaro</a:t>
            </a:r>
            <a:r>
              <a:rPr lang="en-US" sz="2200">
                <a:solidFill>
                  <a:schemeClr val="accent5">
                    <a:lumMod val="60000"/>
                    <a:lumOff val="40000"/>
                  </a:schemeClr>
                </a:solidFill>
                <a:latin typeface="+mj-lt"/>
                <a:ea typeface="+mj-ea"/>
                <a:cs typeface="+mj-cs"/>
              </a:rPr>
              <a:t> för </a:t>
            </a:r>
            <a:r>
              <a:rPr lang="en-US" sz="2200" err="1">
                <a:solidFill>
                  <a:schemeClr val="accent5">
                    <a:lumMod val="60000"/>
                    <a:lumOff val="40000"/>
                  </a:schemeClr>
                </a:solidFill>
                <a:latin typeface="+mj-lt"/>
                <a:ea typeface="+mj-ea"/>
                <a:cs typeface="+mj-cs"/>
              </a:rPr>
              <a:t>att</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skapa</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en</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gynnsam</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lärupplevelse</a:t>
            </a:r>
            <a:endParaRPr lang="en-US" sz="2200">
              <a:solidFill>
                <a:schemeClr val="accent5">
                  <a:lumMod val="60000"/>
                  <a:lumOff val="40000"/>
                </a:schemeClr>
              </a:solidFill>
              <a:latin typeface="+mj-lt"/>
              <a:ea typeface="+mj-ea"/>
              <a:cs typeface="+mj-cs"/>
            </a:endParaRPr>
          </a:p>
        </p:txBody>
      </p:sp>
      <p:pic>
        <p:nvPicPr>
          <p:cNvPr id="5" name="Platshållare för innehåll 4">
            <a:extLst>
              <a:ext uri="{FF2B5EF4-FFF2-40B4-BE49-F238E27FC236}">
                <a16:creationId xmlns:a16="http://schemas.microsoft.com/office/drawing/2014/main" id="{532DBF88-249C-A503-76A9-D6E92175C93A}"/>
              </a:ext>
            </a:extLst>
          </p:cNvPr>
          <p:cNvPicPr>
            <a:picLocks noChangeAspect="1"/>
          </p:cNvPicPr>
          <p:nvPr/>
        </p:nvPicPr>
        <p:blipFill>
          <a:blip r:embed="rId2"/>
          <a:stretch>
            <a:fillRect/>
          </a:stretch>
        </p:blipFill>
        <p:spPr>
          <a:xfrm>
            <a:off x="6099048" y="715425"/>
            <a:ext cx="5458968" cy="5427150"/>
          </a:xfrm>
          <a:prstGeom prst="rect">
            <a:avLst/>
          </a:prstGeom>
        </p:spPr>
      </p:pic>
    </p:spTree>
    <p:extLst>
      <p:ext uri="{BB962C8B-B14F-4D97-AF65-F5344CB8AC3E}">
        <p14:creationId xmlns:p14="http://schemas.microsoft.com/office/powerpoint/2010/main" val="3057380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45864E-F088-F062-D563-2FBBC3B04726}"/>
              </a:ext>
            </a:extLst>
          </p:cNvPr>
          <p:cNvSpPr>
            <a:spLocks noGrp="1"/>
          </p:cNvSpPr>
          <p:nvPr>
            <p:ph type="title"/>
          </p:nvPr>
        </p:nvSpPr>
        <p:spPr>
          <a:xfrm>
            <a:off x="630936" y="640080"/>
            <a:ext cx="4818888" cy="1481328"/>
          </a:xfrm>
        </p:spPr>
        <p:txBody>
          <a:bodyPr anchor="b">
            <a:normAutofit/>
          </a:bodyPr>
          <a:lstStyle/>
          <a:p>
            <a:pPr marL="228600" indent="-228600">
              <a:spcBef>
                <a:spcPts val="1000"/>
              </a:spcBef>
              <a:buFont typeface="Arial" panose="020B0604020202020204" pitchFamily="34" charset="0"/>
              <a:buChar char="•"/>
            </a:pPr>
            <a:r>
              <a:rPr lang="sv-SE" sz="7200" err="1">
                <a:solidFill>
                  <a:schemeClr val="accent5">
                    <a:lumMod val="40000"/>
                    <a:lumOff val="60000"/>
                  </a:schemeClr>
                </a:solidFill>
                <a:latin typeface="+mn-lt"/>
                <a:ea typeface="+mn-ea"/>
                <a:cs typeface="+mn-cs"/>
              </a:rPr>
              <a:t>DiSCo</a:t>
            </a:r>
            <a:endParaRPr lang="sv-SE" sz="7200">
              <a:solidFill>
                <a:schemeClr val="accent5">
                  <a:lumMod val="40000"/>
                  <a:lumOff val="60000"/>
                </a:schemeClr>
              </a:solidFill>
              <a:latin typeface="+mn-lt"/>
              <a:ea typeface="+mn-ea"/>
              <a:cs typeface="+mn-cs"/>
            </a:endParaRPr>
          </a:p>
        </p:txBody>
      </p:sp>
      <p:sp>
        <p:nvSpPr>
          <p:cNvPr id="3" name="Platshållare för innehåll 2">
            <a:extLst>
              <a:ext uri="{FF2B5EF4-FFF2-40B4-BE49-F238E27FC236}">
                <a16:creationId xmlns:a16="http://schemas.microsoft.com/office/drawing/2014/main" id="{9BF13317-AD72-4FF6-E8B1-BC9C660C9DB7}"/>
              </a:ext>
            </a:extLst>
          </p:cNvPr>
          <p:cNvSpPr>
            <a:spLocks noGrp="1"/>
          </p:cNvSpPr>
          <p:nvPr>
            <p:ph idx="1"/>
          </p:nvPr>
        </p:nvSpPr>
        <p:spPr>
          <a:xfrm>
            <a:off x="630936" y="2660904"/>
            <a:ext cx="4818888" cy="3547872"/>
          </a:xfrm>
        </p:spPr>
        <p:txBody>
          <a:bodyPr anchor="t">
            <a:normAutofit/>
          </a:bodyPr>
          <a:lstStyle/>
          <a:p>
            <a:pPr marL="227965" indent="-227965"/>
            <a:r>
              <a:rPr lang="sv-SE" sz="2400">
                <a:solidFill>
                  <a:schemeClr val="accent5">
                    <a:lumMod val="40000"/>
                    <a:lumOff val="60000"/>
                  </a:schemeClr>
                </a:solidFill>
              </a:rPr>
              <a:t>Marie Leijon, Åse </a:t>
            </a:r>
            <a:r>
              <a:rPr lang="sv-SE" sz="2400" err="1">
                <a:solidFill>
                  <a:schemeClr val="accent5">
                    <a:lumMod val="40000"/>
                    <a:lumOff val="60000"/>
                  </a:schemeClr>
                </a:solidFill>
              </a:rPr>
              <a:t>Tieva</a:t>
            </a:r>
            <a:r>
              <a:rPr lang="sv-SE" sz="2400">
                <a:solidFill>
                  <a:schemeClr val="accent5">
                    <a:lumMod val="40000"/>
                    <a:lumOff val="60000"/>
                  </a:schemeClr>
                </a:solidFill>
              </a:rPr>
              <a:t>, Elisabeth </a:t>
            </a:r>
            <a:r>
              <a:rPr lang="sv-SE" sz="2400" err="1">
                <a:solidFill>
                  <a:schemeClr val="accent5">
                    <a:lumMod val="40000"/>
                    <a:lumOff val="60000"/>
                  </a:schemeClr>
                </a:solidFill>
              </a:rPr>
              <a:t>Malvebo</a:t>
            </a:r>
            <a:endParaRPr lang="sv-SE" sz="2400">
              <a:solidFill>
                <a:schemeClr val="accent5">
                  <a:lumMod val="40000"/>
                  <a:lumOff val="60000"/>
                </a:schemeClr>
              </a:solidFill>
            </a:endParaRPr>
          </a:p>
          <a:p>
            <a:pPr marL="227965" indent="-227965"/>
            <a:r>
              <a:rPr lang="sv-SE" err="1">
                <a:solidFill>
                  <a:schemeClr val="accent5">
                    <a:lumMod val="40000"/>
                    <a:lumOff val="60000"/>
                  </a:schemeClr>
                </a:solidFill>
              </a:rPr>
              <a:t>Didactic</a:t>
            </a:r>
            <a:r>
              <a:rPr lang="sv-SE" sz="2400">
                <a:solidFill>
                  <a:schemeClr val="accent5">
                    <a:lumMod val="40000"/>
                    <a:lumOff val="60000"/>
                  </a:schemeClr>
                </a:solidFill>
              </a:rPr>
              <a:t> Spatial </a:t>
            </a:r>
            <a:r>
              <a:rPr lang="sv-SE" err="1">
                <a:solidFill>
                  <a:schemeClr val="accent5">
                    <a:lumMod val="40000"/>
                    <a:lumOff val="60000"/>
                  </a:schemeClr>
                </a:solidFill>
              </a:rPr>
              <a:t>Competence</a:t>
            </a:r>
            <a:endParaRPr lang="sv-SE" sz="2400" err="1">
              <a:solidFill>
                <a:schemeClr val="accent5">
                  <a:lumMod val="40000"/>
                  <a:lumOff val="60000"/>
                </a:schemeClr>
              </a:solidFill>
            </a:endParaRPr>
          </a:p>
        </p:txBody>
      </p:sp>
      <p:pic>
        <p:nvPicPr>
          <p:cNvPr id="5" name="Bildobjekt 4">
            <a:extLst>
              <a:ext uri="{FF2B5EF4-FFF2-40B4-BE49-F238E27FC236}">
                <a16:creationId xmlns:a16="http://schemas.microsoft.com/office/drawing/2014/main" id="{CE459DD4-3377-B7FC-AFEC-6CE28AF0C56A}"/>
              </a:ext>
            </a:extLst>
          </p:cNvPr>
          <p:cNvPicPr>
            <a:picLocks noChangeAspect="1"/>
          </p:cNvPicPr>
          <p:nvPr/>
        </p:nvPicPr>
        <p:blipFill>
          <a:blip r:embed="rId2"/>
          <a:stretch>
            <a:fillRect/>
          </a:stretch>
        </p:blipFill>
        <p:spPr>
          <a:xfrm>
            <a:off x="6099048" y="1497288"/>
            <a:ext cx="5458968" cy="3863424"/>
          </a:xfrm>
          <a:prstGeom prst="rect">
            <a:avLst/>
          </a:prstGeom>
        </p:spPr>
      </p:pic>
    </p:spTree>
    <p:extLst>
      <p:ext uri="{BB962C8B-B14F-4D97-AF65-F5344CB8AC3E}">
        <p14:creationId xmlns:p14="http://schemas.microsoft.com/office/powerpoint/2010/main" val="80349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021516-0B39-3234-6E8F-7044AE62D5E9}"/>
              </a:ext>
            </a:extLst>
          </p:cNvPr>
          <p:cNvSpPr>
            <a:spLocks noGrp="1"/>
          </p:cNvSpPr>
          <p:nvPr>
            <p:ph type="title"/>
          </p:nvPr>
        </p:nvSpPr>
        <p:spPr/>
        <p:txBody>
          <a:bodyPr/>
          <a:lstStyle/>
          <a:p>
            <a:r>
              <a:rPr lang="sv-SE">
                <a:solidFill>
                  <a:schemeClr val="accent5">
                    <a:lumMod val="40000"/>
                    <a:lumOff val="60000"/>
                  </a:schemeClr>
                </a:solidFill>
              </a:rPr>
              <a:t>Referenser</a:t>
            </a:r>
          </a:p>
        </p:txBody>
      </p:sp>
      <p:sp>
        <p:nvSpPr>
          <p:cNvPr id="3" name="Platshållare för innehåll 2">
            <a:extLst>
              <a:ext uri="{FF2B5EF4-FFF2-40B4-BE49-F238E27FC236}">
                <a16:creationId xmlns:a16="http://schemas.microsoft.com/office/drawing/2014/main" id="{7197BBFC-655D-A18B-92DB-EA38B566AAA7}"/>
              </a:ext>
            </a:extLst>
          </p:cNvPr>
          <p:cNvSpPr>
            <a:spLocks noGrp="1"/>
          </p:cNvSpPr>
          <p:nvPr>
            <p:ph idx="1"/>
          </p:nvPr>
        </p:nvSpPr>
        <p:spPr/>
        <p:txBody>
          <a:bodyPr>
            <a:normAutofit fontScale="85000" lnSpcReduction="20000"/>
          </a:bodyPr>
          <a:lstStyle/>
          <a:p>
            <a:r>
              <a:rPr lang="en-US">
                <a:solidFill>
                  <a:schemeClr val="accent5">
                    <a:lumMod val="40000"/>
                    <a:lumOff val="60000"/>
                  </a:schemeClr>
                </a:solidFill>
              </a:rPr>
              <a:t>Bates, T. (2022). Teaching in a digital age: General : guidelines for designing, teaching and learning (Third edition). Tony Bates Associates Ltd.</a:t>
            </a:r>
          </a:p>
          <a:p>
            <a:r>
              <a:rPr lang="en-US">
                <a:solidFill>
                  <a:schemeClr val="accent5">
                    <a:lumMod val="40000"/>
                    <a:lumOff val="60000"/>
                  </a:schemeClr>
                </a:solidFill>
              </a:rPr>
              <a:t>Biesta, G. (2021). World-</a:t>
            </a:r>
            <a:r>
              <a:rPr lang="en-US" err="1">
                <a:solidFill>
                  <a:schemeClr val="accent5">
                    <a:lumMod val="40000"/>
                    <a:lumOff val="60000"/>
                  </a:schemeClr>
                </a:solidFill>
              </a:rPr>
              <a:t>Centred</a:t>
            </a:r>
            <a:r>
              <a:rPr lang="en-US">
                <a:solidFill>
                  <a:schemeClr val="accent5">
                    <a:lumMod val="40000"/>
                    <a:lumOff val="60000"/>
                  </a:schemeClr>
                </a:solidFill>
              </a:rPr>
              <a:t> Education: A View for the Present (1:a </a:t>
            </a:r>
            <a:r>
              <a:rPr lang="en-US" err="1">
                <a:solidFill>
                  <a:schemeClr val="accent5">
                    <a:lumMod val="40000"/>
                    <a:lumOff val="60000"/>
                  </a:schemeClr>
                </a:solidFill>
              </a:rPr>
              <a:t>uppl</a:t>
            </a:r>
            <a:r>
              <a:rPr lang="en-US">
                <a:solidFill>
                  <a:schemeClr val="accent5">
                    <a:lumMod val="40000"/>
                    <a:lumOff val="60000"/>
                  </a:schemeClr>
                </a:solidFill>
              </a:rPr>
              <a:t>.). Routledge. </a:t>
            </a:r>
            <a:r>
              <a:rPr lang="en-US">
                <a:solidFill>
                  <a:schemeClr val="accent5">
                    <a:lumMod val="40000"/>
                    <a:lumOff val="60000"/>
                  </a:schemeClr>
                </a:solidFill>
                <a:hlinkClick r:id="rId2">
                  <a:extLst>
                    <a:ext uri="{A12FA001-AC4F-418D-AE19-62706E023703}">
                      <ahyp:hlinkClr xmlns:ahyp="http://schemas.microsoft.com/office/drawing/2018/hyperlinkcolor" val="tx"/>
                    </a:ext>
                  </a:extLst>
                </a:hlinkClick>
              </a:rPr>
              <a:t>https://doi.org/10.4324/9781003098331</a:t>
            </a:r>
            <a:endParaRPr lang="en-US">
              <a:solidFill>
                <a:schemeClr val="accent5">
                  <a:lumMod val="40000"/>
                  <a:lumOff val="60000"/>
                </a:schemeClr>
              </a:solidFill>
            </a:endParaRPr>
          </a:p>
          <a:p>
            <a:r>
              <a:rPr lang="en-US">
                <a:solidFill>
                  <a:schemeClr val="accent5">
                    <a:lumMod val="40000"/>
                    <a:lumOff val="60000"/>
                  </a:schemeClr>
                </a:solidFill>
              </a:rPr>
              <a:t>Felten, P., &amp; Lambert, L. M. (2020). Relationship-rich education: How human connections drive success in college / Peter Felten; Leo M. Lambert. </a:t>
            </a:r>
            <a:r>
              <a:rPr lang="en-US">
                <a:solidFill>
                  <a:schemeClr val="accent5">
                    <a:lumMod val="40000"/>
                    <a:lumOff val="60000"/>
                  </a:schemeClr>
                </a:solidFill>
                <a:hlinkClick r:id="rId3">
                  <a:extLst>
                    <a:ext uri="{A12FA001-AC4F-418D-AE19-62706E023703}">
                      <ahyp:hlinkClr xmlns:ahyp="http://schemas.microsoft.com/office/drawing/2018/hyperlinkcolor" val="tx"/>
                    </a:ext>
                  </a:extLst>
                </a:hlinkClick>
              </a:rPr>
              <a:t>https://research.ebsco.com/linkprocessor/plink?id=b281bc06-5837-321d-bf6a-6e60b1b64339</a:t>
            </a:r>
            <a:endParaRPr lang="en-US">
              <a:solidFill>
                <a:schemeClr val="accent5">
                  <a:lumMod val="40000"/>
                  <a:lumOff val="60000"/>
                </a:schemeClr>
              </a:solidFill>
            </a:endParaRPr>
          </a:p>
          <a:p>
            <a:r>
              <a:rPr lang="en-US">
                <a:solidFill>
                  <a:schemeClr val="accent5">
                    <a:lumMod val="40000"/>
                    <a:lumOff val="60000"/>
                  </a:schemeClr>
                </a:solidFill>
              </a:rPr>
              <a:t>Leijon, M., </a:t>
            </a:r>
            <a:r>
              <a:rPr lang="en-US" err="1">
                <a:solidFill>
                  <a:schemeClr val="accent5">
                    <a:lumMod val="40000"/>
                    <a:lumOff val="60000"/>
                  </a:schemeClr>
                </a:solidFill>
              </a:rPr>
              <a:t>Tieva</a:t>
            </a:r>
            <a:r>
              <a:rPr lang="en-US">
                <a:solidFill>
                  <a:schemeClr val="accent5">
                    <a:lumMod val="40000"/>
                    <a:lumOff val="60000"/>
                  </a:schemeClr>
                </a:solidFill>
              </a:rPr>
              <a:t>, Åse, &amp; </a:t>
            </a:r>
            <a:r>
              <a:rPr lang="en-US" err="1">
                <a:solidFill>
                  <a:schemeClr val="accent5">
                    <a:lumMod val="40000"/>
                    <a:lumOff val="60000"/>
                  </a:schemeClr>
                </a:solidFill>
              </a:rPr>
              <a:t>Malvebo</a:t>
            </a:r>
            <a:r>
              <a:rPr lang="en-US">
                <a:solidFill>
                  <a:schemeClr val="accent5">
                    <a:lumMod val="40000"/>
                    <a:lumOff val="60000"/>
                  </a:schemeClr>
                </a:solidFill>
              </a:rPr>
              <a:t>, Elisabeth. (2021). It is Time for </a:t>
            </a:r>
            <a:r>
              <a:rPr lang="en-US" err="1">
                <a:solidFill>
                  <a:schemeClr val="accent5">
                    <a:lumMod val="40000"/>
                    <a:lumOff val="60000"/>
                  </a:schemeClr>
                </a:solidFill>
              </a:rPr>
              <a:t>DiSCo</a:t>
            </a:r>
            <a:r>
              <a:rPr lang="en-US">
                <a:solidFill>
                  <a:schemeClr val="accent5">
                    <a:lumMod val="40000"/>
                    <a:lumOff val="60000"/>
                  </a:schemeClr>
                </a:solidFill>
              </a:rPr>
              <a:t> – a Theoretical Model for Didactic Spatial Competence. Journal of Learning Spaces, 10(3), 72–77.</a:t>
            </a:r>
          </a:p>
          <a:p>
            <a:r>
              <a:rPr lang="en-US">
                <a:solidFill>
                  <a:schemeClr val="accent5">
                    <a:lumMod val="40000"/>
                    <a:lumOff val="60000"/>
                  </a:schemeClr>
                </a:solidFill>
              </a:rPr>
              <a:t>Magnússon, G., &amp; </a:t>
            </a:r>
            <a:r>
              <a:rPr lang="en-US" err="1">
                <a:solidFill>
                  <a:schemeClr val="accent5">
                    <a:lumMod val="40000"/>
                    <a:lumOff val="60000"/>
                  </a:schemeClr>
                </a:solidFill>
              </a:rPr>
              <a:t>Rytzler</a:t>
            </a:r>
            <a:r>
              <a:rPr lang="en-US">
                <a:solidFill>
                  <a:schemeClr val="accent5">
                    <a:lumMod val="40000"/>
                    <a:lumOff val="60000"/>
                  </a:schemeClr>
                </a:solidFill>
              </a:rPr>
              <a:t>, J. (2022). Towards a Pedagogy of Higher Education: The Bologna Process, </a:t>
            </a:r>
            <a:r>
              <a:rPr lang="en-US" err="1">
                <a:solidFill>
                  <a:schemeClr val="accent5">
                    <a:lumMod val="40000"/>
                    <a:lumOff val="60000"/>
                  </a:schemeClr>
                </a:solidFill>
              </a:rPr>
              <a:t>Didaktik</a:t>
            </a:r>
            <a:r>
              <a:rPr lang="en-US">
                <a:solidFill>
                  <a:schemeClr val="accent5">
                    <a:lumMod val="40000"/>
                    <a:lumOff val="60000"/>
                  </a:schemeClr>
                </a:solidFill>
              </a:rPr>
              <a:t> and Teaching (1:a </a:t>
            </a:r>
            <a:r>
              <a:rPr lang="en-US" err="1">
                <a:solidFill>
                  <a:schemeClr val="accent5">
                    <a:lumMod val="40000"/>
                    <a:lumOff val="60000"/>
                  </a:schemeClr>
                </a:solidFill>
              </a:rPr>
              <a:t>uppl</a:t>
            </a:r>
            <a:r>
              <a:rPr lang="en-US">
                <a:solidFill>
                  <a:schemeClr val="accent5">
                    <a:lumMod val="40000"/>
                    <a:lumOff val="60000"/>
                  </a:schemeClr>
                </a:solidFill>
              </a:rPr>
              <a:t>.). Routledge. </a:t>
            </a:r>
            <a:r>
              <a:rPr lang="en-US">
                <a:solidFill>
                  <a:schemeClr val="accent5">
                    <a:lumMod val="40000"/>
                    <a:lumOff val="60000"/>
                  </a:schemeClr>
                </a:solidFill>
                <a:hlinkClick r:id="rId4">
                  <a:extLst>
                    <a:ext uri="{A12FA001-AC4F-418D-AE19-62706E023703}">
                      <ahyp:hlinkClr xmlns:ahyp="http://schemas.microsoft.com/office/drawing/2018/hyperlinkcolor" val="tx"/>
                    </a:ext>
                  </a:extLst>
                </a:hlinkClick>
              </a:rPr>
              <a:t>https://doi.org/10.4324/9781003054160</a:t>
            </a:r>
            <a:endParaRPr lang="en-US">
              <a:solidFill>
                <a:schemeClr val="accent5">
                  <a:lumMod val="40000"/>
                  <a:lumOff val="60000"/>
                </a:schemeClr>
              </a:solidFill>
            </a:endParaRPr>
          </a:p>
          <a:p>
            <a:r>
              <a:rPr lang="sv-SE">
                <a:solidFill>
                  <a:schemeClr val="accent5">
                    <a:lumMod val="40000"/>
                    <a:lumOff val="60000"/>
                  </a:schemeClr>
                </a:solidFill>
                <a:hlinkClick r:id="rId5">
                  <a:extLst>
                    <a:ext uri="{A12FA001-AC4F-418D-AE19-62706E023703}">
                      <ahyp:hlinkClr xmlns:ahyp="http://schemas.microsoft.com/office/drawing/2018/hyperlinkcolor" val="tx"/>
                    </a:ext>
                  </a:extLst>
                </a:hlinkClick>
              </a:rPr>
              <a:t>https://coi.athabascau.ca</a:t>
            </a:r>
            <a:endParaRPr lang="sv-SE">
              <a:solidFill>
                <a:schemeClr val="accent5">
                  <a:lumMod val="40000"/>
                  <a:lumOff val="60000"/>
                </a:schemeClr>
              </a:solidFill>
            </a:endParaRPr>
          </a:p>
          <a:p>
            <a:endParaRPr lang="sv-SE">
              <a:solidFill>
                <a:schemeClr val="accent5">
                  <a:lumMod val="40000"/>
                  <a:lumOff val="60000"/>
                </a:schemeClr>
              </a:solidFill>
            </a:endParaRPr>
          </a:p>
        </p:txBody>
      </p:sp>
    </p:spTree>
    <p:extLst>
      <p:ext uri="{BB962C8B-B14F-4D97-AF65-F5344CB8AC3E}">
        <p14:creationId xmlns:p14="http://schemas.microsoft.com/office/powerpoint/2010/main" val="345554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B8090A-175A-EDA4-D8DF-66E1AC25BEF4}"/>
              </a:ext>
            </a:extLst>
          </p:cNvPr>
          <p:cNvSpPr>
            <a:spLocks noGrp="1"/>
          </p:cNvSpPr>
          <p:nvPr>
            <p:ph type="ctrTitle"/>
          </p:nvPr>
        </p:nvSpPr>
        <p:spPr/>
        <p:txBody>
          <a:bodyPr/>
          <a:lstStyle/>
          <a:p>
            <a:r>
              <a:rPr lang="sv-SE"/>
              <a:t>Anna F Söderström</a:t>
            </a:r>
          </a:p>
        </p:txBody>
      </p:sp>
      <p:sp>
        <p:nvSpPr>
          <p:cNvPr id="3" name="Underrubrik 2">
            <a:extLst>
              <a:ext uri="{FF2B5EF4-FFF2-40B4-BE49-F238E27FC236}">
                <a16:creationId xmlns:a16="http://schemas.microsoft.com/office/drawing/2014/main" id="{13BB7539-0222-0D02-58AB-B035860E3563}"/>
              </a:ext>
            </a:extLst>
          </p:cNvPr>
          <p:cNvSpPr>
            <a:spLocks noGrp="1"/>
          </p:cNvSpPr>
          <p:nvPr>
            <p:ph type="subTitle" idx="1"/>
          </p:nvPr>
        </p:nvSpPr>
        <p:spPr>
          <a:xfrm>
            <a:off x="1524000" y="3502810"/>
            <a:ext cx="6323611" cy="1828801"/>
          </a:xfrm>
        </p:spPr>
        <p:txBody>
          <a:bodyPr vert="horz" lIns="91440" tIns="45720" rIns="91440" bIns="45720" rtlCol="0" anchor="t">
            <a:noAutofit/>
          </a:bodyPr>
          <a:lstStyle/>
          <a:p>
            <a:r>
              <a:rPr lang="sv-SE"/>
              <a:t>Finns på Linkedin och </a:t>
            </a:r>
            <a:r>
              <a:rPr lang="sv-SE" err="1"/>
              <a:t>Bluesky</a:t>
            </a:r>
            <a:r>
              <a:rPr lang="sv-SE"/>
              <a:t> </a:t>
            </a:r>
            <a:r>
              <a:rPr lang="sv-SE">
                <a:ea typeface="+mj-lt"/>
                <a:cs typeface="+mj-lt"/>
                <a:hlinkClick r:id="rId2"/>
              </a:rPr>
              <a:t>https://bsky.app/profile/sakletaren.bsky.social</a:t>
            </a:r>
            <a:endParaRPr lang="sv-SE">
              <a:ea typeface="+mj-lt"/>
              <a:cs typeface="+mj-lt"/>
            </a:endParaRPr>
          </a:p>
          <a:p>
            <a:r>
              <a:rPr lang="sv-SE"/>
              <a:t>E-post </a:t>
            </a:r>
            <a:r>
              <a:rPr lang="sv-SE">
                <a:hlinkClick r:id="rId3"/>
              </a:rPr>
              <a:t>anna.soderstrom@liu.se</a:t>
            </a:r>
            <a:endParaRPr lang="sv-SE"/>
          </a:p>
          <a:p>
            <a:endParaRPr lang="sv-SE"/>
          </a:p>
        </p:txBody>
      </p:sp>
      <p:pic>
        <p:nvPicPr>
          <p:cNvPr id="4" name="Bildobjekt 3" descr="En bild som visar Människoansikte, person, klädsel, leende&#10;&#10;AI-genererat innehåll kan vara felaktigt.">
            <a:extLst>
              <a:ext uri="{FF2B5EF4-FFF2-40B4-BE49-F238E27FC236}">
                <a16:creationId xmlns:a16="http://schemas.microsoft.com/office/drawing/2014/main" id="{E2E133CD-565E-2AD0-82BC-65E3A6F18EFE}"/>
              </a:ext>
            </a:extLst>
          </p:cNvPr>
          <p:cNvPicPr>
            <a:picLocks noChangeAspect="1"/>
          </p:cNvPicPr>
          <p:nvPr/>
        </p:nvPicPr>
        <p:blipFill>
          <a:blip r:embed="rId4"/>
          <a:stretch>
            <a:fillRect/>
          </a:stretch>
        </p:blipFill>
        <p:spPr>
          <a:xfrm>
            <a:off x="8742448" y="1223645"/>
            <a:ext cx="2095500" cy="2800598"/>
          </a:xfrm>
          <a:prstGeom prst="rect">
            <a:avLst/>
          </a:prstGeom>
        </p:spPr>
      </p:pic>
      <p:pic>
        <p:nvPicPr>
          <p:cNvPr id="5" name="Bildobjekt 4" descr="En bild som visar Människoansikte, illustration, anime, rita&#10;&#10;AI-genererat innehåll kan vara felaktigt.">
            <a:extLst>
              <a:ext uri="{FF2B5EF4-FFF2-40B4-BE49-F238E27FC236}">
                <a16:creationId xmlns:a16="http://schemas.microsoft.com/office/drawing/2014/main" id="{11422EEF-7D72-363D-BCF1-0DF28A1D6A63}"/>
              </a:ext>
            </a:extLst>
          </p:cNvPr>
          <p:cNvPicPr>
            <a:picLocks noChangeAspect="1"/>
          </p:cNvPicPr>
          <p:nvPr/>
        </p:nvPicPr>
        <p:blipFill>
          <a:blip r:embed="rId5"/>
          <a:stretch>
            <a:fillRect/>
          </a:stretch>
        </p:blipFill>
        <p:spPr>
          <a:xfrm>
            <a:off x="9426039" y="3879272"/>
            <a:ext cx="2018806" cy="2097975"/>
          </a:xfrm>
          <a:prstGeom prst="rect">
            <a:avLst/>
          </a:prstGeom>
        </p:spPr>
      </p:pic>
    </p:spTree>
    <p:extLst>
      <p:ext uri="{BB962C8B-B14F-4D97-AF65-F5344CB8AC3E}">
        <p14:creationId xmlns:p14="http://schemas.microsoft.com/office/powerpoint/2010/main" val="1774698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0B51F6-A2F2-8C8B-B5FE-CF546DFB3203}"/>
              </a:ext>
            </a:extLst>
          </p:cNvPr>
          <p:cNvSpPr>
            <a:spLocks noGrp="1"/>
          </p:cNvSpPr>
          <p:nvPr>
            <p:ph type="title"/>
          </p:nvPr>
        </p:nvSpPr>
        <p:spPr/>
        <p:txBody>
          <a:bodyPr/>
          <a:lstStyle/>
          <a:p>
            <a:r>
              <a:rPr lang="sv-SE"/>
              <a:t>Resultat från intervjustudie</a:t>
            </a:r>
          </a:p>
        </p:txBody>
      </p:sp>
      <p:sp>
        <p:nvSpPr>
          <p:cNvPr id="3" name="Platshållare för innehåll 2">
            <a:extLst>
              <a:ext uri="{FF2B5EF4-FFF2-40B4-BE49-F238E27FC236}">
                <a16:creationId xmlns:a16="http://schemas.microsoft.com/office/drawing/2014/main" id="{136A49BA-8BD9-B5C7-B0EC-92BFEED25D03}"/>
              </a:ext>
            </a:extLst>
          </p:cNvPr>
          <p:cNvSpPr>
            <a:spLocks noGrp="1"/>
          </p:cNvSpPr>
          <p:nvPr>
            <p:ph idx="1"/>
          </p:nvPr>
        </p:nvSpPr>
        <p:spPr>
          <a:xfrm>
            <a:off x="4724921" y="1449574"/>
            <a:ext cx="6965346" cy="4264233"/>
          </a:xfrm>
        </p:spPr>
        <p:txBody>
          <a:bodyPr vert="horz" lIns="91440" tIns="45720" rIns="91440" bIns="45720" rtlCol="0" anchor="t">
            <a:normAutofit/>
          </a:bodyPr>
          <a:lstStyle/>
          <a:p>
            <a:pPr marL="227965" indent="-227965"/>
            <a:r>
              <a:rPr lang="sv-SE"/>
              <a:t>14 lärare intervjuades, läkarprogrammet, tekniskt basår, lärarprogrammet</a:t>
            </a:r>
          </a:p>
          <a:p>
            <a:pPr marL="227965" indent="-227965"/>
            <a:r>
              <a:rPr lang="sv-SE"/>
              <a:t>Undervisningstid från några timmar/termin och uppåt</a:t>
            </a:r>
          </a:p>
          <a:p>
            <a:pPr marL="227965" indent="-227965"/>
            <a:r>
              <a:rPr lang="sv-SE"/>
              <a:t>Minst 5 års erfarenhet av undervisning</a:t>
            </a:r>
          </a:p>
          <a:p>
            <a:pPr marL="227965" indent="-227965"/>
            <a:r>
              <a:rPr lang="sv-SE"/>
              <a:t>Alla utom en hade genomgått någon högskolepedagogisk utbildning</a:t>
            </a:r>
          </a:p>
          <a:p>
            <a:pPr marL="227965" indent="-227965"/>
            <a:r>
              <a:rPr lang="sv-SE"/>
              <a:t>Fem teman kring både utmaningar och möjligheter</a:t>
            </a:r>
          </a:p>
          <a:p>
            <a:pPr marL="227965" indent="-227965"/>
            <a:endParaRPr lang="sv-SE"/>
          </a:p>
        </p:txBody>
      </p:sp>
      <p:pic>
        <p:nvPicPr>
          <p:cNvPr id="5" name="Bildobjekt 4" descr="En bild som visar text, skärmbild, diagram&#10;&#10;AI-genererat innehåll kan vara felaktigt.">
            <a:extLst>
              <a:ext uri="{FF2B5EF4-FFF2-40B4-BE49-F238E27FC236}">
                <a16:creationId xmlns:a16="http://schemas.microsoft.com/office/drawing/2014/main" id="{DE1EA087-1695-FBFA-D3E0-7084F089C5E3}"/>
              </a:ext>
            </a:extLst>
          </p:cNvPr>
          <p:cNvPicPr>
            <a:picLocks noChangeAspect="1"/>
          </p:cNvPicPr>
          <p:nvPr/>
        </p:nvPicPr>
        <p:blipFill>
          <a:blip r:embed="rId2"/>
          <a:stretch>
            <a:fillRect/>
          </a:stretch>
        </p:blipFill>
        <p:spPr>
          <a:xfrm>
            <a:off x="694683" y="1454727"/>
            <a:ext cx="3538893" cy="3948546"/>
          </a:xfrm>
          <a:prstGeom prst="rect">
            <a:avLst/>
          </a:prstGeom>
        </p:spPr>
      </p:pic>
    </p:spTree>
    <p:extLst>
      <p:ext uri="{BB962C8B-B14F-4D97-AF65-F5344CB8AC3E}">
        <p14:creationId xmlns:p14="http://schemas.microsoft.com/office/powerpoint/2010/main" val="1221835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7E0F55-75F9-BFA9-D8C6-47EEB0BB8DC1}"/>
              </a:ext>
            </a:extLst>
          </p:cNvPr>
          <p:cNvSpPr>
            <a:spLocks noGrp="1"/>
          </p:cNvSpPr>
          <p:nvPr>
            <p:ph type="title"/>
          </p:nvPr>
        </p:nvSpPr>
        <p:spPr/>
        <p:txBody>
          <a:bodyPr/>
          <a:lstStyle/>
          <a:p>
            <a:r>
              <a:rPr lang="sv-SE"/>
              <a:t>Resultat från intervjustudie</a:t>
            </a:r>
          </a:p>
        </p:txBody>
      </p:sp>
      <p:sp>
        <p:nvSpPr>
          <p:cNvPr id="3" name="Platshållare för innehåll 2">
            <a:extLst>
              <a:ext uri="{FF2B5EF4-FFF2-40B4-BE49-F238E27FC236}">
                <a16:creationId xmlns:a16="http://schemas.microsoft.com/office/drawing/2014/main" id="{FE61331D-6BB5-D463-98B6-DE3C1D0D6B37}"/>
              </a:ext>
            </a:extLst>
          </p:cNvPr>
          <p:cNvSpPr>
            <a:spLocks noGrp="1"/>
          </p:cNvSpPr>
          <p:nvPr>
            <p:ph idx="1"/>
          </p:nvPr>
        </p:nvSpPr>
        <p:spPr>
          <a:xfrm>
            <a:off x="4460174" y="1459470"/>
            <a:ext cx="6893626" cy="4254337"/>
          </a:xfrm>
        </p:spPr>
        <p:txBody>
          <a:bodyPr vert="horz" lIns="91440" tIns="45720" rIns="91440" bIns="45720" rtlCol="0" anchor="t">
            <a:normAutofit/>
          </a:bodyPr>
          <a:lstStyle/>
          <a:p>
            <a:pPr marL="457200" indent="-457200">
              <a:buAutoNum type="arabicPeriod"/>
            </a:pPr>
            <a:r>
              <a:rPr lang="sv-SE">
                <a:latin typeface="Georgia"/>
              </a:rPr>
              <a:t>Likvärdighet</a:t>
            </a:r>
          </a:p>
          <a:p>
            <a:pPr marL="227965" indent="-227965">
              <a:buNone/>
            </a:pPr>
            <a:r>
              <a:rPr lang="sv-SE" i="1">
                <a:latin typeface="Georgia"/>
              </a:rPr>
              <a:t>"Det kan inte bli </a:t>
            </a:r>
            <a:r>
              <a:rPr lang="sv-SE" i="1" err="1">
                <a:latin typeface="Georgia"/>
              </a:rPr>
              <a:t>jämlika</a:t>
            </a:r>
            <a:r>
              <a:rPr lang="sv-SE" i="1">
                <a:latin typeface="Georgia"/>
              </a:rPr>
              <a:t> </a:t>
            </a:r>
            <a:r>
              <a:rPr lang="sv-SE" i="1" err="1">
                <a:latin typeface="Georgia"/>
              </a:rPr>
              <a:t>förhållanden</a:t>
            </a:r>
            <a:r>
              <a:rPr lang="sv-SE" i="1">
                <a:latin typeface="Georgia"/>
              </a:rPr>
              <a:t>, antingen </a:t>
            </a:r>
            <a:r>
              <a:rPr lang="sv-SE" i="1" err="1">
                <a:latin typeface="Georgia"/>
              </a:rPr>
              <a:t>måste</a:t>
            </a:r>
            <a:r>
              <a:rPr lang="sv-SE" i="1">
                <a:latin typeface="Georgia"/>
              </a:rPr>
              <a:t> alla </a:t>
            </a:r>
            <a:r>
              <a:rPr lang="sv-SE" i="1" err="1">
                <a:latin typeface="Georgia"/>
              </a:rPr>
              <a:t>köra</a:t>
            </a:r>
            <a:r>
              <a:rPr lang="sv-SE" i="1">
                <a:latin typeface="Georgia"/>
              </a:rPr>
              <a:t> </a:t>
            </a:r>
            <a:r>
              <a:rPr lang="sv-SE" i="1" err="1">
                <a:latin typeface="Georgia"/>
              </a:rPr>
              <a:t>pa</a:t>
            </a:r>
            <a:r>
              <a:rPr lang="sv-SE" i="1">
                <a:latin typeface="Georgia"/>
              </a:rPr>
              <a:t>̊ distans eller </a:t>
            </a:r>
            <a:r>
              <a:rPr lang="sv-SE" i="1" err="1">
                <a:latin typeface="Georgia"/>
              </a:rPr>
              <a:t>ocksa</a:t>
            </a:r>
            <a:r>
              <a:rPr lang="sv-SE" i="1">
                <a:latin typeface="Georgia"/>
              </a:rPr>
              <a:t>̊ </a:t>
            </a:r>
            <a:r>
              <a:rPr lang="sv-SE" i="1" err="1">
                <a:latin typeface="Georgia"/>
              </a:rPr>
              <a:t>måste</a:t>
            </a:r>
            <a:r>
              <a:rPr lang="sv-SE" i="1">
                <a:latin typeface="Georgia"/>
              </a:rPr>
              <a:t> alla </a:t>
            </a:r>
            <a:r>
              <a:rPr lang="sv-SE" i="1" err="1">
                <a:latin typeface="Georgia"/>
              </a:rPr>
              <a:t>köra</a:t>
            </a:r>
            <a:r>
              <a:rPr lang="sv-SE" i="1">
                <a:latin typeface="Georgia"/>
              </a:rPr>
              <a:t> i rummet annars så </a:t>
            </a:r>
            <a:r>
              <a:rPr lang="sv-SE" i="1" err="1">
                <a:latin typeface="Georgia"/>
              </a:rPr>
              <a:t>måste</a:t>
            </a:r>
            <a:r>
              <a:rPr lang="sv-SE" i="1">
                <a:latin typeface="Georgia"/>
              </a:rPr>
              <a:t> det </a:t>
            </a:r>
            <a:r>
              <a:rPr lang="sv-SE" i="1" err="1">
                <a:latin typeface="Georgia"/>
              </a:rPr>
              <a:t>nästan</a:t>
            </a:r>
            <a:r>
              <a:rPr lang="sv-SE" i="1">
                <a:latin typeface="Georgia"/>
              </a:rPr>
              <a:t> logiskt bli </a:t>
            </a:r>
            <a:r>
              <a:rPr lang="sv-SE" i="1" err="1">
                <a:latin typeface="Georgia"/>
              </a:rPr>
              <a:t>ojämlika</a:t>
            </a:r>
            <a:r>
              <a:rPr lang="sv-SE" i="1">
                <a:latin typeface="Georgia"/>
              </a:rPr>
              <a:t> </a:t>
            </a:r>
            <a:r>
              <a:rPr lang="sv-SE" i="1" err="1">
                <a:latin typeface="Georgia"/>
              </a:rPr>
              <a:t>förhållanden</a:t>
            </a:r>
            <a:r>
              <a:rPr lang="sv-SE" i="1">
                <a:latin typeface="Georgia"/>
              </a:rPr>
              <a:t>. Och då </a:t>
            </a:r>
            <a:r>
              <a:rPr lang="sv-SE" i="1" err="1">
                <a:latin typeface="Georgia"/>
              </a:rPr>
              <a:t>tänker</a:t>
            </a:r>
            <a:r>
              <a:rPr lang="sv-SE" i="1">
                <a:latin typeface="Georgia"/>
              </a:rPr>
              <a:t> jag att ja, men vi lever i en ofullkomlig </a:t>
            </a:r>
            <a:r>
              <a:rPr lang="sv-SE" i="1" err="1">
                <a:latin typeface="Georgia"/>
              </a:rPr>
              <a:t>värld</a:t>
            </a:r>
            <a:r>
              <a:rPr lang="sv-SE" i="1">
                <a:latin typeface="Georgia"/>
              </a:rPr>
              <a:t>. Vi </a:t>
            </a:r>
            <a:r>
              <a:rPr lang="sv-SE" i="1" err="1">
                <a:latin typeface="Georgia"/>
              </a:rPr>
              <a:t>får</a:t>
            </a:r>
            <a:r>
              <a:rPr lang="sv-SE" i="1">
                <a:latin typeface="Georgia"/>
              </a:rPr>
              <a:t> </a:t>
            </a:r>
            <a:r>
              <a:rPr lang="sv-SE" i="1" err="1">
                <a:latin typeface="Georgia"/>
              </a:rPr>
              <a:t>väl</a:t>
            </a:r>
            <a:r>
              <a:rPr lang="sv-SE" i="1">
                <a:latin typeface="Georgia"/>
              </a:rPr>
              <a:t> acceptera det </a:t>
            </a:r>
            <a:r>
              <a:rPr lang="sv-SE" i="1" err="1">
                <a:latin typeface="Georgia"/>
              </a:rPr>
              <a:t>här</a:t>
            </a:r>
            <a:r>
              <a:rPr lang="sv-SE" i="1">
                <a:latin typeface="Georgia"/>
              </a:rPr>
              <a:t>." </a:t>
            </a:r>
            <a:endParaRPr lang="sv-SE" i="1">
              <a:ea typeface="+mn-lt"/>
              <a:cs typeface="+mn-lt"/>
            </a:endParaRPr>
          </a:p>
          <a:p>
            <a:pPr marL="227965" indent="-227965">
              <a:buNone/>
            </a:pPr>
            <a:r>
              <a:rPr lang="sv-SE" i="1">
                <a:ea typeface="+mn-lt"/>
                <a:cs typeface="+mn-lt"/>
              </a:rPr>
              <a:t>     </a:t>
            </a:r>
            <a:endParaRPr lang="sv-SE" i="1"/>
          </a:p>
          <a:p>
            <a:pPr marL="0" indent="0">
              <a:buNone/>
            </a:pPr>
            <a:endParaRPr lang="sv-SE"/>
          </a:p>
        </p:txBody>
      </p:sp>
      <p:pic>
        <p:nvPicPr>
          <p:cNvPr id="5" name="Bildobjekt 4" descr="En bild som visar text, skärmbild, diagram&#10;&#10;AI-genererat innehåll kan vara felaktigt.">
            <a:extLst>
              <a:ext uri="{FF2B5EF4-FFF2-40B4-BE49-F238E27FC236}">
                <a16:creationId xmlns:a16="http://schemas.microsoft.com/office/drawing/2014/main" id="{EBF7CD83-A3E5-73F6-47BF-9BE4915C8FCB}"/>
              </a:ext>
            </a:extLst>
          </p:cNvPr>
          <p:cNvPicPr>
            <a:picLocks noChangeAspect="1"/>
          </p:cNvPicPr>
          <p:nvPr/>
        </p:nvPicPr>
        <p:blipFill>
          <a:blip r:embed="rId2"/>
          <a:stretch>
            <a:fillRect/>
          </a:stretch>
        </p:blipFill>
        <p:spPr>
          <a:xfrm>
            <a:off x="694683" y="1454727"/>
            <a:ext cx="3538893" cy="3948546"/>
          </a:xfrm>
          <a:prstGeom prst="rect">
            <a:avLst/>
          </a:prstGeom>
        </p:spPr>
      </p:pic>
    </p:spTree>
    <p:extLst>
      <p:ext uri="{BB962C8B-B14F-4D97-AF65-F5344CB8AC3E}">
        <p14:creationId xmlns:p14="http://schemas.microsoft.com/office/powerpoint/2010/main" val="1438339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5D43DA-CA72-DCA0-FF3A-1E4482E0CCFF}"/>
              </a:ext>
            </a:extLst>
          </p:cNvPr>
          <p:cNvSpPr>
            <a:spLocks noGrp="1"/>
          </p:cNvSpPr>
          <p:nvPr>
            <p:ph type="title"/>
          </p:nvPr>
        </p:nvSpPr>
        <p:spPr/>
        <p:txBody>
          <a:bodyPr/>
          <a:lstStyle/>
          <a:p>
            <a:r>
              <a:rPr lang="sv-SE">
                <a:ea typeface="+mj-lt"/>
                <a:cs typeface="+mj-lt"/>
              </a:rPr>
              <a:t>Resultat från intervjustudie</a:t>
            </a:r>
            <a:endParaRPr lang="sv-SE"/>
          </a:p>
        </p:txBody>
      </p:sp>
      <p:sp>
        <p:nvSpPr>
          <p:cNvPr id="3" name="Platshållare för innehåll 2">
            <a:extLst>
              <a:ext uri="{FF2B5EF4-FFF2-40B4-BE49-F238E27FC236}">
                <a16:creationId xmlns:a16="http://schemas.microsoft.com/office/drawing/2014/main" id="{E1681C22-418D-A3CA-FD16-69FEB74A5AAD}"/>
              </a:ext>
            </a:extLst>
          </p:cNvPr>
          <p:cNvSpPr>
            <a:spLocks noGrp="1"/>
          </p:cNvSpPr>
          <p:nvPr>
            <p:ph idx="1"/>
          </p:nvPr>
        </p:nvSpPr>
        <p:spPr>
          <a:xfrm>
            <a:off x="4460174" y="1449574"/>
            <a:ext cx="6893626" cy="4264233"/>
          </a:xfrm>
        </p:spPr>
        <p:txBody>
          <a:bodyPr vert="horz" lIns="91440" tIns="45720" rIns="91440" bIns="45720" rtlCol="0" anchor="t">
            <a:normAutofit/>
          </a:bodyPr>
          <a:lstStyle/>
          <a:p>
            <a:pPr marL="0" indent="0">
              <a:buNone/>
            </a:pPr>
            <a:r>
              <a:rPr lang="sv-SE"/>
              <a:t>2. Icke-verbal kommunikation och visuell distans</a:t>
            </a:r>
          </a:p>
          <a:p>
            <a:pPr marL="227965" indent="-227965">
              <a:buNone/>
            </a:pPr>
            <a:r>
              <a:rPr lang="sv-SE" i="1">
                <a:latin typeface="Georgia"/>
              </a:rPr>
              <a:t>"man </a:t>
            </a:r>
            <a:r>
              <a:rPr lang="sv-SE" i="1" err="1">
                <a:latin typeface="Georgia"/>
              </a:rPr>
              <a:t>låter</a:t>
            </a:r>
            <a:r>
              <a:rPr lang="sv-SE" i="1">
                <a:latin typeface="Georgia"/>
              </a:rPr>
              <a:t> dem prata </a:t>
            </a:r>
            <a:r>
              <a:rPr lang="sv-SE" i="1" err="1">
                <a:latin typeface="Georgia"/>
              </a:rPr>
              <a:t>köra</a:t>
            </a:r>
            <a:r>
              <a:rPr lang="sv-SE" i="1">
                <a:latin typeface="Georgia"/>
              </a:rPr>
              <a:t> med sin Zoom grej </a:t>
            </a:r>
            <a:r>
              <a:rPr lang="sv-SE" i="1" err="1">
                <a:latin typeface="Georgia"/>
              </a:rPr>
              <a:t>alltsa</a:t>
            </a:r>
            <a:r>
              <a:rPr lang="sv-SE" i="1">
                <a:latin typeface="Georgia"/>
              </a:rPr>
              <a:t>̊ sin </a:t>
            </a:r>
            <a:r>
              <a:rPr lang="sv-SE" i="1" err="1">
                <a:latin typeface="Georgia"/>
              </a:rPr>
              <a:t>fjärrkontroll</a:t>
            </a:r>
            <a:r>
              <a:rPr lang="sv-SE" i="1">
                <a:latin typeface="Georgia"/>
              </a:rPr>
              <a:t> och zooma in och visar vilka som </a:t>
            </a:r>
            <a:r>
              <a:rPr lang="sv-SE" i="1" err="1">
                <a:latin typeface="Georgia"/>
              </a:rPr>
              <a:t>är</a:t>
            </a:r>
            <a:r>
              <a:rPr lang="sv-SE" i="1">
                <a:latin typeface="Georgia"/>
              </a:rPr>
              <a:t> </a:t>
            </a:r>
            <a:r>
              <a:rPr lang="sv-SE" i="1" err="1">
                <a:latin typeface="Georgia"/>
              </a:rPr>
              <a:t>där</a:t>
            </a:r>
            <a:r>
              <a:rPr lang="sv-SE" i="1">
                <a:latin typeface="Georgia"/>
              </a:rPr>
              <a:t> och att om jag pratar med </a:t>
            </a:r>
            <a:r>
              <a:rPr lang="sv-SE" i="1" err="1">
                <a:latin typeface="Georgia"/>
              </a:rPr>
              <a:t>någon</a:t>
            </a:r>
            <a:r>
              <a:rPr lang="sv-SE" i="1">
                <a:latin typeface="Georgia"/>
              </a:rPr>
              <a:t> så att de OK kan ni Zooma in </a:t>
            </a:r>
            <a:r>
              <a:rPr lang="sv-SE" i="1" err="1">
                <a:latin typeface="Georgia"/>
              </a:rPr>
              <a:t>här</a:t>
            </a:r>
            <a:r>
              <a:rPr lang="sv-SE" i="1">
                <a:latin typeface="Georgia"/>
              </a:rPr>
              <a:t>." </a:t>
            </a:r>
          </a:p>
          <a:p>
            <a:pPr marL="0" indent="0">
              <a:buNone/>
            </a:pPr>
            <a:endParaRPr lang="sv-SE"/>
          </a:p>
        </p:txBody>
      </p:sp>
      <p:pic>
        <p:nvPicPr>
          <p:cNvPr id="5" name="Bildobjekt 4" descr="En bild som visar text, skärmbild, diagram&#10;&#10;AI-genererat innehåll kan vara felaktigt.">
            <a:extLst>
              <a:ext uri="{FF2B5EF4-FFF2-40B4-BE49-F238E27FC236}">
                <a16:creationId xmlns:a16="http://schemas.microsoft.com/office/drawing/2014/main" id="{534911C8-1056-E4D5-C93E-409D3799CD33}"/>
              </a:ext>
            </a:extLst>
          </p:cNvPr>
          <p:cNvPicPr>
            <a:picLocks noChangeAspect="1"/>
          </p:cNvPicPr>
          <p:nvPr/>
        </p:nvPicPr>
        <p:blipFill>
          <a:blip r:embed="rId2"/>
          <a:stretch>
            <a:fillRect/>
          </a:stretch>
        </p:blipFill>
        <p:spPr>
          <a:xfrm>
            <a:off x="694683" y="1454727"/>
            <a:ext cx="3538893" cy="3948546"/>
          </a:xfrm>
          <a:prstGeom prst="rect">
            <a:avLst/>
          </a:prstGeom>
        </p:spPr>
      </p:pic>
    </p:spTree>
    <p:extLst>
      <p:ext uri="{BB962C8B-B14F-4D97-AF65-F5344CB8AC3E}">
        <p14:creationId xmlns:p14="http://schemas.microsoft.com/office/powerpoint/2010/main" val="379457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C820811-C70C-2C10-5B2B-0DC56A861604}"/>
              </a:ext>
            </a:extLst>
          </p:cNvPr>
          <p:cNvSpPr>
            <a:spLocks noGrp="1"/>
          </p:cNvSpPr>
          <p:nvPr>
            <p:ph type="title"/>
          </p:nvPr>
        </p:nvSpPr>
        <p:spPr/>
        <p:txBody>
          <a:bodyPr/>
          <a:lstStyle/>
          <a:p>
            <a:r>
              <a:rPr lang="sv-SE"/>
              <a:t>Varmt välkomna</a:t>
            </a:r>
          </a:p>
        </p:txBody>
      </p:sp>
      <p:sp>
        <p:nvSpPr>
          <p:cNvPr id="5" name="Platshållare för innehåll 4">
            <a:extLst>
              <a:ext uri="{FF2B5EF4-FFF2-40B4-BE49-F238E27FC236}">
                <a16:creationId xmlns:a16="http://schemas.microsoft.com/office/drawing/2014/main" id="{664613AD-D126-0682-4C1B-7CE3EE8510EF}"/>
              </a:ext>
            </a:extLst>
          </p:cNvPr>
          <p:cNvSpPr>
            <a:spLocks noGrp="1"/>
          </p:cNvSpPr>
          <p:nvPr>
            <p:ph idx="1"/>
          </p:nvPr>
        </p:nvSpPr>
        <p:spPr/>
        <p:txBody>
          <a:bodyPr/>
          <a:lstStyle/>
          <a:p>
            <a:endParaRPr lang="sv-SE"/>
          </a:p>
          <a:p>
            <a:r>
              <a:rPr lang="sv-SE"/>
              <a:t>Anna Johnsson Harrie, prodekan Utbildningsvetenskap vid Linköpings universitet</a:t>
            </a:r>
          </a:p>
        </p:txBody>
      </p:sp>
    </p:spTree>
    <p:extLst>
      <p:ext uri="{BB962C8B-B14F-4D97-AF65-F5344CB8AC3E}">
        <p14:creationId xmlns:p14="http://schemas.microsoft.com/office/powerpoint/2010/main" val="162454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322451-4CC6-2653-6EB2-1CA73BADB9B7}"/>
              </a:ext>
            </a:extLst>
          </p:cNvPr>
          <p:cNvSpPr>
            <a:spLocks noGrp="1"/>
          </p:cNvSpPr>
          <p:nvPr>
            <p:ph type="title"/>
          </p:nvPr>
        </p:nvSpPr>
        <p:spPr/>
        <p:txBody>
          <a:bodyPr/>
          <a:lstStyle/>
          <a:p>
            <a:r>
              <a:rPr lang="sv-SE">
                <a:ea typeface="+mj-lt"/>
                <a:cs typeface="+mj-lt"/>
              </a:rPr>
              <a:t>Resultat från intervjustudie</a:t>
            </a:r>
            <a:endParaRPr lang="sv-SE"/>
          </a:p>
        </p:txBody>
      </p:sp>
      <p:sp>
        <p:nvSpPr>
          <p:cNvPr id="3" name="Platshållare för innehåll 2">
            <a:extLst>
              <a:ext uri="{FF2B5EF4-FFF2-40B4-BE49-F238E27FC236}">
                <a16:creationId xmlns:a16="http://schemas.microsoft.com/office/drawing/2014/main" id="{F087D35B-7061-1963-4CEC-C676856B6BD9}"/>
              </a:ext>
            </a:extLst>
          </p:cNvPr>
          <p:cNvSpPr>
            <a:spLocks noGrp="1"/>
          </p:cNvSpPr>
          <p:nvPr>
            <p:ph idx="1"/>
          </p:nvPr>
        </p:nvSpPr>
        <p:spPr>
          <a:xfrm>
            <a:off x="4400797" y="1459470"/>
            <a:ext cx="6606639" cy="4264233"/>
          </a:xfrm>
        </p:spPr>
        <p:txBody>
          <a:bodyPr vert="horz" lIns="91440" tIns="45720" rIns="91440" bIns="45720" rtlCol="0" anchor="t">
            <a:normAutofit/>
          </a:bodyPr>
          <a:lstStyle/>
          <a:p>
            <a:pPr marL="0" indent="0">
              <a:buNone/>
            </a:pPr>
            <a:r>
              <a:rPr lang="sv-SE"/>
              <a:t>3. Teknisk trygghet</a:t>
            </a:r>
          </a:p>
          <a:p>
            <a:pPr marL="0" indent="0">
              <a:buNone/>
            </a:pPr>
            <a:endParaRPr lang="sv-SE">
              <a:latin typeface="Georgia"/>
            </a:endParaRPr>
          </a:p>
          <a:p>
            <a:pPr marL="227965" indent="-227965">
              <a:buNone/>
            </a:pPr>
            <a:r>
              <a:rPr lang="sv-SE">
                <a:latin typeface="Georgia"/>
              </a:rPr>
              <a:t>"Jag har inte riktigt redskapen </a:t>
            </a:r>
            <a:r>
              <a:rPr lang="sv-SE" err="1">
                <a:latin typeface="Georgia"/>
              </a:rPr>
              <a:t>för</a:t>
            </a:r>
            <a:r>
              <a:rPr lang="sv-SE">
                <a:latin typeface="Georgia"/>
              </a:rPr>
              <a:t> att veta, hur ska vi ta det </a:t>
            </a:r>
            <a:r>
              <a:rPr lang="sv-SE" err="1">
                <a:latin typeface="Georgia"/>
              </a:rPr>
              <a:t>här</a:t>
            </a:r>
            <a:r>
              <a:rPr lang="sv-SE">
                <a:latin typeface="Georgia"/>
              </a:rPr>
              <a:t> </a:t>
            </a:r>
            <a:r>
              <a:rPr lang="sv-SE" err="1">
                <a:latin typeface="Georgia"/>
              </a:rPr>
              <a:t>längre</a:t>
            </a:r>
            <a:r>
              <a:rPr lang="sv-SE">
                <a:latin typeface="Georgia"/>
              </a:rPr>
              <a:t>? Jag </a:t>
            </a:r>
            <a:r>
              <a:rPr lang="sv-SE" err="1">
                <a:latin typeface="Georgia"/>
              </a:rPr>
              <a:t>känner</a:t>
            </a:r>
            <a:r>
              <a:rPr lang="sv-SE">
                <a:latin typeface="Georgia"/>
              </a:rPr>
              <a:t> </a:t>
            </a:r>
            <a:r>
              <a:rPr lang="sv-SE" err="1">
                <a:latin typeface="Georgia"/>
              </a:rPr>
              <a:t>själv</a:t>
            </a:r>
            <a:r>
              <a:rPr lang="sv-SE">
                <a:latin typeface="Georgia"/>
              </a:rPr>
              <a:t> att jag blir en </a:t>
            </a:r>
            <a:r>
              <a:rPr lang="sv-SE" err="1">
                <a:latin typeface="Georgia"/>
              </a:rPr>
              <a:t>bättre</a:t>
            </a:r>
            <a:r>
              <a:rPr lang="sv-SE">
                <a:latin typeface="Georgia"/>
              </a:rPr>
              <a:t> </a:t>
            </a:r>
            <a:r>
              <a:rPr lang="sv-SE" err="1">
                <a:latin typeface="Georgia"/>
              </a:rPr>
              <a:t>lärare</a:t>
            </a:r>
            <a:r>
              <a:rPr lang="sv-SE">
                <a:latin typeface="Georgia"/>
              </a:rPr>
              <a:t> i det här men jag vill utveckla mer interaktion."</a:t>
            </a:r>
            <a:endParaRPr lang="sv-SE"/>
          </a:p>
        </p:txBody>
      </p:sp>
      <p:pic>
        <p:nvPicPr>
          <p:cNvPr id="5" name="Bildobjekt 4" descr="En bild som visar text, skärmbild, diagram&#10;&#10;AI-genererat innehåll kan vara felaktigt.">
            <a:extLst>
              <a:ext uri="{FF2B5EF4-FFF2-40B4-BE49-F238E27FC236}">
                <a16:creationId xmlns:a16="http://schemas.microsoft.com/office/drawing/2014/main" id="{8EC22660-D6B8-44B9-9ADE-73735A5F6FC8}"/>
              </a:ext>
            </a:extLst>
          </p:cNvPr>
          <p:cNvPicPr>
            <a:picLocks noChangeAspect="1"/>
          </p:cNvPicPr>
          <p:nvPr/>
        </p:nvPicPr>
        <p:blipFill>
          <a:blip r:embed="rId2"/>
          <a:stretch>
            <a:fillRect/>
          </a:stretch>
        </p:blipFill>
        <p:spPr>
          <a:xfrm>
            <a:off x="694683" y="1454727"/>
            <a:ext cx="3538893" cy="3948546"/>
          </a:xfrm>
          <a:prstGeom prst="rect">
            <a:avLst/>
          </a:prstGeom>
        </p:spPr>
      </p:pic>
    </p:spTree>
    <p:extLst>
      <p:ext uri="{BB962C8B-B14F-4D97-AF65-F5344CB8AC3E}">
        <p14:creationId xmlns:p14="http://schemas.microsoft.com/office/powerpoint/2010/main" val="3714033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D5334B-137E-3222-8E58-FC65C47C7329}"/>
              </a:ext>
            </a:extLst>
          </p:cNvPr>
          <p:cNvSpPr>
            <a:spLocks noGrp="1"/>
          </p:cNvSpPr>
          <p:nvPr>
            <p:ph type="title"/>
          </p:nvPr>
        </p:nvSpPr>
        <p:spPr/>
        <p:txBody>
          <a:bodyPr/>
          <a:lstStyle/>
          <a:p>
            <a:r>
              <a:rPr lang="sv-SE">
                <a:ea typeface="+mj-lt"/>
                <a:cs typeface="+mj-lt"/>
              </a:rPr>
              <a:t>Att utforska vidare</a:t>
            </a:r>
            <a:endParaRPr lang="sv-SE"/>
          </a:p>
        </p:txBody>
      </p:sp>
      <p:sp>
        <p:nvSpPr>
          <p:cNvPr id="3" name="Platshållare för innehåll 2">
            <a:extLst>
              <a:ext uri="{FF2B5EF4-FFF2-40B4-BE49-F238E27FC236}">
                <a16:creationId xmlns:a16="http://schemas.microsoft.com/office/drawing/2014/main" id="{101CF676-9B6E-5C46-8CE2-206E2467645E}"/>
              </a:ext>
            </a:extLst>
          </p:cNvPr>
          <p:cNvSpPr>
            <a:spLocks noGrp="1"/>
          </p:cNvSpPr>
          <p:nvPr>
            <p:ph idx="1"/>
          </p:nvPr>
        </p:nvSpPr>
        <p:spPr/>
        <p:txBody>
          <a:bodyPr vert="horz" lIns="91440" tIns="45720" rIns="91440" bIns="45720" rtlCol="0" anchor="t">
            <a:normAutofit/>
          </a:bodyPr>
          <a:lstStyle/>
          <a:p>
            <a:pPr marL="227965" indent="-227965"/>
            <a:r>
              <a:rPr lang="sv-SE" err="1"/>
              <a:t>Mindset</a:t>
            </a:r>
            <a:r>
              <a:rPr lang="sv-SE"/>
              <a:t> och rimliga förväntningar</a:t>
            </a:r>
          </a:p>
          <a:p>
            <a:pPr marL="227965" indent="-227965"/>
            <a:r>
              <a:rPr lang="sv-SE"/>
              <a:t>Inkluderande och väl strukturerad digital närvaro</a:t>
            </a:r>
          </a:p>
          <a:p>
            <a:pPr marL="227965" indent="-227965"/>
            <a:r>
              <a:rPr lang="sv-SE"/>
              <a:t>Kontinuerlig professionell och pedagogisk kompetensutveckling</a:t>
            </a:r>
          </a:p>
          <a:p>
            <a:pPr marL="227965" indent="-227965"/>
            <a:r>
              <a:rPr lang="sv-SE"/>
              <a:t>Interprofessionellt utvecklingsarbete</a:t>
            </a:r>
          </a:p>
          <a:p>
            <a:pPr marL="227965" indent="-227965"/>
            <a:endParaRPr lang="sv-SE"/>
          </a:p>
          <a:p>
            <a:pPr marL="227965" indent="-227965"/>
            <a:endParaRPr lang="sv-SE"/>
          </a:p>
          <a:p>
            <a:pPr marL="0" indent="0">
              <a:buNone/>
            </a:pPr>
            <a:r>
              <a:rPr lang="sv-SE"/>
              <a:t>Uppsatsen i sin helhet: </a:t>
            </a:r>
            <a:r>
              <a:rPr lang="sv-SE">
                <a:ea typeface="+mn-lt"/>
                <a:cs typeface="+mn-lt"/>
                <a:hlinkClick r:id="rId2"/>
              </a:rPr>
              <a:t>https://gupea.ub.gu.se/handle/2077/80979</a:t>
            </a:r>
            <a:endParaRPr lang="sv-SE"/>
          </a:p>
          <a:p>
            <a:pPr marL="0" indent="0">
              <a:buNone/>
            </a:pPr>
            <a:endParaRPr lang="sv-SE"/>
          </a:p>
          <a:p>
            <a:pPr marL="0" indent="0">
              <a:buNone/>
            </a:pPr>
            <a:endParaRPr lang="sv-SE"/>
          </a:p>
          <a:p>
            <a:pPr marL="0" indent="0">
              <a:buNone/>
            </a:pPr>
            <a:endParaRPr lang="sv-SE"/>
          </a:p>
        </p:txBody>
      </p:sp>
    </p:spTree>
    <p:extLst>
      <p:ext uri="{BB962C8B-B14F-4D97-AF65-F5344CB8AC3E}">
        <p14:creationId xmlns:p14="http://schemas.microsoft.com/office/powerpoint/2010/main" val="3160091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708799-91A7-8CFF-03B6-26C6417F7FC4}"/>
              </a:ext>
            </a:extLst>
          </p:cNvPr>
          <p:cNvSpPr>
            <a:spLocks noGrp="1"/>
          </p:cNvSpPr>
          <p:nvPr>
            <p:ph type="title"/>
          </p:nvPr>
        </p:nvSpPr>
        <p:spPr/>
        <p:txBody>
          <a:bodyPr/>
          <a:lstStyle/>
          <a:p>
            <a:r>
              <a:rPr lang="sv-SE"/>
              <a:t>Lärarnas praktik i decentraliserad utbildning</a:t>
            </a:r>
          </a:p>
        </p:txBody>
      </p:sp>
      <p:pic>
        <p:nvPicPr>
          <p:cNvPr id="4" name="Platshållare för innehåll 3" descr="En bild som visar text, cirkel, Teckensnitt, Grafik&#10;&#10;AI-genererat innehåll kan vara felaktigt.">
            <a:extLst>
              <a:ext uri="{FF2B5EF4-FFF2-40B4-BE49-F238E27FC236}">
                <a16:creationId xmlns:a16="http://schemas.microsoft.com/office/drawing/2014/main" id="{EE09B674-07A3-867F-70E7-5E0485C7D346}"/>
              </a:ext>
            </a:extLst>
          </p:cNvPr>
          <p:cNvPicPr>
            <a:picLocks noGrp="1" noChangeAspect="1"/>
          </p:cNvPicPr>
          <p:nvPr>
            <p:ph idx="1"/>
          </p:nvPr>
        </p:nvPicPr>
        <p:blipFill>
          <a:blip r:embed="rId2"/>
          <a:stretch>
            <a:fillRect/>
          </a:stretch>
        </p:blipFill>
        <p:spPr>
          <a:xfrm>
            <a:off x="3048000" y="1572430"/>
            <a:ext cx="6096000" cy="4042811"/>
          </a:xfrm>
        </p:spPr>
      </p:pic>
    </p:spTree>
    <p:extLst>
      <p:ext uri="{BB962C8B-B14F-4D97-AF65-F5344CB8AC3E}">
        <p14:creationId xmlns:p14="http://schemas.microsoft.com/office/powerpoint/2010/main" val="1411057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0000">
            <a:alpha val="94000"/>
          </a:srgbClr>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EC07A06-02BF-4D80-A996-15D9274EABE3}"/>
              </a:ext>
            </a:extLst>
          </p:cNvPr>
          <p:cNvSpPr>
            <a:spLocks noGrp="1"/>
          </p:cNvSpPr>
          <p:nvPr>
            <p:ph type="ctrTitle"/>
          </p:nvPr>
        </p:nvSpPr>
        <p:spPr/>
        <p:txBody>
          <a:bodyPr/>
          <a:lstStyle/>
          <a:p>
            <a:r>
              <a:rPr lang="sv-SE" sz="4800">
                <a:solidFill>
                  <a:schemeClr val="bg1"/>
                </a:solidFill>
              </a:rPr>
              <a:t>Redo för decentraliserad utbildningskultur</a:t>
            </a:r>
          </a:p>
        </p:txBody>
      </p:sp>
      <p:sp>
        <p:nvSpPr>
          <p:cNvPr id="5" name="Underrubrik 4">
            <a:extLst>
              <a:ext uri="{FF2B5EF4-FFF2-40B4-BE49-F238E27FC236}">
                <a16:creationId xmlns:a16="http://schemas.microsoft.com/office/drawing/2014/main" id="{6962347E-250C-42E1-A59C-ADD15DDD720D}"/>
              </a:ext>
            </a:extLst>
          </p:cNvPr>
          <p:cNvSpPr>
            <a:spLocks noGrp="1"/>
          </p:cNvSpPr>
          <p:nvPr>
            <p:ph type="subTitle" idx="1"/>
          </p:nvPr>
        </p:nvSpPr>
        <p:spPr>
          <a:xfrm>
            <a:off x="911424" y="3429000"/>
            <a:ext cx="10153128" cy="1752600"/>
          </a:xfrm>
        </p:spPr>
        <p:txBody>
          <a:bodyPr/>
          <a:lstStyle/>
          <a:p>
            <a:pPr algn="l"/>
            <a:r>
              <a:rPr lang="sv-SE" sz="3200" b="0" i="0" u="none" strike="noStrike" baseline="0"/>
              <a:t>Hur kan olika aktörer samverka för att pedagogiskt förbereda för decentraliserad undervisning?</a:t>
            </a:r>
            <a:endParaRPr lang="sv-SE"/>
          </a:p>
        </p:txBody>
      </p:sp>
      <p:sp>
        <p:nvSpPr>
          <p:cNvPr id="2" name="Platshållare för bildnummer 1">
            <a:extLst>
              <a:ext uri="{FF2B5EF4-FFF2-40B4-BE49-F238E27FC236}">
                <a16:creationId xmlns:a16="http://schemas.microsoft.com/office/drawing/2014/main" id="{F3ED704D-B04B-4E42-9DC5-3D3B1DA014DD}"/>
              </a:ext>
            </a:extLst>
          </p:cNvPr>
          <p:cNvSpPr>
            <a:spLocks noGrp="1"/>
          </p:cNvSpPr>
          <p:nvPr>
            <p:ph type="sldNum" sz="quarter" idx="10"/>
          </p:nvPr>
        </p:nvSpPr>
        <p:spPr/>
        <p:txBody>
          <a:bodyPr/>
          <a:lstStyle/>
          <a:p>
            <a:fld id="{35218AAC-6E51-47AF-97F9-E6EA9115147D}" type="slidenum">
              <a:rPr lang="sv-SE" smtClean="0"/>
              <a:pPr/>
              <a:t>33</a:t>
            </a:fld>
            <a:endParaRPr lang="sv-SE"/>
          </a:p>
        </p:txBody>
      </p:sp>
    </p:spTree>
    <p:extLst>
      <p:ext uri="{BB962C8B-B14F-4D97-AF65-F5344CB8AC3E}">
        <p14:creationId xmlns:p14="http://schemas.microsoft.com/office/powerpoint/2010/main" val="644281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D36F2-A3C4-427F-81DF-395512701F1F}"/>
              </a:ext>
            </a:extLst>
          </p:cNvPr>
          <p:cNvSpPr>
            <a:spLocks noGrp="1"/>
          </p:cNvSpPr>
          <p:nvPr>
            <p:ph type="title"/>
          </p:nvPr>
        </p:nvSpPr>
        <p:spPr>
          <a:xfrm>
            <a:off x="963084" y="692697"/>
            <a:ext cx="10363200" cy="1296144"/>
          </a:xfrm>
        </p:spPr>
        <p:txBody>
          <a:bodyPr/>
          <a:lstStyle/>
          <a:p>
            <a:r>
              <a:rPr lang="sv-SE" sz="4400"/>
              <a:t>Fördelar med hybrid eller decentraliserad undervisning</a:t>
            </a:r>
          </a:p>
        </p:txBody>
      </p:sp>
      <p:sp>
        <p:nvSpPr>
          <p:cNvPr id="3" name="Platshållare för text 2">
            <a:extLst>
              <a:ext uri="{FF2B5EF4-FFF2-40B4-BE49-F238E27FC236}">
                <a16:creationId xmlns:a16="http://schemas.microsoft.com/office/drawing/2014/main" id="{8E43635E-FD21-4163-A2D4-FB3D4B38C081}"/>
              </a:ext>
            </a:extLst>
          </p:cNvPr>
          <p:cNvSpPr>
            <a:spLocks noGrp="1"/>
          </p:cNvSpPr>
          <p:nvPr>
            <p:ph type="body" idx="1"/>
          </p:nvPr>
        </p:nvSpPr>
        <p:spPr>
          <a:xfrm>
            <a:off x="963084" y="2348880"/>
            <a:ext cx="10363200" cy="2808313"/>
          </a:xfrm>
        </p:spPr>
        <p:txBody>
          <a:bodyPr>
            <a:noAutofit/>
          </a:bodyPr>
          <a:lstStyle/>
          <a:p>
            <a:pPr marL="342900" indent="-342900">
              <a:buFont typeface="Arial" panose="020B0604020202020204" pitchFamily="34" charset="0"/>
              <a:buChar char="•"/>
            </a:pPr>
            <a:r>
              <a:rPr lang="sv-SE" sz="2400"/>
              <a:t>Möjlighet att nå fler studentgrupper och bredda rekryteringen</a:t>
            </a:r>
          </a:p>
          <a:p>
            <a:pPr marL="342900" indent="-342900">
              <a:buFont typeface="Arial" panose="020B0604020202020204" pitchFamily="34" charset="0"/>
              <a:buChar char="•"/>
            </a:pPr>
            <a:r>
              <a:rPr lang="sv-SE" sz="2400"/>
              <a:t>Ökad tillgänglighet och flexibilitet – studenter kan studera oavsett ort</a:t>
            </a:r>
          </a:p>
          <a:p>
            <a:pPr marL="342900" indent="-342900">
              <a:buFont typeface="Arial" panose="020B0604020202020204" pitchFamily="34" charset="0"/>
              <a:buChar char="•"/>
            </a:pPr>
            <a:r>
              <a:rPr lang="sv-SE" sz="2400"/>
              <a:t>Nya undervisningstekniker och pedagogiska metoder</a:t>
            </a:r>
          </a:p>
          <a:p>
            <a:pPr marL="342900" indent="-342900">
              <a:buFont typeface="Arial" panose="020B0604020202020204" pitchFamily="34" charset="0"/>
              <a:buChar char="•"/>
            </a:pPr>
            <a:r>
              <a:rPr lang="sv-SE" sz="2400"/>
              <a:t>Möjlighet att utveckla digitala färdigheter</a:t>
            </a:r>
          </a:p>
          <a:p>
            <a:pPr marL="342900" indent="-342900">
              <a:buFont typeface="Arial" panose="020B0604020202020204" pitchFamily="34" charset="0"/>
              <a:buChar char="•"/>
            </a:pPr>
            <a:r>
              <a:rPr lang="sv-SE" sz="2400"/>
              <a:t>Minskad lokalbokning och mer tidseffektiv planering</a:t>
            </a:r>
          </a:p>
          <a:p>
            <a:pPr marL="342900" indent="-342900">
              <a:buFont typeface="Arial" panose="020B0604020202020204" pitchFamily="34" charset="0"/>
              <a:buChar char="•"/>
            </a:pPr>
            <a:r>
              <a:rPr lang="sv-SE" sz="2400"/>
              <a:t>Ökad utbildningsnivå i kommunen och stärkt lokal kompetensförsörjning</a:t>
            </a:r>
          </a:p>
        </p:txBody>
      </p:sp>
      <p:sp>
        <p:nvSpPr>
          <p:cNvPr id="4" name="Platshållare för bildnummer 3">
            <a:extLst>
              <a:ext uri="{FF2B5EF4-FFF2-40B4-BE49-F238E27FC236}">
                <a16:creationId xmlns:a16="http://schemas.microsoft.com/office/drawing/2014/main" id="{B0F9B9B3-D518-4A9D-85D7-F93F9BB75DC5}"/>
              </a:ext>
            </a:extLst>
          </p:cNvPr>
          <p:cNvSpPr>
            <a:spLocks noGrp="1"/>
          </p:cNvSpPr>
          <p:nvPr>
            <p:ph type="sldNum" sz="quarter" idx="10"/>
          </p:nvPr>
        </p:nvSpPr>
        <p:spPr/>
        <p:txBody>
          <a:bodyPr/>
          <a:lstStyle/>
          <a:p>
            <a:fld id="{35218AAC-6E51-47AF-97F9-E6EA9115147D}" type="slidenum">
              <a:rPr lang="sv-SE" smtClean="0"/>
              <a:pPr/>
              <a:t>34</a:t>
            </a:fld>
            <a:endParaRPr lang="sv-SE"/>
          </a:p>
        </p:txBody>
      </p:sp>
    </p:spTree>
    <p:extLst>
      <p:ext uri="{BB962C8B-B14F-4D97-AF65-F5344CB8AC3E}">
        <p14:creationId xmlns:p14="http://schemas.microsoft.com/office/powerpoint/2010/main" val="3428920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81A5C3-120C-4979-85AC-686ADD8DDA42}"/>
              </a:ext>
            </a:extLst>
          </p:cNvPr>
          <p:cNvSpPr>
            <a:spLocks noGrp="1"/>
          </p:cNvSpPr>
          <p:nvPr>
            <p:ph type="title"/>
          </p:nvPr>
        </p:nvSpPr>
        <p:spPr>
          <a:xfrm>
            <a:off x="963084" y="764706"/>
            <a:ext cx="10363200" cy="936102"/>
          </a:xfrm>
        </p:spPr>
        <p:txBody>
          <a:bodyPr/>
          <a:lstStyle/>
          <a:p>
            <a:r>
              <a:rPr lang="sv-SE" sz="4400"/>
              <a:t>Utmaningar med hybridundervisning</a:t>
            </a:r>
          </a:p>
        </p:txBody>
      </p:sp>
      <p:sp>
        <p:nvSpPr>
          <p:cNvPr id="3" name="Platshållare för text 2">
            <a:extLst>
              <a:ext uri="{FF2B5EF4-FFF2-40B4-BE49-F238E27FC236}">
                <a16:creationId xmlns:a16="http://schemas.microsoft.com/office/drawing/2014/main" id="{12084EE6-88A1-4751-97CD-C3C4A3417E31}"/>
              </a:ext>
            </a:extLst>
          </p:cNvPr>
          <p:cNvSpPr>
            <a:spLocks noGrp="1"/>
          </p:cNvSpPr>
          <p:nvPr>
            <p:ph type="body" idx="1"/>
          </p:nvPr>
        </p:nvSpPr>
        <p:spPr>
          <a:xfrm>
            <a:off x="963084" y="2060848"/>
            <a:ext cx="10363200" cy="3096345"/>
          </a:xfrm>
        </p:spPr>
        <p:txBody>
          <a:bodyPr>
            <a:normAutofit fontScale="85000" lnSpcReduction="20000"/>
          </a:bodyPr>
          <a:lstStyle/>
          <a:p>
            <a:pPr marL="457200" indent="-457200">
              <a:buFont typeface="Arial" panose="020B0604020202020204" pitchFamily="34" charset="0"/>
              <a:buChar char="•"/>
            </a:pPr>
            <a:r>
              <a:rPr lang="sv-SE"/>
              <a:t>Kräver mer planering och anpassning av undervisningen</a:t>
            </a:r>
          </a:p>
          <a:p>
            <a:pPr marL="457200" indent="-457200">
              <a:buFont typeface="Arial" panose="020B0604020202020204" pitchFamily="34" charset="0"/>
              <a:buChar char="•"/>
            </a:pPr>
            <a:r>
              <a:rPr lang="sv-SE"/>
              <a:t>Svårare att skapa social interaktion och spontana möten</a:t>
            </a:r>
          </a:p>
          <a:p>
            <a:pPr marL="457200" indent="-457200">
              <a:buFont typeface="Arial" panose="020B0604020202020204" pitchFamily="34" charset="0"/>
              <a:buChar char="•"/>
            </a:pPr>
            <a:r>
              <a:rPr lang="sv-SE"/>
              <a:t>Digital osäkerhet och teknikstress för både lärare och studenter</a:t>
            </a:r>
          </a:p>
          <a:p>
            <a:pPr marL="457200" indent="-457200">
              <a:buFont typeface="Arial" panose="020B0604020202020204" pitchFamily="34" charset="0"/>
              <a:buChar char="•"/>
            </a:pPr>
            <a:r>
              <a:rPr lang="sv-SE"/>
              <a:t>Teknikstrul som stör undervisningen och minskar effektiviteten</a:t>
            </a:r>
          </a:p>
          <a:p>
            <a:pPr marL="457200" indent="-457200">
              <a:buFont typeface="Arial" panose="020B0604020202020204" pitchFamily="34" charset="0"/>
              <a:buChar char="•"/>
            </a:pPr>
            <a:r>
              <a:rPr lang="sv-SE"/>
              <a:t>Behov av ekonomiska resurser för anpassade lokaler och teknik</a:t>
            </a:r>
          </a:p>
          <a:p>
            <a:endParaRPr lang="sv-SE"/>
          </a:p>
        </p:txBody>
      </p:sp>
      <p:sp>
        <p:nvSpPr>
          <p:cNvPr id="4" name="Platshållare för bildnummer 3">
            <a:extLst>
              <a:ext uri="{FF2B5EF4-FFF2-40B4-BE49-F238E27FC236}">
                <a16:creationId xmlns:a16="http://schemas.microsoft.com/office/drawing/2014/main" id="{890E45EA-B29A-4791-AA71-7AF0509E4A8B}"/>
              </a:ext>
            </a:extLst>
          </p:cNvPr>
          <p:cNvSpPr>
            <a:spLocks noGrp="1"/>
          </p:cNvSpPr>
          <p:nvPr>
            <p:ph type="sldNum" sz="quarter" idx="10"/>
          </p:nvPr>
        </p:nvSpPr>
        <p:spPr/>
        <p:txBody>
          <a:bodyPr/>
          <a:lstStyle/>
          <a:p>
            <a:fld id="{35218AAC-6E51-47AF-97F9-E6EA9115147D}" type="slidenum">
              <a:rPr lang="sv-SE" smtClean="0"/>
              <a:pPr/>
              <a:t>35</a:t>
            </a:fld>
            <a:endParaRPr lang="sv-SE"/>
          </a:p>
        </p:txBody>
      </p:sp>
    </p:spTree>
    <p:extLst>
      <p:ext uri="{BB962C8B-B14F-4D97-AF65-F5344CB8AC3E}">
        <p14:creationId xmlns:p14="http://schemas.microsoft.com/office/powerpoint/2010/main" val="3278433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08A3EB-A0AB-411C-85A8-FE22DBD83A71}"/>
              </a:ext>
            </a:extLst>
          </p:cNvPr>
          <p:cNvSpPr>
            <a:spLocks noGrp="1"/>
          </p:cNvSpPr>
          <p:nvPr>
            <p:ph type="title"/>
          </p:nvPr>
        </p:nvSpPr>
        <p:spPr>
          <a:xfrm>
            <a:off x="963084" y="404664"/>
            <a:ext cx="10363200" cy="2586212"/>
          </a:xfrm>
        </p:spPr>
        <p:txBody>
          <a:bodyPr/>
          <a:lstStyle/>
          <a:p>
            <a:r>
              <a:rPr lang="sv-SE" sz="4400"/>
              <a:t>Hur kan vi bidra till förbättringar?</a:t>
            </a:r>
          </a:p>
        </p:txBody>
      </p:sp>
      <p:sp>
        <p:nvSpPr>
          <p:cNvPr id="3" name="Platshållare för text 2">
            <a:extLst>
              <a:ext uri="{FF2B5EF4-FFF2-40B4-BE49-F238E27FC236}">
                <a16:creationId xmlns:a16="http://schemas.microsoft.com/office/drawing/2014/main" id="{D917E361-ADE7-4D5C-BB3E-60745273DCB4}"/>
              </a:ext>
            </a:extLst>
          </p:cNvPr>
          <p:cNvSpPr>
            <a:spLocks noGrp="1"/>
          </p:cNvSpPr>
          <p:nvPr>
            <p:ph type="body" idx="1"/>
          </p:nvPr>
        </p:nvSpPr>
        <p:spPr>
          <a:xfrm>
            <a:off x="963084" y="1484784"/>
            <a:ext cx="10363200" cy="3672409"/>
          </a:xfrm>
        </p:spPr>
        <p:txBody>
          <a:bodyPr/>
          <a:lstStyle/>
          <a:p>
            <a:pPr marL="457200" indent="-457200">
              <a:buFont typeface="Arial" panose="020B0604020202020204" pitchFamily="34" charset="0"/>
              <a:buChar char="•"/>
            </a:pPr>
            <a:r>
              <a:rPr lang="sv-SE"/>
              <a:t>Lärare: Skapa struktur, engagera sig i utvecklingen och kontinuerligt kompetensutveckla sig</a:t>
            </a:r>
          </a:p>
          <a:p>
            <a:pPr marL="457200" indent="-457200">
              <a:buFont typeface="Arial" panose="020B0604020202020204" pitchFamily="34" charset="0"/>
              <a:buChar char="•"/>
            </a:pPr>
            <a:r>
              <a:rPr lang="sv-SE"/>
              <a:t>Lärcentrum: Förbättra tekniken, stärka stödet till både lärare och studenter</a:t>
            </a:r>
          </a:p>
          <a:p>
            <a:pPr marL="457200" indent="-457200">
              <a:buFont typeface="Arial" panose="020B0604020202020204" pitchFamily="34" charset="0"/>
              <a:buChar char="•"/>
            </a:pPr>
            <a:r>
              <a:rPr lang="sv-SE"/>
              <a:t>Studenter: Vara aktiva, använda resurser effektivt och bidra till en fungerande hybridmiljö</a:t>
            </a:r>
          </a:p>
          <a:p>
            <a:endParaRPr lang="sv-SE"/>
          </a:p>
        </p:txBody>
      </p:sp>
      <p:sp>
        <p:nvSpPr>
          <p:cNvPr id="4" name="Platshållare för bildnummer 3">
            <a:extLst>
              <a:ext uri="{FF2B5EF4-FFF2-40B4-BE49-F238E27FC236}">
                <a16:creationId xmlns:a16="http://schemas.microsoft.com/office/drawing/2014/main" id="{00CD7111-45FE-44B0-B444-B6AF48643B84}"/>
              </a:ext>
            </a:extLst>
          </p:cNvPr>
          <p:cNvSpPr>
            <a:spLocks noGrp="1"/>
          </p:cNvSpPr>
          <p:nvPr>
            <p:ph type="sldNum" sz="quarter" idx="10"/>
          </p:nvPr>
        </p:nvSpPr>
        <p:spPr/>
        <p:txBody>
          <a:bodyPr/>
          <a:lstStyle/>
          <a:p>
            <a:fld id="{35218AAC-6E51-47AF-97F9-E6EA9115147D}" type="slidenum">
              <a:rPr lang="sv-SE" smtClean="0"/>
              <a:pPr/>
              <a:t>36</a:t>
            </a:fld>
            <a:endParaRPr lang="sv-SE"/>
          </a:p>
        </p:txBody>
      </p:sp>
    </p:spTree>
    <p:extLst>
      <p:ext uri="{BB962C8B-B14F-4D97-AF65-F5344CB8AC3E}">
        <p14:creationId xmlns:p14="http://schemas.microsoft.com/office/powerpoint/2010/main" val="901821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4E6339-1251-CF0F-E362-A6EDC165052D}"/>
              </a:ext>
            </a:extLst>
          </p:cNvPr>
          <p:cNvSpPr>
            <a:spLocks noGrp="1"/>
          </p:cNvSpPr>
          <p:nvPr>
            <p:ph type="title"/>
          </p:nvPr>
        </p:nvSpPr>
        <p:spPr>
          <a:xfrm>
            <a:off x="609600" y="273896"/>
            <a:ext cx="10972800" cy="1143593"/>
          </a:xfrm>
        </p:spPr>
        <p:txBody>
          <a:bodyPr anchor="ctr">
            <a:normAutofit/>
          </a:bodyPr>
          <a:lstStyle>
            <a:defPPr>
              <a:defRPr lang="sv-SE"/>
            </a:defPPr>
            <a:lvl1pPr marL="0" algn="l" defTabSz="1099689" rtl="0" eaLnBrk="1" latinLnBrk="0" hangingPunct="1">
              <a:defRPr sz="2133" kern="1200">
                <a:solidFill>
                  <a:schemeClr val="tx1"/>
                </a:solidFill>
                <a:latin typeface="+mn-lt"/>
                <a:ea typeface="+mn-ea"/>
                <a:cs typeface="+mn-cs"/>
              </a:defRPr>
            </a:lvl1pPr>
            <a:lvl2pPr marL="549844" algn="l" defTabSz="1099689" rtl="0" eaLnBrk="1" latinLnBrk="0" hangingPunct="1">
              <a:defRPr sz="2133" kern="1200">
                <a:solidFill>
                  <a:schemeClr val="tx1"/>
                </a:solidFill>
                <a:latin typeface="+mn-lt"/>
                <a:ea typeface="+mn-ea"/>
                <a:cs typeface="+mn-cs"/>
              </a:defRPr>
            </a:lvl2pPr>
            <a:lvl3pPr marL="1099689" algn="l" defTabSz="1099689" rtl="0" eaLnBrk="1" latinLnBrk="0" hangingPunct="1">
              <a:defRPr sz="2133" kern="1200">
                <a:solidFill>
                  <a:schemeClr val="tx1"/>
                </a:solidFill>
                <a:latin typeface="+mn-lt"/>
                <a:ea typeface="+mn-ea"/>
                <a:cs typeface="+mn-cs"/>
              </a:defRPr>
            </a:lvl3pPr>
            <a:lvl4pPr marL="1649533" algn="l" defTabSz="1099689" rtl="0" eaLnBrk="1" latinLnBrk="0" hangingPunct="1">
              <a:defRPr sz="2133" kern="1200">
                <a:solidFill>
                  <a:schemeClr val="tx1"/>
                </a:solidFill>
                <a:latin typeface="+mn-lt"/>
                <a:ea typeface="+mn-ea"/>
                <a:cs typeface="+mn-cs"/>
              </a:defRPr>
            </a:lvl4pPr>
            <a:lvl5pPr marL="2199378" algn="l" defTabSz="1099689" rtl="0" eaLnBrk="1" latinLnBrk="0" hangingPunct="1">
              <a:defRPr sz="2133" kern="1200">
                <a:solidFill>
                  <a:schemeClr val="tx1"/>
                </a:solidFill>
                <a:latin typeface="+mn-lt"/>
                <a:ea typeface="+mn-ea"/>
                <a:cs typeface="+mn-cs"/>
              </a:defRPr>
            </a:lvl5pPr>
            <a:lvl6pPr marL="2749225" algn="l" defTabSz="1099689" rtl="0" eaLnBrk="1" latinLnBrk="0" hangingPunct="1">
              <a:defRPr sz="2133" kern="1200">
                <a:solidFill>
                  <a:schemeClr val="tx1"/>
                </a:solidFill>
                <a:latin typeface="+mn-lt"/>
                <a:ea typeface="+mn-ea"/>
                <a:cs typeface="+mn-cs"/>
              </a:defRPr>
            </a:lvl6pPr>
            <a:lvl7pPr marL="3299068" algn="l" defTabSz="1099689" rtl="0" eaLnBrk="1" latinLnBrk="0" hangingPunct="1">
              <a:defRPr sz="2133" kern="1200">
                <a:solidFill>
                  <a:schemeClr val="tx1"/>
                </a:solidFill>
                <a:latin typeface="+mn-lt"/>
                <a:ea typeface="+mn-ea"/>
                <a:cs typeface="+mn-cs"/>
              </a:defRPr>
            </a:lvl7pPr>
            <a:lvl8pPr marL="3848913" algn="l" defTabSz="1099689" rtl="0" eaLnBrk="1" latinLnBrk="0" hangingPunct="1">
              <a:defRPr sz="2133" kern="1200">
                <a:solidFill>
                  <a:schemeClr val="tx1"/>
                </a:solidFill>
                <a:latin typeface="+mn-lt"/>
                <a:ea typeface="+mn-ea"/>
                <a:cs typeface="+mn-cs"/>
              </a:defRPr>
            </a:lvl8pPr>
            <a:lvl9pPr marL="4398757" algn="l" defTabSz="1099689" rtl="0" eaLnBrk="1" latinLnBrk="0" hangingPunct="1">
              <a:defRPr sz="2133" kern="1200">
                <a:solidFill>
                  <a:schemeClr val="tx1"/>
                </a:solidFill>
                <a:latin typeface="+mn-lt"/>
                <a:ea typeface="+mn-ea"/>
                <a:cs typeface="+mn-cs"/>
              </a:defRPr>
            </a:lvl9pPr>
          </a:lstStyle>
          <a:p>
            <a:r>
              <a:rPr lang="en-US" sz="3600">
                <a:solidFill>
                  <a:schemeClr val="bg1"/>
                </a:solidFill>
              </a:rPr>
              <a:t>Norhedssal 3 </a:t>
            </a:r>
            <a:r>
              <a:rPr lang="en-US" sz="3600" err="1">
                <a:solidFill>
                  <a:schemeClr val="bg1"/>
                </a:solidFill>
              </a:rPr>
              <a:t>klar</a:t>
            </a:r>
            <a:r>
              <a:rPr lang="en-US" sz="3600">
                <a:solidFill>
                  <a:schemeClr val="bg1"/>
                </a:solidFill>
              </a:rPr>
              <a:t>. </a:t>
            </a:r>
            <a:r>
              <a:rPr lang="en-US" sz="3600" err="1">
                <a:solidFill>
                  <a:schemeClr val="bg1"/>
                </a:solidFill>
              </a:rPr>
              <a:t>Norhedsstiftelsen</a:t>
            </a:r>
            <a:r>
              <a:rPr lang="en-US" sz="3600">
                <a:solidFill>
                  <a:schemeClr val="bg1"/>
                </a:solidFill>
              </a:rPr>
              <a:t>!</a:t>
            </a:r>
            <a:endParaRPr lang="en-US" sz="3600">
              <a:solidFill>
                <a:schemeClr val="bg1"/>
              </a:solidFill>
              <a:ea typeface="Calibri"/>
              <a:cs typeface="Calibri"/>
            </a:endParaRPr>
          </a:p>
        </p:txBody>
      </p:sp>
      <p:pic>
        <p:nvPicPr>
          <p:cNvPr id="2" name="Bildobjekt 1" descr="En bild som visar möbler, inomhus, stol, golv&#10;&#10;Automatiskt genererad beskrivning">
            <a:extLst>
              <a:ext uri="{FF2B5EF4-FFF2-40B4-BE49-F238E27FC236}">
                <a16:creationId xmlns:a16="http://schemas.microsoft.com/office/drawing/2014/main" id="{297385BE-383B-6DC7-E919-9070D7F70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7" y="1452747"/>
            <a:ext cx="6057219" cy="4542915"/>
          </a:xfrm>
          <a:prstGeom prst="rect">
            <a:avLst/>
          </a:prstGeom>
        </p:spPr>
      </p:pic>
      <p:pic>
        <p:nvPicPr>
          <p:cNvPr id="3" name="Bildobjekt 2" descr="En bild som visar inomhus, möbler, vägg, innertak&#10;&#10;Automatiskt genererad beskrivning">
            <a:extLst>
              <a:ext uri="{FF2B5EF4-FFF2-40B4-BE49-F238E27FC236}">
                <a16:creationId xmlns:a16="http://schemas.microsoft.com/office/drawing/2014/main" id="{88D75EF8-86F0-1BED-A75E-38ADB23E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779" y="1452746"/>
            <a:ext cx="6057221" cy="4542916"/>
          </a:xfrm>
          <a:prstGeom prst="rect">
            <a:avLst/>
          </a:prstGeom>
        </p:spPr>
      </p:pic>
    </p:spTree>
    <p:extLst>
      <p:ext uri="{BB962C8B-B14F-4D97-AF65-F5344CB8AC3E}">
        <p14:creationId xmlns:p14="http://schemas.microsoft.com/office/powerpoint/2010/main" val="207544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1A68-CE4F-ACBC-92BA-DBE2EC1C087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C458D032-0447-A086-F1B9-0599E4593A1F}"/>
              </a:ext>
            </a:extLst>
          </p:cNvPr>
          <p:cNvSpPr>
            <a:spLocks noGrp="1"/>
          </p:cNvSpPr>
          <p:nvPr>
            <p:ph type="title"/>
          </p:nvPr>
        </p:nvSpPr>
        <p:spPr>
          <a:solidFill>
            <a:schemeClr val="accent2">
              <a:lumMod val="40000"/>
              <a:lumOff val="60000"/>
            </a:schemeClr>
          </a:solidFill>
        </p:spPr>
        <p:txBody>
          <a:bodyPr/>
          <a:lstStyle/>
          <a:p>
            <a:r>
              <a:rPr lang="sv-SE"/>
              <a:t>Ökad interaktion mellan studenterna vid olika campus</a:t>
            </a:r>
          </a:p>
        </p:txBody>
      </p:sp>
      <p:sp>
        <p:nvSpPr>
          <p:cNvPr id="5" name="Platshållare för innehåll 4">
            <a:extLst>
              <a:ext uri="{FF2B5EF4-FFF2-40B4-BE49-F238E27FC236}">
                <a16:creationId xmlns:a16="http://schemas.microsoft.com/office/drawing/2014/main" id="{B0C4553E-0F9E-F4CD-7D58-F33936C7D08B}"/>
              </a:ext>
            </a:extLst>
          </p:cNvPr>
          <p:cNvSpPr>
            <a:spLocks noGrp="1"/>
          </p:cNvSpPr>
          <p:nvPr>
            <p:ph idx="1"/>
          </p:nvPr>
        </p:nvSpPr>
        <p:spPr/>
        <p:txBody>
          <a:bodyPr vert="horz" lIns="91440" tIns="45720" rIns="91440" bIns="45720" rtlCol="0" anchor="t">
            <a:normAutofit/>
          </a:bodyPr>
          <a:lstStyle/>
          <a:p>
            <a:pPr marL="227965" indent="-227965"/>
            <a:endParaRPr lang="sv-SE"/>
          </a:p>
          <a:p>
            <a:pPr marL="227965" indent="-227965"/>
            <a:r>
              <a:rPr lang="sv-SE"/>
              <a:t>Utveckling av ett seminarium i kursen UK8: Teori och metod vid grundlärarprogrammet med inriktning arbete i fritidshem</a:t>
            </a:r>
          </a:p>
          <a:p>
            <a:pPr marL="227965" indent="-227965"/>
            <a:r>
              <a:rPr lang="sv-SE"/>
              <a:t>Tvärgrupper skapades över studieorterna för att diskutera seminariets innehåll</a:t>
            </a:r>
          </a:p>
          <a:p>
            <a:pPr marL="227965" indent="-227965"/>
            <a:r>
              <a:rPr lang="sv-SE"/>
              <a:t>Seminariet utvärderades med en enkät (n=15)</a:t>
            </a:r>
          </a:p>
        </p:txBody>
      </p:sp>
    </p:spTree>
    <p:extLst>
      <p:ext uri="{BB962C8B-B14F-4D97-AF65-F5344CB8AC3E}">
        <p14:creationId xmlns:p14="http://schemas.microsoft.com/office/powerpoint/2010/main" val="585986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EE70A9-3A39-037E-A05C-1AC454BD19F7}"/>
              </a:ext>
            </a:extLst>
          </p:cNvPr>
          <p:cNvSpPr>
            <a:spLocks noGrp="1"/>
          </p:cNvSpPr>
          <p:nvPr>
            <p:ph type="title"/>
          </p:nvPr>
        </p:nvSpPr>
        <p:spPr/>
        <p:txBody>
          <a:bodyPr/>
          <a:lstStyle/>
          <a:p>
            <a:r>
              <a:rPr lang="sv-SE"/>
              <a:t>Varför?</a:t>
            </a:r>
          </a:p>
        </p:txBody>
      </p:sp>
      <p:sp>
        <p:nvSpPr>
          <p:cNvPr id="3" name="Platshållare för innehåll 2">
            <a:extLst>
              <a:ext uri="{FF2B5EF4-FFF2-40B4-BE49-F238E27FC236}">
                <a16:creationId xmlns:a16="http://schemas.microsoft.com/office/drawing/2014/main" id="{DC78902E-E5B3-1C30-C8E9-D30A10F862D5}"/>
              </a:ext>
            </a:extLst>
          </p:cNvPr>
          <p:cNvSpPr>
            <a:spLocks noGrp="1"/>
          </p:cNvSpPr>
          <p:nvPr>
            <p:ph idx="1"/>
          </p:nvPr>
        </p:nvSpPr>
        <p:spPr/>
        <p:txBody>
          <a:bodyPr vert="horz" lIns="91440" tIns="45720" rIns="91440" bIns="45720" rtlCol="0" anchor="t">
            <a:normAutofit/>
          </a:bodyPr>
          <a:lstStyle/>
          <a:p>
            <a:pPr marL="227965" indent="-227965"/>
            <a:r>
              <a:rPr lang="sv-SE"/>
              <a:t>Två decentraliserade grupper om 3 respektive 4 studenter i vardera samt en större grupp studenter i Norrköping</a:t>
            </a:r>
          </a:p>
          <a:p>
            <a:pPr marL="227965" indent="-227965"/>
            <a:r>
              <a:rPr lang="sv-SE"/>
              <a:t>Tidiga signaler om att de decentraliserade grupperna inte gavs tillfällen till nya erfarenheter från andra studenter</a:t>
            </a:r>
          </a:p>
          <a:p>
            <a:pPr marL="227965" indent="-227965"/>
            <a:r>
              <a:rPr lang="sv-SE"/>
              <a:t>Vi som lärare i Teori och metodkursen ville hitta nya undervisningsformer för hur koppling mellan syfte och frågeställningar relaterar till det specifika metodvalet (intervjuguide)</a:t>
            </a:r>
          </a:p>
        </p:txBody>
      </p:sp>
    </p:spTree>
    <p:extLst>
      <p:ext uri="{BB962C8B-B14F-4D97-AF65-F5344CB8AC3E}">
        <p14:creationId xmlns:p14="http://schemas.microsoft.com/office/powerpoint/2010/main" val="3832127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766646-AE23-EA86-5EB3-C09EC201AFD9}"/>
              </a:ext>
            </a:extLst>
          </p:cNvPr>
          <p:cNvSpPr>
            <a:spLocks noGrp="1"/>
          </p:cNvSpPr>
          <p:nvPr>
            <p:ph type="title"/>
          </p:nvPr>
        </p:nvSpPr>
        <p:spPr>
          <a:xfrm>
            <a:off x="696310" y="85451"/>
            <a:ext cx="10515600" cy="1325563"/>
          </a:xfrm>
        </p:spPr>
        <p:txBody>
          <a:bodyPr/>
          <a:lstStyle/>
          <a:p>
            <a:r>
              <a:rPr lang="sv-SE"/>
              <a:t>Program</a:t>
            </a:r>
          </a:p>
        </p:txBody>
      </p:sp>
      <p:sp>
        <p:nvSpPr>
          <p:cNvPr id="3" name="Platshållare för innehåll 2">
            <a:extLst>
              <a:ext uri="{FF2B5EF4-FFF2-40B4-BE49-F238E27FC236}">
                <a16:creationId xmlns:a16="http://schemas.microsoft.com/office/drawing/2014/main" id="{C56C9216-0827-4F87-D463-29567BEF33EA}"/>
              </a:ext>
            </a:extLst>
          </p:cNvPr>
          <p:cNvSpPr>
            <a:spLocks noGrp="1"/>
          </p:cNvSpPr>
          <p:nvPr>
            <p:ph idx="1"/>
          </p:nvPr>
        </p:nvSpPr>
        <p:spPr>
          <a:xfrm>
            <a:off x="838200" y="1094525"/>
            <a:ext cx="10515600" cy="4990965"/>
          </a:xfrm>
        </p:spPr>
        <p:txBody>
          <a:bodyPr>
            <a:noAutofit/>
          </a:bodyPr>
          <a:lstStyle/>
          <a:p>
            <a:r>
              <a:rPr lang="sv-SE" sz="1600"/>
              <a:t>09.00</a:t>
            </a:r>
            <a:r>
              <a:rPr lang="sv-SE" sz="1600" b="1"/>
              <a:t>Välkommen</a:t>
            </a:r>
            <a:r>
              <a:rPr lang="sv-SE" sz="1600"/>
              <a:t> och några ord om </a:t>
            </a:r>
            <a:r>
              <a:rPr lang="sv-SE" sz="1600" err="1"/>
              <a:t>LiU:s</a:t>
            </a:r>
            <a:r>
              <a:rPr lang="sv-SE" sz="1600"/>
              <a:t> satsning på decentraliserad utbildning, Anna Jonsson Harrie </a:t>
            </a:r>
          </a:p>
          <a:p>
            <a:r>
              <a:rPr lang="sv-SE" sz="1600"/>
              <a:t>09.10 </a:t>
            </a:r>
            <a:r>
              <a:rPr lang="sv-SE" sz="1600" b="1"/>
              <a:t>Projektbeskrivning</a:t>
            </a:r>
            <a:r>
              <a:rPr lang="sv-SE" sz="1600"/>
              <a:t>, hybridundervisning och decentraliserad utbildning, Helene Elvstrand  </a:t>
            </a:r>
          </a:p>
          <a:p>
            <a:r>
              <a:rPr lang="sv-SE" sz="1600">
                <a:solidFill>
                  <a:srgbClr val="002060"/>
                </a:solidFill>
              </a:rPr>
              <a:t>09.30 Förmiddagsfika, smörgås och kaffe</a:t>
            </a:r>
          </a:p>
          <a:p>
            <a:r>
              <a:rPr lang="sv-SE" sz="1600"/>
              <a:t>10.00 </a:t>
            </a:r>
            <a:r>
              <a:rPr lang="sv-SE" sz="1600" err="1"/>
              <a:t>Keynote</a:t>
            </a:r>
            <a:r>
              <a:rPr lang="sv-SE" sz="1600"/>
              <a:t>: </a:t>
            </a:r>
            <a:r>
              <a:rPr lang="sv-SE" sz="1600" b="1"/>
              <a:t>Ett samtal om forskningsläget inom decentraliserad utbildning, </a:t>
            </a:r>
            <a:r>
              <a:rPr lang="sv-SE" sz="1600"/>
              <a:t>Per Sandén och Anna F Söderström </a:t>
            </a:r>
          </a:p>
          <a:p>
            <a:r>
              <a:rPr lang="sv-SE" sz="1600"/>
              <a:t>10.45 </a:t>
            </a:r>
            <a:r>
              <a:rPr lang="sv-SE" sz="1600" b="1"/>
              <a:t>Redo för decentraliserad utbildningskultur</a:t>
            </a:r>
            <a:r>
              <a:rPr lang="sv-SE" sz="1600"/>
              <a:t>. Hur kan olika aktörer samverka för att pedagogiskt förbereda för decentraliserad undervisning </a:t>
            </a:r>
          </a:p>
          <a:p>
            <a:r>
              <a:rPr lang="sv-SE" sz="1600"/>
              <a:t>11.30 </a:t>
            </a:r>
            <a:r>
              <a:rPr lang="sv-SE" sz="1600" b="1"/>
              <a:t>Vad säger studenterna? </a:t>
            </a:r>
            <a:r>
              <a:rPr lang="sv-SE" sz="1600"/>
              <a:t>Presentation av empirisk studie med studenters erfarenheter av decentraliserad utbildning </a:t>
            </a:r>
          </a:p>
          <a:p>
            <a:r>
              <a:rPr lang="sv-SE" sz="1600">
                <a:solidFill>
                  <a:srgbClr val="002060"/>
                </a:solidFill>
              </a:rPr>
              <a:t>12.15 Lunch</a:t>
            </a:r>
          </a:p>
          <a:p>
            <a:r>
              <a:rPr lang="sv-SE" sz="1600"/>
              <a:t>13.15 </a:t>
            </a:r>
            <a:r>
              <a:rPr lang="sv-SE" sz="1600" b="1"/>
              <a:t>Klassrumsinteraktion - Våra erfarenheter </a:t>
            </a:r>
          </a:p>
          <a:p>
            <a:r>
              <a:rPr lang="sv-SE" sz="1600"/>
              <a:t>14.00 </a:t>
            </a:r>
            <a:r>
              <a:rPr lang="sv-SE" sz="1600" b="1"/>
              <a:t>Ett gemensamt vi </a:t>
            </a:r>
            <a:r>
              <a:rPr lang="sv-SE" sz="1600"/>
              <a:t>- En gemensam akademisk miljö Samtal om relationella aspekter i decentraliserad undervisning </a:t>
            </a:r>
          </a:p>
          <a:p>
            <a:r>
              <a:rPr lang="sv-SE" sz="1600"/>
              <a:t>14.45 </a:t>
            </a:r>
            <a:r>
              <a:rPr lang="sv-SE" sz="1600" b="1"/>
              <a:t>Avslut och framtida utblickar, </a:t>
            </a:r>
            <a:r>
              <a:rPr lang="sv-SE" sz="1600"/>
              <a:t>Lars-Uno Åkesson </a:t>
            </a:r>
          </a:p>
          <a:p>
            <a:r>
              <a:rPr lang="sv-SE" sz="1600">
                <a:solidFill>
                  <a:srgbClr val="002060"/>
                </a:solidFill>
              </a:rPr>
              <a:t>15.00 Fika on the go</a:t>
            </a:r>
          </a:p>
        </p:txBody>
      </p:sp>
    </p:spTree>
    <p:extLst>
      <p:ext uri="{BB962C8B-B14F-4D97-AF65-F5344CB8AC3E}">
        <p14:creationId xmlns:p14="http://schemas.microsoft.com/office/powerpoint/2010/main" val="3489425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C2735E-FAE3-CB50-4D24-04B411C474C6}"/>
              </a:ext>
            </a:extLst>
          </p:cNvPr>
          <p:cNvSpPr>
            <a:spLocks noGrp="1"/>
          </p:cNvSpPr>
          <p:nvPr>
            <p:ph type="title"/>
          </p:nvPr>
        </p:nvSpPr>
        <p:spPr/>
        <p:txBody>
          <a:bodyPr/>
          <a:lstStyle/>
          <a:p>
            <a:r>
              <a:rPr lang="sv-SE"/>
              <a:t>Hur?</a:t>
            </a:r>
          </a:p>
        </p:txBody>
      </p:sp>
      <p:sp>
        <p:nvSpPr>
          <p:cNvPr id="3" name="Platshållare för innehåll 2">
            <a:extLst>
              <a:ext uri="{FF2B5EF4-FFF2-40B4-BE49-F238E27FC236}">
                <a16:creationId xmlns:a16="http://schemas.microsoft.com/office/drawing/2014/main" id="{82AB46D9-F901-D2B6-5BD4-A7F5D2EE05F7}"/>
              </a:ext>
            </a:extLst>
          </p:cNvPr>
          <p:cNvSpPr>
            <a:spLocks noGrp="1"/>
          </p:cNvSpPr>
          <p:nvPr>
            <p:ph idx="1"/>
          </p:nvPr>
        </p:nvSpPr>
        <p:spPr/>
        <p:txBody>
          <a:bodyPr vert="horz" lIns="91440" tIns="45720" rIns="91440" bIns="45720" rtlCol="0" anchor="t">
            <a:normAutofit fontScale="92500" lnSpcReduction="10000"/>
          </a:bodyPr>
          <a:lstStyle/>
          <a:p>
            <a:pPr marL="227965" indent="-227965"/>
            <a:r>
              <a:rPr lang="sv-SE"/>
              <a:t>Tvärgrupper mellan olika campus</a:t>
            </a:r>
          </a:p>
          <a:p>
            <a:pPr marL="227965" indent="-227965"/>
            <a:endParaRPr lang="sv-SE"/>
          </a:p>
          <a:p>
            <a:pPr marL="227965" indent="-227965"/>
            <a:endParaRPr lang="sv-SE"/>
          </a:p>
          <a:p>
            <a:pPr marL="227965" indent="-227965"/>
            <a:endParaRPr lang="sv-SE"/>
          </a:p>
          <a:p>
            <a:pPr marL="227965" indent="-227965"/>
            <a:endParaRPr lang="sv-SE"/>
          </a:p>
          <a:p>
            <a:pPr marL="227965" indent="-227965"/>
            <a:endParaRPr lang="sv-SE"/>
          </a:p>
          <a:p>
            <a:pPr marL="227965" indent="-227965"/>
            <a:r>
              <a:rPr lang="sv-SE"/>
              <a:t>Studenterna arbetade med syften och frågeställningar för att generera intervjufrågor med hjälp av Microsoft </a:t>
            </a:r>
            <a:r>
              <a:rPr lang="sv-SE" err="1"/>
              <a:t>Copilot</a:t>
            </a:r>
            <a:r>
              <a:rPr lang="sv-SE"/>
              <a:t> (generativ AI). </a:t>
            </a:r>
          </a:p>
          <a:p>
            <a:pPr marL="227965" indent="-227965"/>
            <a:r>
              <a:rPr lang="sv-SE"/>
              <a:t>Vi som lärare inledde och avslutade tillsammans (hybridläge) och fanns som stöd och bollplank för studenterna under arbetet.</a:t>
            </a:r>
          </a:p>
        </p:txBody>
      </p:sp>
      <p:grpSp>
        <p:nvGrpSpPr>
          <p:cNvPr id="15" name="Grupp 14">
            <a:extLst>
              <a:ext uri="{FF2B5EF4-FFF2-40B4-BE49-F238E27FC236}">
                <a16:creationId xmlns:a16="http://schemas.microsoft.com/office/drawing/2014/main" id="{73BDADC7-9EFF-5808-F2C9-C88155C21786}"/>
              </a:ext>
            </a:extLst>
          </p:cNvPr>
          <p:cNvGrpSpPr/>
          <p:nvPr/>
        </p:nvGrpSpPr>
        <p:grpSpPr>
          <a:xfrm>
            <a:off x="1280627" y="2360022"/>
            <a:ext cx="7894938" cy="1835101"/>
            <a:chOff x="1098176" y="2767853"/>
            <a:chExt cx="7894938" cy="1835101"/>
          </a:xfrm>
        </p:grpSpPr>
        <p:grpSp>
          <p:nvGrpSpPr>
            <p:cNvPr id="14" name="Grupp 13">
              <a:extLst>
                <a:ext uri="{FF2B5EF4-FFF2-40B4-BE49-F238E27FC236}">
                  <a16:creationId xmlns:a16="http://schemas.microsoft.com/office/drawing/2014/main" id="{342AA522-B2E8-A3D4-0728-8406655BBEE0}"/>
                </a:ext>
              </a:extLst>
            </p:cNvPr>
            <p:cNvGrpSpPr/>
            <p:nvPr/>
          </p:nvGrpSpPr>
          <p:grpSpPr>
            <a:xfrm>
              <a:off x="1098176" y="2767853"/>
              <a:ext cx="3204882" cy="1835101"/>
              <a:chOff x="1098176" y="2767853"/>
              <a:chExt cx="3204882" cy="1835101"/>
            </a:xfrm>
          </p:grpSpPr>
          <p:sp>
            <p:nvSpPr>
              <p:cNvPr id="4" name="textruta 3">
                <a:extLst>
                  <a:ext uri="{FF2B5EF4-FFF2-40B4-BE49-F238E27FC236}">
                    <a16:creationId xmlns:a16="http://schemas.microsoft.com/office/drawing/2014/main" id="{85998558-C954-08B9-0684-8988A281C442}"/>
                  </a:ext>
                </a:extLst>
              </p:cNvPr>
              <p:cNvSpPr txBox="1"/>
              <p:nvPr/>
            </p:nvSpPr>
            <p:spPr>
              <a:xfrm>
                <a:off x="1109381" y="321608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5" name="textruta 4">
                <a:extLst>
                  <a:ext uri="{FF2B5EF4-FFF2-40B4-BE49-F238E27FC236}">
                    <a16:creationId xmlns:a16="http://schemas.microsoft.com/office/drawing/2014/main" id="{2318A17B-0C00-78D1-6CCB-188CB0F1D7A6}"/>
                  </a:ext>
                </a:extLst>
              </p:cNvPr>
              <p:cNvSpPr txBox="1"/>
              <p:nvPr/>
            </p:nvSpPr>
            <p:spPr>
              <a:xfrm>
                <a:off x="2708508" y="321608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6" name="textruta 5">
                <a:extLst>
                  <a:ext uri="{FF2B5EF4-FFF2-40B4-BE49-F238E27FC236}">
                    <a16:creationId xmlns:a16="http://schemas.microsoft.com/office/drawing/2014/main" id="{26B7434C-7FB1-55EE-A51B-2A92FF93DD15}"/>
                  </a:ext>
                </a:extLst>
              </p:cNvPr>
              <p:cNvSpPr txBox="1"/>
              <p:nvPr/>
            </p:nvSpPr>
            <p:spPr>
              <a:xfrm>
                <a:off x="1098176" y="2767853"/>
                <a:ext cx="3204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Karins grupper</a:t>
                </a:r>
              </a:p>
            </p:txBody>
          </p:sp>
          <p:sp>
            <p:nvSpPr>
              <p:cNvPr id="7" name="textruta 6">
                <a:extLst>
                  <a:ext uri="{FF2B5EF4-FFF2-40B4-BE49-F238E27FC236}">
                    <a16:creationId xmlns:a16="http://schemas.microsoft.com/office/drawing/2014/main" id="{3C20F4A7-0CAA-A286-D2E9-FAC3A867CCE7}"/>
                  </a:ext>
                </a:extLst>
              </p:cNvPr>
              <p:cNvSpPr txBox="1"/>
              <p:nvPr/>
            </p:nvSpPr>
            <p:spPr>
              <a:xfrm>
                <a:off x="1109381" y="3956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8" name="textruta 7">
                <a:extLst>
                  <a:ext uri="{FF2B5EF4-FFF2-40B4-BE49-F238E27FC236}">
                    <a16:creationId xmlns:a16="http://schemas.microsoft.com/office/drawing/2014/main" id="{FBFCA938-31B1-845C-BB59-BC3B222F1F2A}"/>
                  </a:ext>
                </a:extLst>
              </p:cNvPr>
              <p:cNvSpPr txBox="1"/>
              <p:nvPr/>
            </p:nvSpPr>
            <p:spPr>
              <a:xfrm>
                <a:off x="2708508" y="3956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Västervik</a:t>
                </a:r>
              </a:p>
            </p:txBody>
          </p:sp>
        </p:grpSp>
        <p:sp>
          <p:nvSpPr>
            <p:cNvPr id="9" name="textruta 8">
              <a:extLst>
                <a:ext uri="{FF2B5EF4-FFF2-40B4-BE49-F238E27FC236}">
                  <a16:creationId xmlns:a16="http://schemas.microsoft.com/office/drawing/2014/main" id="{17726F3D-CB0B-EE18-13AC-4E2A9779E580}"/>
                </a:ext>
              </a:extLst>
            </p:cNvPr>
            <p:cNvSpPr txBox="1"/>
            <p:nvPr/>
          </p:nvSpPr>
          <p:spPr>
            <a:xfrm>
              <a:off x="5788232" y="2767853"/>
              <a:ext cx="3204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Magnus grupper</a:t>
              </a:r>
            </a:p>
          </p:txBody>
        </p:sp>
        <p:sp>
          <p:nvSpPr>
            <p:cNvPr id="10" name="textruta 9">
              <a:extLst>
                <a:ext uri="{FF2B5EF4-FFF2-40B4-BE49-F238E27FC236}">
                  <a16:creationId xmlns:a16="http://schemas.microsoft.com/office/drawing/2014/main" id="{D9E95367-95B1-BA70-614A-D92B801CAB7A}"/>
                </a:ext>
              </a:extLst>
            </p:cNvPr>
            <p:cNvSpPr txBox="1"/>
            <p:nvPr/>
          </p:nvSpPr>
          <p:spPr>
            <a:xfrm>
              <a:off x="5681381" y="3194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11" name="textruta 10">
              <a:extLst>
                <a:ext uri="{FF2B5EF4-FFF2-40B4-BE49-F238E27FC236}">
                  <a16:creationId xmlns:a16="http://schemas.microsoft.com/office/drawing/2014/main" id="{71574194-E4C2-0526-7093-2F3F607D4FDC}"/>
                </a:ext>
              </a:extLst>
            </p:cNvPr>
            <p:cNvSpPr txBox="1"/>
            <p:nvPr/>
          </p:nvSpPr>
          <p:spPr>
            <a:xfrm>
              <a:off x="7280508" y="3194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12" name="textruta 11">
              <a:extLst>
                <a:ext uri="{FF2B5EF4-FFF2-40B4-BE49-F238E27FC236}">
                  <a16:creationId xmlns:a16="http://schemas.microsoft.com/office/drawing/2014/main" id="{5697B066-DDC3-6936-21A4-19E7612F3137}"/>
                </a:ext>
              </a:extLst>
            </p:cNvPr>
            <p:cNvSpPr txBox="1"/>
            <p:nvPr/>
          </p:nvSpPr>
          <p:spPr>
            <a:xfrm>
              <a:off x="5681381" y="393515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13" name="textruta 12">
              <a:extLst>
                <a:ext uri="{FF2B5EF4-FFF2-40B4-BE49-F238E27FC236}">
                  <a16:creationId xmlns:a16="http://schemas.microsoft.com/office/drawing/2014/main" id="{94CE43A0-A193-FC11-4CFE-E5F346725F1A}"/>
                </a:ext>
              </a:extLst>
            </p:cNvPr>
            <p:cNvSpPr txBox="1"/>
            <p:nvPr/>
          </p:nvSpPr>
          <p:spPr>
            <a:xfrm>
              <a:off x="7280508" y="393515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Nyköping</a:t>
              </a:r>
            </a:p>
          </p:txBody>
        </p:sp>
      </p:grpSp>
    </p:spTree>
    <p:extLst>
      <p:ext uri="{BB962C8B-B14F-4D97-AF65-F5344CB8AC3E}">
        <p14:creationId xmlns:p14="http://schemas.microsoft.com/office/powerpoint/2010/main" val="37363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12DE71-9D46-1C26-B02D-1DAA46649F31}"/>
              </a:ext>
            </a:extLst>
          </p:cNvPr>
          <p:cNvSpPr>
            <a:spLocks noGrp="1"/>
          </p:cNvSpPr>
          <p:nvPr>
            <p:ph type="title"/>
          </p:nvPr>
        </p:nvSpPr>
        <p:spPr/>
        <p:txBody>
          <a:bodyPr/>
          <a:lstStyle/>
          <a:p>
            <a:r>
              <a:rPr lang="sv-SE"/>
              <a:t>Resultat av aktionen</a:t>
            </a:r>
          </a:p>
        </p:txBody>
      </p:sp>
      <p:sp>
        <p:nvSpPr>
          <p:cNvPr id="3" name="Platshållare för innehåll 2">
            <a:extLst>
              <a:ext uri="{FF2B5EF4-FFF2-40B4-BE49-F238E27FC236}">
                <a16:creationId xmlns:a16="http://schemas.microsoft.com/office/drawing/2014/main" id="{E0AFE6B2-EA95-5F65-3E2B-C929C619F3AA}"/>
              </a:ext>
            </a:extLst>
          </p:cNvPr>
          <p:cNvSpPr>
            <a:spLocks noGrp="1"/>
          </p:cNvSpPr>
          <p:nvPr>
            <p:ph idx="1"/>
          </p:nvPr>
        </p:nvSpPr>
        <p:spPr/>
        <p:txBody>
          <a:bodyPr vert="horz" lIns="91440" tIns="45720" rIns="91440" bIns="45720" rtlCol="0" anchor="t">
            <a:normAutofit/>
          </a:bodyPr>
          <a:lstStyle/>
          <a:p>
            <a:pPr marL="227965" indent="-227965"/>
            <a:endParaRPr lang="sv-SE"/>
          </a:p>
          <a:p>
            <a:pPr marL="227965" indent="-227965"/>
            <a:endParaRPr lang="sv-SE"/>
          </a:p>
          <a:p>
            <a:pPr marL="227965" indent="-227965"/>
            <a:endParaRPr lang="sv-SE"/>
          </a:p>
          <a:p>
            <a:pPr marL="227965" indent="-227965"/>
            <a:endParaRPr lang="sv-SE"/>
          </a:p>
          <a:p>
            <a:pPr marL="227965" indent="-227965"/>
            <a:endParaRPr lang="sv-SE"/>
          </a:p>
          <a:p>
            <a:pPr marL="227965" indent="-227965"/>
            <a:r>
              <a:rPr lang="sv-SE"/>
              <a:t>Studenternas digitala kompetens (dela dokument, dela skärm)</a:t>
            </a:r>
          </a:p>
          <a:p>
            <a:pPr marL="227965" indent="-227965"/>
            <a:r>
              <a:rPr lang="sv-SE"/>
              <a:t>Tillgång till datorer (makt)</a:t>
            </a:r>
          </a:p>
        </p:txBody>
      </p:sp>
      <p:grpSp>
        <p:nvGrpSpPr>
          <p:cNvPr id="16" name="Grupp 15">
            <a:extLst>
              <a:ext uri="{FF2B5EF4-FFF2-40B4-BE49-F238E27FC236}">
                <a16:creationId xmlns:a16="http://schemas.microsoft.com/office/drawing/2014/main" id="{3B61F0EF-0DB2-778B-7E3E-ACEEF64E23B5}"/>
              </a:ext>
            </a:extLst>
          </p:cNvPr>
          <p:cNvGrpSpPr/>
          <p:nvPr/>
        </p:nvGrpSpPr>
        <p:grpSpPr>
          <a:xfrm>
            <a:off x="2143479" y="2124698"/>
            <a:ext cx="7894938" cy="1835101"/>
            <a:chOff x="1098176" y="2767853"/>
            <a:chExt cx="7894938" cy="1835101"/>
          </a:xfrm>
        </p:grpSpPr>
        <p:grpSp>
          <p:nvGrpSpPr>
            <p:cNvPr id="5" name="Grupp 4">
              <a:extLst>
                <a:ext uri="{FF2B5EF4-FFF2-40B4-BE49-F238E27FC236}">
                  <a16:creationId xmlns:a16="http://schemas.microsoft.com/office/drawing/2014/main" id="{6A7B219B-0D10-92DA-180D-79764A097055}"/>
                </a:ext>
              </a:extLst>
            </p:cNvPr>
            <p:cNvGrpSpPr/>
            <p:nvPr/>
          </p:nvGrpSpPr>
          <p:grpSpPr>
            <a:xfrm>
              <a:off x="1098176" y="2767853"/>
              <a:ext cx="3204882" cy="1835101"/>
              <a:chOff x="1098176" y="2767853"/>
              <a:chExt cx="3204882" cy="1835101"/>
            </a:xfrm>
          </p:grpSpPr>
          <p:sp>
            <p:nvSpPr>
              <p:cNvPr id="11" name="textruta 10">
                <a:extLst>
                  <a:ext uri="{FF2B5EF4-FFF2-40B4-BE49-F238E27FC236}">
                    <a16:creationId xmlns:a16="http://schemas.microsoft.com/office/drawing/2014/main" id="{96F02160-FBB2-C488-3CCB-6EE9ACD9403D}"/>
                  </a:ext>
                </a:extLst>
              </p:cNvPr>
              <p:cNvSpPr txBox="1"/>
              <p:nvPr/>
            </p:nvSpPr>
            <p:spPr>
              <a:xfrm>
                <a:off x="1109381" y="321608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12" name="textruta 11">
                <a:extLst>
                  <a:ext uri="{FF2B5EF4-FFF2-40B4-BE49-F238E27FC236}">
                    <a16:creationId xmlns:a16="http://schemas.microsoft.com/office/drawing/2014/main" id="{C72B803E-70C1-E42E-5EFD-F8E724A017AE}"/>
                  </a:ext>
                </a:extLst>
              </p:cNvPr>
              <p:cNvSpPr txBox="1"/>
              <p:nvPr/>
            </p:nvSpPr>
            <p:spPr>
              <a:xfrm>
                <a:off x="2708508" y="321608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13" name="textruta 12">
                <a:extLst>
                  <a:ext uri="{FF2B5EF4-FFF2-40B4-BE49-F238E27FC236}">
                    <a16:creationId xmlns:a16="http://schemas.microsoft.com/office/drawing/2014/main" id="{675CAE43-CAB9-A71A-911D-E352CFCA1BCD}"/>
                  </a:ext>
                </a:extLst>
              </p:cNvPr>
              <p:cNvSpPr txBox="1"/>
              <p:nvPr/>
            </p:nvSpPr>
            <p:spPr>
              <a:xfrm>
                <a:off x="1098176" y="2767853"/>
                <a:ext cx="3204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Karins grupper</a:t>
                </a:r>
              </a:p>
            </p:txBody>
          </p:sp>
          <p:sp>
            <p:nvSpPr>
              <p:cNvPr id="14" name="textruta 13">
                <a:extLst>
                  <a:ext uri="{FF2B5EF4-FFF2-40B4-BE49-F238E27FC236}">
                    <a16:creationId xmlns:a16="http://schemas.microsoft.com/office/drawing/2014/main" id="{C883189F-C51E-C625-0558-B01CA5DF2B29}"/>
                  </a:ext>
                </a:extLst>
              </p:cNvPr>
              <p:cNvSpPr txBox="1"/>
              <p:nvPr/>
            </p:nvSpPr>
            <p:spPr>
              <a:xfrm>
                <a:off x="1109381" y="3956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15" name="textruta 14">
                <a:extLst>
                  <a:ext uri="{FF2B5EF4-FFF2-40B4-BE49-F238E27FC236}">
                    <a16:creationId xmlns:a16="http://schemas.microsoft.com/office/drawing/2014/main" id="{D88F307C-5495-105A-179E-3AAD1D04CE1E}"/>
                  </a:ext>
                </a:extLst>
              </p:cNvPr>
              <p:cNvSpPr txBox="1"/>
              <p:nvPr/>
            </p:nvSpPr>
            <p:spPr>
              <a:xfrm>
                <a:off x="2708508" y="3956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Västervik</a:t>
                </a:r>
              </a:p>
            </p:txBody>
          </p:sp>
        </p:grpSp>
        <p:sp>
          <p:nvSpPr>
            <p:cNvPr id="6" name="textruta 5">
              <a:extLst>
                <a:ext uri="{FF2B5EF4-FFF2-40B4-BE49-F238E27FC236}">
                  <a16:creationId xmlns:a16="http://schemas.microsoft.com/office/drawing/2014/main" id="{495B64AD-3DC4-BE78-4F8A-5DA80E5A44A6}"/>
                </a:ext>
              </a:extLst>
            </p:cNvPr>
            <p:cNvSpPr txBox="1"/>
            <p:nvPr/>
          </p:nvSpPr>
          <p:spPr>
            <a:xfrm>
              <a:off x="5788232" y="2767853"/>
              <a:ext cx="3204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Magnus grupper</a:t>
              </a:r>
            </a:p>
          </p:txBody>
        </p:sp>
        <p:sp>
          <p:nvSpPr>
            <p:cNvPr id="7" name="textruta 6">
              <a:extLst>
                <a:ext uri="{FF2B5EF4-FFF2-40B4-BE49-F238E27FC236}">
                  <a16:creationId xmlns:a16="http://schemas.microsoft.com/office/drawing/2014/main" id="{6AC87579-A3A7-978E-1DD8-5873386B763F}"/>
                </a:ext>
              </a:extLst>
            </p:cNvPr>
            <p:cNvSpPr txBox="1"/>
            <p:nvPr/>
          </p:nvSpPr>
          <p:spPr>
            <a:xfrm>
              <a:off x="5681381" y="3194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8" name="textruta 7">
              <a:extLst>
                <a:ext uri="{FF2B5EF4-FFF2-40B4-BE49-F238E27FC236}">
                  <a16:creationId xmlns:a16="http://schemas.microsoft.com/office/drawing/2014/main" id="{E90F3D4C-6E1B-E365-7F01-48A8224CB60C}"/>
                </a:ext>
              </a:extLst>
            </p:cNvPr>
            <p:cNvSpPr txBox="1"/>
            <p:nvPr/>
          </p:nvSpPr>
          <p:spPr>
            <a:xfrm>
              <a:off x="7280508" y="3194623"/>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9" name="textruta 8">
              <a:extLst>
                <a:ext uri="{FF2B5EF4-FFF2-40B4-BE49-F238E27FC236}">
                  <a16:creationId xmlns:a16="http://schemas.microsoft.com/office/drawing/2014/main" id="{57A18466-692B-58C1-12F5-CE456235A495}"/>
                </a:ext>
              </a:extLst>
            </p:cNvPr>
            <p:cNvSpPr txBox="1"/>
            <p:nvPr/>
          </p:nvSpPr>
          <p:spPr>
            <a:xfrm>
              <a:off x="5681381" y="393515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Norrköping</a:t>
              </a:r>
            </a:p>
          </p:txBody>
        </p:sp>
        <p:sp>
          <p:nvSpPr>
            <p:cNvPr id="10" name="textruta 9">
              <a:extLst>
                <a:ext uri="{FF2B5EF4-FFF2-40B4-BE49-F238E27FC236}">
                  <a16:creationId xmlns:a16="http://schemas.microsoft.com/office/drawing/2014/main" id="{0CC284A8-F4AB-E772-44C1-A2748937C3B6}"/>
                </a:ext>
              </a:extLst>
            </p:cNvPr>
            <p:cNvSpPr txBox="1"/>
            <p:nvPr/>
          </p:nvSpPr>
          <p:spPr>
            <a:xfrm>
              <a:off x="7280508" y="3935158"/>
              <a:ext cx="1591235" cy="64633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t>Grupp Nyköping</a:t>
              </a:r>
            </a:p>
          </p:txBody>
        </p:sp>
      </p:grpSp>
    </p:spTree>
    <p:extLst>
      <p:ext uri="{BB962C8B-B14F-4D97-AF65-F5344CB8AC3E}">
        <p14:creationId xmlns:p14="http://schemas.microsoft.com/office/powerpoint/2010/main" val="38129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FF00C-93AC-33BC-D75B-A63BDB544B13}"/>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A52F75F-F61F-8324-4284-EBDAA8DA1F12}"/>
              </a:ext>
            </a:extLst>
          </p:cNvPr>
          <p:cNvSpPr>
            <a:spLocks noGrp="1"/>
          </p:cNvSpPr>
          <p:nvPr>
            <p:ph type="title"/>
          </p:nvPr>
        </p:nvSpPr>
        <p:spPr/>
        <p:txBody>
          <a:bodyPr/>
          <a:lstStyle/>
          <a:p>
            <a:r>
              <a:rPr lang="sv-SE"/>
              <a:t>Ökad interaktion mellan studenterna vid olika campus</a:t>
            </a:r>
          </a:p>
        </p:txBody>
      </p:sp>
      <p:sp>
        <p:nvSpPr>
          <p:cNvPr id="5" name="Platshållare för innehåll 4">
            <a:extLst>
              <a:ext uri="{FF2B5EF4-FFF2-40B4-BE49-F238E27FC236}">
                <a16:creationId xmlns:a16="http://schemas.microsoft.com/office/drawing/2014/main" id="{E9C239C5-0F4C-2D13-E844-7A8AF2D5244E}"/>
              </a:ext>
            </a:extLst>
          </p:cNvPr>
          <p:cNvSpPr>
            <a:spLocks noGrp="1"/>
          </p:cNvSpPr>
          <p:nvPr>
            <p:ph idx="1"/>
          </p:nvPr>
        </p:nvSpPr>
        <p:spPr>
          <a:xfrm>
            <a:off x="838200" y="1490093"/>
            <a:ext cx="8030029" cy="943266"/>
          </a:xfrm>
        </p:spPr>
        <p:txBody>
          <a:bodyPr vert="horz" lIns="91440" tIns="45720" rIns="91440" bIns="45720" rtlCol="0" anchor="t">
            <a:normAutofit fontScale="62500" lnSpcReduction="20000"/>
          </a:bodyPr>
          <a:lstStyle/>
          <a:p>
            <a:pPr marL="227965" indent="-227965"/>
            <a:endParaRPr lang="sv-SE"/>
          </a:p>
          <a:p>
            <a:pPr marL="227965" indent="-227965"/>
            <a:r>
              <a:rPr lang="sv-SE" sz="3200"/>
              <a:t>Olika åsikter om förväntningar på interaktion mellan studenter vid olika orter under utbildningen</a:t>
            </a:r>
          </a:p>
        </p:txBody>
      </p:sp>
      <p:pic>
        <p:nvPicPr>
          <p:cNvPr id="2" name="Bildobjekt 1">
            <a:extLst>
              <a:ext uri="{FF2B5EF4-FFF2-40B4-BE49-F238E27FC236}">
                <a16:creationId xmlns:a16="http://schemas.microsoft.com/office/drawing/2014/main" id="{118BD443-F7A7-3AB2-8CC4-486A92B363AF}"/>
              </a:ext>
            </a:extLst>
          </p:cNvPr>
          <p:cNvPicPr>
            <a:picLocks noChangeAspect="1"/>
          </p:cNvPicPr>
          <p:nvPr/>
        </p:nvPicPr>
        <p:blipFill>
          <a:blip r:embed="rId2"/>
          <a:stretch>
            <a:fillRect/>
          </a:stretch>
        </p:blipFill>
        <p:spPr>
          <a:xfrm>
            <a:off x="6096000" y="2824309"/>
            <a:ext cx="4165433" cy="369276"/>
          </a:xfrm>
          <a:prstGeom prst="rect">
            <a:avLst/>
          </a:prstGeom>
        </p:spPr>
      </p:pic>
      <p:pic>
        <p:nvPicPr>
          <p:cNvPr id="3" name="Bildobjekt 2">
            <a:extLst>
              <a:ext uri="{FF2B5EF4-FFF2-40B4-BE49-F238E27FC236}">
                <a16:creationId xmlns:a16="http://schemas.microsoft.com/office/drawing/2014/main" id="{A292010F-15A5-3E9B-856B-B892901A4B9D}"/>
              </a:ext>
            </a:extLst>
          </p:cNvPr>
          <p:cNvPicPr>
            <a:picLocks noChangeAspect="1"/>
          </p:cNvPicPr>
          <p:nvPr/>
        </p:nvPicPr>
        <p:blipFill>
          <a:blip r:embed="rId3"/>
          <a:stretch>
            <a:fillRect/>
          </a:stretch>
        </p:blipFill>
        <p:spPr>
          <a:xfrm>
            <a:off x="982372" y="2862576"/>
            <a:ext cx="3985093" cy="369275"/>
          </a:xfrm>
          <a:prstGeom prst="rect">
            <a:avLst/>
          </a:prstGeom>
        </p:spPr>
      </p:pic>
      <p:pic>
        <p:nvPicPr>
          <p:cNvPr id="7" name="Bildobjekt 6">
            <a:extLst>
              <a:ext uri="{FF2B5EF4-FFF2-40B4-BE49-F238E27FC236}">
                <a16:creationId xmlns:a16="http://schemas.microsoft.com/office/drawing/2014/main" id="{80E5E435-86E0-09D2-309D-E8B2D1FE7F07}"/>
              </a:ext>
            </a:extLst>
          </p:cNvPr>
          <p:cNvPicPr>
            <a:picLocks noChangeAspect="1"/>
          </p:cNvPicPr>
          <p:nvPr/>
        </p:nvPicPr>
        <p:blipFill>
          <a:blip r:embed="rId4"/>
          <a:stretch>
            <a:fillRect/>
          </a:stretch>
        </p:blipFill>
        <p:spPr>
          <a:xfrm>
            <a:off x="1066701" y="3798660"/>
            <a:ext cx="7801528" cy="610963"/>
          </a:xfrm>
          <a:prstGeom prst="rect">
            <a:avLst/>
          </a:prstGeom>
        </p:spPr>
      </p:pic>
      <p:pic>
        <p:nvPicPr>
          <p:cNvPr id="8" name="Bildobjekt 7" descr="En bild som visar text, Teckensnitt, vit, kvitto&#10;&#10;AI-genererat innehåll kan vara felaktigt.">
            <a:extLst>
              <a:ext uri="{FF2B5EF4-FFF2-40B4-BE49-F238E27FC236}">
                <a16:creationId xmlns:a16="http://schemas.microsoft.com/office/drawing/2014/main" id="{99FECAE3-76E9-853A-EC0C-B878CC55B983}"/>
              </a:ext>
            </a:extLst>
          </p:cNvPr>
          <p:cNvPicPr>
            <a:picLocks noChangeAspect="1"/>
          </p:cNvPicPr>
          <p:nvPr/>
        </p:nvPicPr>
        <p:blipFill>
          <a:blip r:embed="rId5"/>
          <a:stretch>
            <a:fillRect/>
          </a:stretch>
        </p:blipFill>
        <p:spPr>
          <a:xfrm>
            <a:off x="3132048" y="4696478"/>
            <a:ext cx="7926477" cy="943266"/>
          </a:xfrm>
          <a:prstGeom prst="rect">
            <a:avLst/>
          </a:prstGeom>
        </p:spPr>
      </p:pic>
    </p:spTree>
    <p:extLst>
      <p:ext uri="{BB962C8B-B14F-4D97-AF65-F5344CB8AC3E}">
        <p14:creationId xmlns:p14="http://schemas.microsoft.com/office/powerpoint/2010/main" val="2725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6D9578-D95E-5765-F4A0-BCC422E60AD2}"/>
              </a:ext>
            </a:extLst>
          </p:cNvPr>
          <p:cNvSpPr>
            <a:spLocks noGrp="1"/>
          </p:cNvSpPr>
          <p:nvPr>
            <p:ph type="title"/>
          </p:nvPr>
        </p:nvSpPr>
        <p:spPr/>
        <p:txBody>
          <a:bodyPr/>
          <a:lstStyle/>
          <a:p>
            <a:r>
              <a:rPr lang="sv-SE"/>
              <a:t>Ökad interaktion mellan studenterna vid olika campus</a:t>
            </a:r>
          </a:p>
        </p:txBody>
      </p:sp>
      <p:sp>
        <p:nvSpPr>
          <p:cNvPr id="3" name="Platshållare för innehåll 2">
            <a:extLst>
              <a:ext uri="{FF2B5EF4-FFF2-40B4-BE49-F238E27FC236}">
                <a16:creationId xmlns:a16="http://schemas.microsoft.com/office/drawing/2014/main" id="{8C53733C-B10A-DC81-7F90-5DEE05138061}"/>
              </a:ext>
            </a:extLst>
          </p:cNvPr>
          <p:cNvSpPr>
            <a:spLocks noGrp="1"/>
          </p:cNvSpPr>
          <p:nvPr>
            <p:ph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sv-SE" b="0" i="0" u="none" strike="noStrike" kern="1200" cap="none" spc="0" normalizeH="0" baseline="0" noProof="0">
                <a:ln>
                  <a:noFill/>
                </a:ln>
                <a:solidFill>
                  <a:srgbClr val="000000"/>
                </a:solidFill>
                <a:effectLst/>
                <a:uLnTx/>
                <a:uFillTx/>
                <a:latin typeface="Georgia"/>
                <a:ea typeface="+mn-ea"/>
                <a:cs typeface="+mn-cs"/>
              </a:rPr>
              <a:t>Olika åsikter om seminariets upplägg:</a:t>
            </a:r>
          </a:p>
          <a:p>
            <a:endParaRPr lang="sv-SE"/>
          </a:p>
        </p:txBody>
      </p:sp>
      <p:pic>
        <p:nvPicPr>
          <p:cNvPr id="4" name="Bildobjekt 3">
            <a:extLst>
              <a:ext uri="{FF2B5EF4-FFF2-40B4-BE49-F238E27FC236}">
                <a16:creationId xmlns:a16="http://schemas.microsoft.com/office/drawing/2014/main" id="{1B67E0F4-C7B7-7794-DFD1-FAB7C7EA3192}"/>
              </a:ext>
            </a:extLst>
          </p:cNvPr>
          <p:cNvPicPr>
            <a:picLocks noChangeAspect="1"/>
          </p:cNvPicPr>
          <p:nvPr/>
        </p:nvPicPr>
        <p:blipFill>
          <a:blip r:embed="rId2"/>
          <a:stretch>
            <a:fillRect/>
          </a:stretch>
        </p:blipFill>
        <p:spPr>
          <a:xfrm>
            <a:off x="621568" y="2404872"/>
            <a:ext cx="7911149" cy="1024128"/>
          </a:xfrm>
          <a:prstGeom prst="rect">
            <a:avLst/>
          </a:prstGeom>
        </p:spPr>
      </p:pic>
      <p:pic>
        <p:nvPicPr>
          <p:cNvPr id="5" name="Bildobjekt 4">
            <a:extLst>
              <a:ext uri="{FF2B5EF4-FFF2-40B4-BE49-F238E27FC236}">
                <a16:creationId xmlns:a16="http://schemas.microsoft.com/office/drawing/2014/main" id="{2710091F-5C38-7D36-166E-33C306F1C4BA}"/>
              </a:ext>
            </a:extLst>
          </p:cNvPr>
          <p:cNvPicPr>
            <a:picLocks noChangeAspect="1"/>
          </p:cNvPicPr>
          <p:nvPr/>
        </p:nvPicPr>
        <p:blipFill>
          <a:blip r:embed="rId3"/>
          <a:stretch>
            <a:fillRect/>
          </a:stretch>
        </p:blipFill>
        <p:spPr>
          <a:xfrm>
            <a:off x="4688461" y="3429000"/>
            <a:ext cx="6881971" cy="381009"/>
          </a:xfrm>
          <a:prstGeom prst="rect">
            <a:avLst/>
          </a:prstGeom>
        </p:spPr>
      </p:pic>
      <p:pic>
        <p:nvPicPr>
          <p:cNvPr id="6" name="Bildobjekt 5">
            <a:extLst>
              <a:ext uri="{FF2B5EF4-FFF2-40B4-BE49-F238E27FC236}">
                <a16:creationId xmlns:a16="http://schemas.microsoft.com/office/drawing/2014/main" id="{B14E9F92-843D-3415-665C-7A752670B680}"/>
              </a:ext>
            </a:extLst>
          </p:cNvPr>
          <p:cNvPicPr>
            <a:picLocks noChangeAspect="1"/>
          </p:cNvPicPr>
          <p:nvPr/>
        </p:nvPicPr>
        <p:blipFill>
          <a:blip r:embed="rId3"/>
          <a:stretch>
            <a:fillRect/>
          </a:stretch>
        </p:blipFill>
        <p:spPr>
          <a:xfrm>
            <a:off x="703935" y="4143180"/>
            <a:ext cx="6881971" cy="381009"/>
          </a:xfrm>
          <a:prstGeom prst="rect">
            <a:avLst/>
          </a:prstGeom>
        </p:spPr>
      </p:pic>
      <p:pic>
        <p:nvPicPr>
          <p:cNvPr id="7" name="Bildobjekt 6">
            <a:extLst>
              <a:ext uri="{FF2B5EF4-FFF2-40B4-BE49-F238E27FC236}">
                <a16:creationId xmlns:a16="http://schemas.microsoft.com/office/drawing/2014/main" id="{A413BE0C-7305-A5BB-CA9D-FDECFBA42EB6}"/>
              </a:ext>
            </a:extLst>
          </p:cNvPr>
          <p:cNvPicPr>
            <a:picLocks noChangeAspect="1"/>
          </p:cNvPicPr>
          <p:nvPr/>
        </p:nvPicPr>
        <p:blipFill>
          <a:blip r:embed="rId4"/>
          <a:stretch>
            <a:fillRect/>
          </a:stretch>
        </p:blipFill>
        <p:spPr>
          <a:xfrm>
            <a:off x="5122810" y="4647445"/>
            <a:ext cx="7069190" cy="550132"/>
          </a:xfrm>
          <a:prstGeom prst="rect">
            <a:avLst/>
          </a:prstGeom>
        </p:spPr>
      </p:pic>
      <p:pic>
        <p:nvPicPr>
          <p:cNvPr id="8" name="Bildobjekt 7">
            <a:extLst>
              <a:ext uri="{FF2B5EF4-FFF2-40B4-BE49-F238E27FC236}">
                <a16:creationId xmlns:a16="http://schemas.microsoft.com/office/drawing/2014/main" id="{E0F0510B-247F-D5F6-8639-CDC4A22A5EB3}"/>
              </a:ext>
            </a:extLst>
          </p:cNvPr>
          <p:cNvPicPr>
            <a:picLocks noChangeAspect="1"/>
          </p:cNvPicPr>
          <p:nvPr/>
        </p:nvPicPr>
        <p:blipFill>
          <a:blip r:embed="rId5"/>
          <a:stretch>
            <a:fillRect/>
          </a:stretch>
        </p:blipFill>
        <p:spPr>
          <a:xfrm>
            <a:off x="490512" y="5320833"/>
            <a:ext cx="6700121" cy="550132"/>
          </a:xfrm>
          <a:prstGeom prst="rect">
            <a:avLst/>
          </a:prstGeom>
        </p:spPr>
      </p:pic>
    </p:spTree>
    <p:extLst>
      <p:ext uri="{BB962C8B-B14F-4D97-AF65-F5344CB8AC3E}">
        <p14:creationId xmlns:p14="http://schemas.microsoft.com/office/powerpoint/2010/main" val="617841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2952EA-FD59-639C-4FF7-704E58A8828F}"/>
              </a:ext>
            </a:extLst>
          </p:cNvPr>
          <p:cNvSpPr>
            <a:spLocks noGrp="1"/>
          </p:cNvSpPr>
          <p:nvPr>
            <p:ph type="title"/>
          </p:nvPr>
        </p:nvSpPr>
        <p:spPr>
          <a:solidFill>
            <a:schemeClr val="accent2">
              <a:lumMod val="40000"/>
              <a:lumOff val="60000"/>
            </a:schemeClr>
          </a:solidFill>
        </p:spPr>
        <p:txBody>
          <a:bodyPr/>
          <a:lstStyle/>
          <a:p>
            <a:r>
              <a:rPr lang="sv-SE"/>
              <a:t>Studenters röster om </a:t>
            </a:r>
            <a:r>
              <a:rPr lang="sv-SE" err="1"/>
              <a:t>studentaktiva</a:t>
            </a:r>
            <a:r>
              <a:rPr lang="sv-SE"/>
              <a:t> arbetsformer (seminarium)</a:t>
            </a:r>
          </a:p>
        </p:txBody>
      </p:sp>
      <p:sp>
        <p:nvSpPr>
          <p:cNvPr id="3" name="Platshållare för innehåll 2">
            <a:extLst>
              <a:ext uri="{FF2B5EF4-FFF2-40B4-BE49-F238E27FC236}">
                <a16:creationId xmlns:a16="http://schemas.microsoft.com/office/drawing/2014/main" id="{877ED9C5-A636-EE21-8204-01E3DF4D28F9}"/>
              </a:ext>
            </a:extLst>
          </p:cNvPr>
          <p:cNvSpPr>
            <a:spLocks noGrp="1"/>
          </p:cNvSpPr>
          <p:nvPr>
            <p:ph idx="1"/>
          </p:nvPr>
        </p:nvSpPr>
        <p:spPr/>
        <p:txBody>
          <a:bodyPr vert="horz" lIns="91440" tIns="45720" rIns="91440" bIns="45720" rtlCol="0" anchor="t">
            <a:normAutofit/>
          </a:bodyPr>
          <a:lstStyle/>
          <a:p>
            <a:pPr marL="227965" indent="-227965"/>
            <a:r>
              <a:rPr lang="sv-SE">
                <a:latin typeface="KorolevLiU Medium"/>
              </a:rPr>
              <a:t>Studentaktivitet anpassad efter den särskilda undervisningsformen.</a:t>
            </a:r>
          </a:p>
          <a:p>
            <a:pPr marL="227965" indent="-227965"/>
            <a:r>
              <a:rPr lang="sv-SE" sz="2200">
                <a:latin typeface="KorolevLiU Medium"/>
                <a:ea typeface="+mn-lt"/>
                <a:cs typeface="+mn-lt"/>
              </a:rPr>
              <a:t>Inför och under seminariet har studenterna tagit eget ansvar för innehållet utifrån instruktioner och litteratur</a:t>
            </a:r>
            <a:endParaRPr lang="sv-SE">
              <a:latin typeface="KorolevLiU Medium"/>
            </a:endParaRPr>
          </a:p>
          <a:p>
            <a:pPr marL="227965" indent="-227965"/>
            <a:endParaRPr lang="sv-SE" sz="2200">
              <a:latin typeface="KorolevLiU Medium"/>
            </a:endParaRPr>
          </a:p>
          <a:p>
            <a:pPr marL="227965" indent="-227965"/>
            <a:r>
              <a:rPr lang="sv-SE">
                <a:latin typeface="KorolevLiU Medium"/>
              </a:rPr>
              <a:t>Kan upplägget bidra till ökad </a:t>
            </a:r>
            <a:r>
              <a:rPr lang="sv-SE" err="1">
                <a:latin typeface="KorolevLiU Medium"/>
              </a:rPr>
              <a:t>litteracitet</a:t>
            </a:r>
            <a:r>
              <a:rPr lang="sv-SE">
                <a:latin typeface="KorolevLiU Medium"/>
              </a:rPr>
              <a:t>, lärande och känsla av tillhörighet och ansvar?</a:t>
            </a:r>
            <a:endParaRPr lang="en-US">
              <a:latin typeface="KorolevLiU Medium"/>
            </a:endParaRPr>
          </a:p>
          <a:p>
            <a:pPr marL="227965" indent="-227965"/>
            <a:endParaRPr lang="sv-SE">
              <a:latin typeface="KorolevLiU Medium"/>
            </a:endParaRPr>
          </a:p>
          <a:p>
            <a:pPr marL="227965" indent="-227965"/>
            <a:r>
              <a:rPr lang="sv-SE">
                <a:latin typeface="KorolevLiU Medium"/>
              </a:rPr>
              <a:t>Enkät 80 studentsvar från Förskola termin 4 &amp; 5, Fritidshem termin 1</a:t>
            </a:r>
            <a:endParaRPr lang="sv-SE"/>
          </a:p>
        </p:txBody>
      </p:sp>
    </p:spTree>
    <p:extLst>
      <p:ext uri="{BB962C8B-B14F-4D97-AF65-F5344CB8AC3E}">
        <p14:creationId xmlns:p14="http://schemas.microsoft.com/office/powerpoint/2010/main" val="2184993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6242D8-8A38-1CC8-BD89-6D845B6ADF61}"/>
              </a:ext>
            </a:extLst>
          </p:cNvPr>
          <p:cNvSpPr>
            <a:spLocks noGrp="1"/>
          </p:cNvSpPr>
          <p:nvPr>
            <p:ph type="title"/>
          </p:nvPr>
        </p:nvSpPr>
        <p:spPr>
          <a:xfrm>
            <a:off x="108857" y="25178"/>
            <a:ext cx="10515600" cy="1325563"/>
          </a:xfrm>
        </p:spPr>
        <p:txBody>
          <a:bodyPr>
            <a:normAutofit/>
          </a:bodyPr>
          <a:lstStyle/>
          <a:p>
            <a:endParaRPr lang="sv-SE" sz="3200"/>
          </a:p>
        </p:txBody>
      </p:sp>
      <p:pic>
        <p:nvPicPr>
          <p:cNvPr id="7" name="Platshållare för innehåll 6">
            <a:extLst>
              <a:ext uri="{FF2B5EF4-FFF2-40B4-BE49-F238E27FC236}">
                <a16:creationId xmlns:a16="http://schemas.microsoft.com/office/drawing/2014/main" id="{998DAE3C-6DE0-5CEB-A744-85430ECFEFEA}"/>
              </a:ext>
            </a:extLst>
          </p:cNvPr>
          <p:cNvPicPr>
            <a:picLocks noGrp="1" noChangeAspect="1"/>
          </p:cNvPicPr>
          <p:nvPr>
            <p:ph idx="1"/>
          </p:nvPr>
        </p:nvPicPr>
        <p:blipFill>
          <a:blip r:embed="rId2"/>
          <a:stretch>
            <a:fillRect/>
          </a:stretch>
        </p:blipFill>
        <p:spPr>
          <a:xfrm>
            <a:off x="2291631" y="1517995"/>
            <a:ext cx="6900792" cy="4135937"/>
          </a:xfrm>
          <a:prstGeom prst="rect">
            <a:avLst/>
          </a:prstGeom>
        </p:spPr>
      </p:pic>
    </p:spTree>
    <p:extLst>
      <p:ext uri="{BB962C8B-B14F-4D97-AF65-F5344CB8AC3E}">
        <p14:creationId xmlns:p14="http://schemas.microsoft.com/office/powerpoint/2010/main" val="2957978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EBEBD1-FF23-3AED-A733-3A60D55CEFA3}"/>
              </a:ext>
            </a:extLst>
          </p:cNvPr>
          <p:cNvSpPr>
            <a:spLocks noGrp="1"/>
          </p:cNvSpPr>
          <p:nvPr>
            <p:ph type="title"/>
          </p:nvPr>
        </p:nvSpPr>
        <p:spPr>
          <a:xfrm>
            <a:off x="595149" y="220612"/>
            <a:ext cx="10758651" cy="1338700"/>
          </a:xfrm>
        </p:spPr>
        <p:txBody>
          <a:bodyPr/>
          <a:lstStyle/>
          <a:p>
            <a:r>
              <a:rPr lang="sv-SE" sz="2400">
                <a:solidFill>
                  <a:srgbClr val="323130"/>
                </a:solidFill>
                <a:latin typeface="Times New Roman"/>
                <a:cs typeface="Segoe UI"/>
              </a:rPr>
              <a:t>Vad gjorde att du upplevde det som mycket bra, bra, mindre bra eller inte alls bra?</a:t>
            </a:r>
            <a:br>
              <a:rPr lang="sv-SE" sz="2400">
                <a:latin typeface="Times New Roman"/>
                <a:cs typeface="Segoe UI"/>
              </a:rPr>
            </a:br>
            <a:r>
              <a:rPr lang="sv-SE" sz="1600">
                <a:ea typeface="+mj-lt"/>
                <a:cs typeface="+mj-lt"/>
              </a:rPr>
              <a:t>Fritextsvar (75 svar) </a:t>
            </a:r>
            <a:br>
              <a:rPr lang="sv-SE" sz="1600">
                <a:ea typeface="+mj-lt"/>
                <a:cs typeface="+mj-lt"/>
              </a:rPr>
            </a:br>
            <a:endParaRPr lang="sv-SE" sz="1400">
              <a:ea typeface="+mj-lt"/>
              <a:cs typeface="+mj-lt"/>
            </a:endParaRPr>
          </a:p>
        </p:txBody>
      </p:sp>
      <p:sp>
        <p:nvSpPr>
          <p:cNvPr id="3" name="Platshållare för innehåll 2">
            <a:extLst>
              <a:ext uri="{FF2B5EF4-FFF2-40B4-BE49-F238E27FC236}">
                <a16:creationId xmlns:a16="http://schemas.microsoft.com/office/drawing/2014/main" id="{63485717-195B-2D2E-5AE0-9DBB5E7A3E87}"/>
              </a:ext>
            </a:extLst>
          </p:cNvPr>
          <p:cNvSpPr>
            <a:spLocks noGrp="1"/>
          </p:cNvSpPr>
          <p:nvPr>
            <p:ph idx="1"/>
          </p:nvPr>
        </p:nvSpPr>
        <p:spPr>
          <a:xfrm>
            <a:off x="719959" y="1142454"/>
            <a:ext cx="10515600" cy="4950647"/>
          </a:xfrm>
        </p:spPr>
        <p:txBody>
          <a:bodyPr vert="horz" lIns="91440" tIns="45720" rIns="91440" bIns="45720" rtlCol="0" anchor="t">
            <a:noAutofit/>
          </a:bodyPr>
          <a:lstStyle/>
          <a:p>
            <a:pPr marL="0" indent="0">
              <a:buNone/>
            </a:pPr>
            <a:r>
              <a:rPr lang="sv-SE" sz="1400">
                <a:solidFill>
                  <a:srgbClr val="212121"/>
                </a:solidFill>
                <a:latin typeface="Segoe UI"/>
                <a:cs typeface="Segoe UI"/>
              </a:rPr>
              <a:t>"Det var skönt att diskutera frågorna tillsammans med resten av gruppen. Det gjorde att man fick en djupare förståelse och kunde hjälpa varandra bearbeta de vi har läst. Det fick mig även att känna "jag måste läsa" eftersom man vill hjälpa till och vara en tillgång i gruppen."</a:t>
            </a:r>
          </a:p>
          <a:p>
            <a:pPr marL="0" indent="0">
              <a:buNone/>
            </a:pPr>
            <a:endParaRPr lang="sv-SE" sz="1400">
              <a:solidFill>
                <a:srgbClr val="212121"/>
              </a:solidFill>
              <a:latin typeface="Segoe UI"/>
              <a:cs typeface="Segoe UI"/>
            </a:endParaRPr>
          </a:p>
          <a:p>
            <a:pPr marL="0" indent="0">
              <a:buNone/>
            </a:pPr>
            <a:r>
              <a:rPr lang="sv-SE" sz="1400">
                <a:solidFill>
                  <a:srgbClr val="212121"/>
                </a:solidFill>
                <a:latin typeface="Segoe UI"/>
                <a:cs typeface="Segoe UI"/>
              </a:rPr>
              <a:t>"Jag tyckte det va skönt att diskutera med gruppen innan vi delades in i tvär grupper, fick mer förståelse för texterna då och kunde diskutera mer i tvärgruppen."</a:t>
            </a:r>
          </a:p>
          <a:p>
            <a:pPr marL="0" indent="0">
              <a:buNone/>
            </a:pPr>
            <a:endParaRPr lang="sv-SE" sz="1400">
              <a:solidFill>
                <a:srgbClr val="212121"/>
              </a:solidFill>
              <a:latin typeface="Segoe UI"/>
              <a:cs typeface="Segoe UI"/>
            </a:endParaRPr>
          </a:p>
          <a:p>
            <a:pPr marL="0" indent="0">
              <a:buNone/>
            </a:pPr>
            <a:r>
              <a:rPr lang="sv-SE" sz="1400">
                <a:solidFill>
                  <a:srgbClr val="212121"/>
                </a:solidFill>
                <a:latin typeface="Segoe UI"/>
                <a:cs typeface="Segoe UI"/>
              </a:rPr>
              <a:t>"Det tvingar studenterna att läsa och förbereda sig. Ofta kommer jag till seminariet och är en av få som har läst texterna. Det här upplägget gjorde att alla hade läst inför seminariet vilket bidrog till ett mer givande seminarium."</a:t>
            </a:r>
          </a:p>
          <a:p>
            <a:pPr marL="0" indent="0">
              <a:buNone/>
            </a:pPr>
            <a:endParaRPr lang="sv-SE" sz="1600">
              <a:solidFill>
                <a:srgbClr val="212121"/>
              </a:solidFill>
              <a:latin typeface="Segoe UI"/>
              <a:cs typeface="Segoe UI"/>
            </a:endParaRPr>
          </a:p>
          <a:p>
            <a:pPr marL="0" indent="0">
              <a:buNone/>
            </a:pPr>
            <a:r>
              <a:rPr lang="sv-SE" sz="1600" b="1">
                <a:solidFill>
                  <a:srgbClr val="212121"/>
                </a:solidFill>
                <a:latin typeface="Segoe UI"/>
                <a:cs typeface="Segoe UI"/>
              </a:rPr>
              <a:t>"Det var bra att få möjlighet att diskutera litteraturen med andra studenter innan det riktiga seminariet. Dela uppfattning av det man läst och få en bredare syn med hjälp av det den andra studenterna fångat upp."</a:t>
            </a:r>
          </a:p>
          <a:p>
            <a:pPr marL="0" indent="0">
              <a:buNone/>
            </a:pPr>
            <a:endParaRPr lang="sv-SE" sz="1400" b="1">
              <a:solidFill>
                <a:srgbClr val="212121"/>
              </a:solidFill>
              <a:latin typeface="Segoe UI"/>
              <a:cs typeface="Segoe UI"/>
            </a:endParaRPr>
          </a:p>
          <a:p>
            <a:pPr marL="0" indent="0">
              <a:buNone/>
            </a:pPr>
            <a:r>
              <a:rPr lang="sv-SE" sz="1400">
                <a:solidFill>
                  <a:srgbClr val="212121"/>
                </a:solidFill>
                <a:latin typeface="Segoe UI"/>
                <a:cs typeface="Segoe UI"/>
              </a:rPr>
              <a:t>"Att förbereda sig i grupp från samma campus hade funkat bra, gruppen kunde diskutera och utveckla tanka vi hade ungefär 40 min på oss som var tillräckligt. När det gäller att delta i diskussionen med gruppen från andra campus var mindre bra. Vi hade lite problem med zoom länken. Vi började berätta hur hade vi tänkt i vara campus gruppen och sen tog vi frågorna, men då hade vi inte tid för att diskutera dem. Det kändes att tid med andra grupp hade inte bidragit till något utveckling."</a:t>
            </a:r>
            <a:endParaRPr lang="sv-SE" sz="1400"/>
          </a:p>
        </p:txBody>
      </p:sp>
    </p:spTree>
    <p:extLst>
      <p:ext uri="{BB962C8B-B14F-4D97-AF65-F5344CB8AC3E}">
        <p14:creationId xmlns:p14="http://schemas.microsoft.com/office/powerpoint/2010/main" val="3950032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67ECB2-71F7-2077-012C-7D71918D3367}"/>
              </a:ext>
            </a:extLst>
          </p:cNvPr>
          <p:cNvSpPr>
            <a:spLocks noGrp="1"/>
          </p:cNvSpPr>
          <p:nvPr>
            <p:ph type="title"/>
          </p:nvPr>
        </p:nvSpPr>
        <p:spPr>
          <a:xfrm>
            <a:off x="348343" y="67111"/>
            <a:ext cx="10515600" cy="1469571"/>
          </a:xfrm>
        </p:spPr>
        <p:txBody>
          <a:bodyPr>
            <a:noAutofit/>
          </a:bodyPr>
          <a:lstStyle/>
          <a:p>
            <a:r>
              <a:rPr lang="sv-SE" sz="3200"/>
              <a:t>Påverkade upplägget av seminariet ditt beslut att delta i seminariet? </a:t>
            </a:r>
            <a:r>
              <a:rPr lang="sv-SE" sz="3600"/>
              <a:t> </a:t>
            </a:r>
          </a:p>
        </p:txBody>
      </p:sp>
      <p:pic>
        <p:nvPicPr>
          <p:cNvPr id="5" name="Platshållare för innehåll 4">
            <a:extLst>
              <a:ext uri="{FF2B5EF4-FFF2-40B4-BE49-F238E27FC236}">
                <a16:creationId xmlns:a16="http://schemas.microsoft.com/office/drawing/2014/main" id="{0CD91EA2-64EA-83CD-9D34-0D64BEF149D8}"/>
              </a:ext>
            </a:extLst>
          </p:cNvPr>
          <p:cNvPicPr>
            <a:picLocks noGrp="1" noChangeAspect="1"/>
          </p:cNvPicPr>
          <p:nvPr>
            <p:ph idx="1"/>
          </p:nvPr>
        </p:nvPicPr>
        <p:blipFill>
          <a:blip r:embed="rId2"/>
          <a:stretch>
            <a:fillRect/>
          </a:stretch>
        </p:blipFill>
        <p:spPr>
          <a:xfrm>
            <a:off x="3035672" y="1416267"/>
            <a:ext cx="7455383" cy="4503594"/>
          </a:xfrm>
          <a:prstGeom prst="rect">
            <a:avLst/>
          </a:prstGeom>
        </p:spPr>
      </p:pic>
    </p:spTree>
    <p:extLst>
      <p:ext uri="{BB962C8B-B14F-4D97-AF65-F5344CB8AC3E}">
        <p14:creationId xmlns:p14="http://schemas.microsoft.com/office/powerpoint/2010/main" val="4006529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5A0F0E-BD60-B853-3E06-69C54AE6C243}"/>
              </a:ext>
            </a:extLst>
          </p:cNvPr>
          <p:cNvSpPr>
            <a:spLocks noGrp="1"/>
          </p:cNvSpPr>
          <p:nvPr>
            <p:ph type="title"/>
          </p:nvPr>
        </p:nvSpPr>
        <p:spPr>
          <a:xfrm>
            <a:off x="307096" y="73892"/>
            <a:ext cx="10515600" cy="864927"/>
          </a:xfrm>
        </p:spPr>
        <p:txBody>
          <a:bodyPr>
            <a:normAutofit/>
          </a:bodyPr>
          <a:lstStyle/>
          <a:p>
            <a:r>
              <a:rPr lang="sv-SE" sz="2400" b="1">
                <a:solidFill>
                  <a:srgbClr val="212121"/>
                </a:solidFill>
                <a:effectLst/>
                <a:latin typeface="Times New Roman"/>
                <a:ea typeface="Aptos" panose="020B0004020202020204" pitchFamily="34" charset="0"/>
                <a:cs typeface="Times New Roman"/>
              </a:rPr>
              <a:t>Har seminariets upplägg påverkat din känsla av tillhörighet i gruppen? </a:t>
            </a:r>
            <a:r>
              <a:rPr lang="sv-SE" sz="2400">
                <a:solidFill>
                  <a:srgbClr val="212121"/>
                </a:solidFill>
                <a:effectLst/>
                <a:latin typeface="Times New Roman"/>
                <a:ea typeface="Aptos" panose="020B0004020202020204" pitchFamily="34" charset="0"/>
                <a:cs typeface="Times New Roman"/>
              </a:rPr>
              <a:t>(66 fritext svar)</a:t>
            </a:r>
            <a:endParaRPr lang="sv-SE" sz="2400">
              <a:latin typeface="Times New Roman"/>
              <a:cs typeface="Times New Roman"/>
            </a:endParaRPr>
          </a:p>
        </p:txBody>
      </p:sp>
      <p:pic>
        <p:nvPicPr>
          <p:cNvPr id="12" name="Platshållare för innehåll 11">
            <a:extLst>
              <a:ext uri="{FF2B5EF4-FFF2-40B4-BE49-F238E27FC236}">
                <a16:creationId xmlns:a16="http://schemas.microsoft.com/office/drawing/2014/main" id="{D17C0E87-F460-B809-E70C-DF850EE5C36C}"/>
              </a:ext>
            </a:extLst>
          </p:cNvPr>
          <p:cNvPicPr>
            <a:picLocks noGrp="1" noChangeAspect="1"/>
          </p:cNvPicPr>
          <p:nvPr>
            <p:ph sz="half" idx="1"/>
          </p:nvPr>
        </p:nvPicPr>
        <p:blipFill>
          <a:blip r:embed="rId2"/>
          <a:stretch>
            <a:fillRect/>
          </a:stretch>
        </p:blipFill>
        <p:spPr>
          <a:xfrm>
            <a:off x="416379" y="2076123"/>
            <a:ext cx="5679621" cy="2996610"/>
          </a:xfrm>
          <a:prstGeom prst="rect">
            <a:avLst/>
          </a:prstGeom>
        </p:spPr>
      </p:pic>
      <p:sp>
        <p:nvSpPr>
          <p:cNvPr id="13" name="Platshållare för innehåll 3">
            <a:extLst>
              <a:ext uri="{FF2B5EF4-FFF2-40B4-BE49-F238E27FC236}">
                <a16:creationId xmlns:a16="http://schemas.microsoft.com/office/drawing/2014/main" id="{A4B8A3CF-428C-6991-7084-87C782C4CBBE}"/>
              </a:ext>
            </a:extLst>
          </p:cNvPr>
          <p:cNvSpPr txBox="1">
            <a:spLocks/>
          </p:cNvSpPr>
          <p:nvPr/>
        </p:nvSpPr>
        <p:spPr>
          <a:xfrm>
            <a:off x="6508811" y="1847125"/>
            <a:ext cx="5489404" cy="3750209"/>
          </a:xfrm>
          <a:prstGeom prst="rect">
            <a:avLst/>
          </a:prstGeom>
          <a:solidFill>
            <a:srgbClr val="0066FF">
              <a:alpha val="38824"/>
            </a:srgbClr>
          </a:solidFill>
        </p:spPr>
        <p:txBody>
          <a:bodyPr vert="horz" lIns="91440" tIns="45720" rIns="91440" bIns="45720" rtlCol="0">
            <a:normAutofit/>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i="1"/>
              <a:t>”Det gjorde att man inte kände sig ensam. Någon eller flera från sin grupp kom och vetskapen om att vi har förberett oss tillsammans.”</a:t>
            </a:r>
          </a:p>
          <a:p>
            <a:pPr marL="0" indent="0">
              <a:buFont typeface="Arial" panose="020B0604020202020204" pitchFamily="34" charset="0"/>
              <a:buNone/>
            </a:pPr>
            <a:r>
              <a:rPr lang="sv-SE" sz="1600" i="1"/>
              <a:t>”Det var ett bra första sätt att arbeta med sin arbetsgrupp för kommande grupparbeten i kursen”</a:t>
            </a:r>
          </a:p>
          <a:p>
            <a:pPr marL="0" indent="0">
              <a:buFont typeface="Arial" panose="020B0604020202020204" pitchFamily="34" charset="0"/>
              <a:buNone/>
            </a:pPr>
            <a:r>
              <a:rPr lang="sv-SE" sz="1600" i="1"/>
              <a:t>”Jag tyckte det var roligt att utbyta viktiga frågor med en annan grupp, se deras syn på det och utbyta idéer om innehållet i seminariet”</a:t>
            </a:r>
          </a:p>
          <a:p>
            <a:pPr marL="0" indent="0">
              <a:buFont typeface="Arial" panose="020B0604020202020204" pitchFamily="34" charset="0"/>
              <a:buNone/>
            </a:pPr>
            <a:r>
              <a:rPr lang="sv-SE" sz="1600" i="1"/>
              <a:t>”Jaa, det blir ju mer tydligt att vi behöver varandra för att förstå texter och dylikt.”</a:t>
            </a:r>
          </a:p>
          <a:p>
            <a:pPr marL="0" indent="0">
              <a:buFont typeface="Arial" panose="020B0604020202020204" pitchFamily="34" charset="0"/>
              <a:buNone/>
            </a:pPr>
            <a:endParaRPr lang="sv-SE" sz="1600"/>
          </a:p>
        </p:txBody>
      </p:sp>
      <p:sp>
        <p:nvSpPr>
          <p:cNvPr id="14" name="Platshållare för innehåll 3">
            <a:extLst>
              <a:ext uri="{FF2B5EF4-FFF2-40B4-BE49-F238E27FC236}">
                <a16:creationId xmlns:a16="http://schemas.microsoft.com/office/drawing/2014/main" id="{6A3E2BA0-C2D6-4F41-2589-12D6C8AB8A9B}"/>
              </a:ext>
            </a:extLst>
          </p:cNvPr>
          <p:cNvSpPr txBox="1">
            <a:spLocks/>
          </p:cNvSpPr>
          <p:nvPr/>
        </p:nvSpPr>
        <p:spPr>
          <a:xfrm>
            <a:off x="306020" y="5170785"/>
            <a:ext cx="6761526" cy="853969"/>
          </a:xfrm>
          <a:prstGeom prst="rect">
            <a:avLst/>
          </a:prstGeom>
          <a:solidFill>
            <a:srgbClr val="FFCC00">
              <a:alpha val="38824"/>
            </a:srgbClr>
          </a:solidFill>
        </p:spPr>
        <p:txBody>
          <a:bodyPr vert="horz" lIns="91440" tIns="45720" rIns="91440" bIns="45720" rtlCol="0">
            <a:noAutofit/>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i="1"/>
              <a:t>” Tyckte frågorna var svåra så kände mig utanför då jag inte förstod dem.”</a:t>
            </a:r>
          </a:p>
          <a:p>
            <a:pPr marL="0" indent="0">
              <a:buFont typeface="Arial" panose="020B0604020202020204" pitchFamily="34" charset="0"/>
              <a:buNone/>
            </a:pPr>
            <a:r>
              <a:rPr lang="sv-SE" sz="1400" i="1"/>
              <a:t>” Inte direkt, jag anser inte att tillhörighet är relevant för min utbildning.”</a:t>
            </a:r>
          </a:p>
        </p:txBody>
      </p:sp>
      <p:sp>
        <p:nvSpPr>
          <p:cNvPr id="15" name="Platshållare för innehåll 3">
            <a:extLst>
              <a:ext uri="{FF2B5EF4-FFF2-40B4-BE49-F238E27FC236}">
                <a16:creationId xmlns:a16="http://schemas.microsoft.com/office/drawing/2014/main" id="{675ECC09-4D98-85B3-B1A7-18A0C4076893}"/>
              </a:ext>
            </a:extLst>
          </p:cNvPr>
          <p:cNvSpPr txBox="1">
            <a:spLocks/>
          </p:cNvSpPr>
          <p:nvPr/>
        </p:nvSpPr>
        <p:spPr>
          <a:xfrm>
            <a:off x="519889" y="1052620"/>
            <a:ext cx="7095204" cy="876859"/>
          </a:xfrm>
          <a:prstGeom prst="rect">
            <a:avLst/>
          </a:prstGeom>
          <a:solidFill>
            <a:srgbClr val="009900">
              <a:alpha val="38824"/>
            </a:srgbClr>
          </a:solidFill>
        </p:spPr>
        <p:txBody>
          <a:bodyPr vert="horz" lIns="91440" tIns="45720" rIns="91440" bIns="45720" rtlCol="0">
            <a:normAutofit/>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i="1"/>
              <a:t>”Nej. Jag har redan god tillhörighet i arbetsgruppen.”</a:t>
            </a:r>
          </a:p>
          <a:p>
            <a:pPr marL="0" indent="0">
              <a:buFont typeface="Arial" panose="020B0604020202020204" pitchFamily="34" charset="0"/>
              <a:buNone/>
            </a:pPr>
            <a:r>
              <a:rPr lang="sv-SE" sz="1600" i="1"/>
              <a:t>”Oförändrat sen innan”</a:t>
            </a:r>
          </a:p>
        </p:txBody>
      </p:sp>
    </p:spTree>
    <p:extLst>
      <p:ext uri="{BB962C8B-B14F-4D97-AF65-F5344CB8AC3E}">
        <p14:creationId xmlns:p14="http://schemas.microsoft.com/office/powerpoint/2010/main" val="41451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A7AE-9430-B255-BCDF-A72860DF9BCC}"/>
              </a:ext>
            </a:extLst>
          </p:cNvPr>
          <p:cNvSpPr>
            <a:spLocks noGrp="1"/>
          </p:cNvSpPr>
          <p:nvPr>
            <p:ph type="title"/>
          </p:nvPr>
        </p:nvSpPr>
        <p:spPr/>
        <p:txBody>
          <a:bodyPr>
            <a:normAutofit/>
          </a:bodyPr>
          <a:lstStyle/>
          <a:p>
            <a:r>
              <a:rPr lang="sv-SE" sz="3200" noProof="0"/>
              <a:t>Har arbetsformen hjälpt dig att förstå innehållet i texterna?</a:t>
            </a:r>
          </a:p>
        </p:txBody>
      </p:sp>
      <p:pic>
        <p:nvPicPr>
          <p:cNvPr id="3" name="Bildobjekt 2">
            <a:extLst>
              <a:ext uri="{FF2B5EF4-FFF2-40B4-BE49-F238E27FC236}">
                <a16:creationId xmlns:a16="http://schemas.microsoft.com/office/drawing/2014/main" id="{E3279EB3-CF8F-9399-0405-45D6330398ED}"/>
              </a:ext>
            </a:extLst>
          </p:cNvPr>
          <p:cNvPicPr>
            <a:picLocks noChangeAspect="1"/>
          </p:cNvPicPr>
          <p:nvPr/>
        </p:nvPicPr>
        <p:blipFill>
          <a:blip r:embed="rId2"/>
          <a:stretch>
            <a:fillRect/>
          </a:stretch>
        </p:blipFill>
        <p:spPr>
          <a:xfrm>
            <a:off x="4235380" y="1816202"/>
            <a:ext cx="6695296" cy="4024546"/>
          </a:xfrm>
          <a:prstGeom prst="rect">
            <a:avLst/>
          </a:prstGeom>
        </p:spPr>
      </p:pic>
    </p:spTree>
    <p:extLst>
      <p:ext uri="{BB962C8B-B14F-4D97-AF65-F5344CB8AC3E}">
        <p14:creationId xmlns:p14="http://schemas.microsoft.com/office/powerpoint/2010/main" val="244627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4524-60A5-48A6-A802-464B7F63B120}"/>
              </a:ext>
            </a:extLst>
          </p:cNvPr>
          <p:cNvSpPr>
            <a:spLocks noGrp="1"/>
          </p:cNvSpPr>
          <p:nvPr>
            <p:ph type="ctrTitle"/>
          </p:nvPr>
        </p:nvSpPr>
        <p:spPr/>
        <p:txBody>
          <a:bodyPr>
            <a:noAutofit/>
          </a:bodyPr>
          <a:lstStyle/>
          <a:p>
            <a:r>
              <a:rPr lang="sv-SE" sz="4400"/>
              <a:t>ÖDHAL –Ökat studentdeltagande i lärarutbildning- utveckla former för hybridundervisning där akademisk </a:t>
            </a:r>
            <a:r>
              <a:rPr lang="sv-SE" sz="4400" err="1"/>
              <a:t>litteracitet</a:t>
            </a:r>
            <a:r>
              <a:rPr lang="sv-SE" sz="4400"/>
              <a:t> är en integrerad del</a:t>
            </a:r>
            <a:endParaRPr lang="sv-SE" sz="4400" noProof="0"/>
          </a:p>
        </p:txBody>
      </p:sp>
      <p:sp>
        <p:nvSpPr>
          <p:cNvPr id="3" name="Subtitle 2">
            <a:extLst>
              <a:ext uri="{FF2B5EF4-FFF2-40B4-BE49-F238E27FC236}">
                <a16:creationId xmlns:a16="http://schemas.microsoft.com/office/drawing/2014/main" id="{625E47CD-3590-4212-9252-5F0D3BDCD964}"/>
              </a:ext>
            </a:extLst>
          </p:cNvPr>
          <p:cNvSpPr>
            <a:spLocks noGrp="1"/>
          </p:cNvSpPr>
          <p:nvPr>
            <p:ph type="subTitle" idx="1"/>
          </p:nvPr>
        </p:nvSpPr>
        <p:spPr/>
        <p:txBody>
          <a:bodyPr/>
          <a:lstStyle/>
          <a:p>
            <a:r>
              <a:rPr lang="sv-SE" sz="4000" noProof="0"/>
              <a:t>FINANSIERAT av UHR </a:t>
            </a:r>
          </a:p>
          <a:p>
            <a:endParaRPr lang="sv-SE"/>
          </a:p>
          <a:p>
            <a:r>
              <a:rPr lang="sv-SE" noProof="0"/>
              <a:t>Helene Elvstrand, projektledare</a:t>
            </a:r>
          </a:p>
          <a:p>
            <a:r>
              <a:rPr lang="sv-SE"/>
              <a:t>Marie Karlsson, projektkoordinator</a:t>
            </a:r>
            <a:endParaRPr lang="sv-SE" noProof="0"/>
          </a:p>
        </p:txBody>
      </p:sp>
    </p:spTree>
    <p:extLst>
      <p:ext uri="{BB962C8B-B14F-4D97-AF65-F5344CB8AC3E}">
        <p14:creationId xmlns:p14="http://schemas.microsoft.com/office/powerpoint/2010/main" val="2441409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352C-B98C-0C94-FB37-AC981DBCC85E}"/>
              </a:ext>
            </a:extLst>
          </p:cNvPr>
          <p:cNvSpPr>
            <a:spLocks noGrp="1"/>
          </p:cNvSpPr>
          <p:nvPr>
            <p:ph type="title"/>
          </p:nvPr>
        </p:nvSpPr>
        <p:spPr>
          <a:xfrm>
            <a:off x="568872" y="194336"/>
            <a:ext cx="10515600" cy="1211423"/>
          </a:xfrm>
        </p:spPr>
        <p:txBody>
          <a:bodyPr>
            <a:normAutofit fontScale="90000"/>
          </a:bodyPr>
          <a:lstStyle/>
          <a:p>
            <a:br>
              <a:rPr lang="sv-SE" sz="3900"/>
            </a:br>
            <a:r>
              <a:rPr lang="sv-SE" sz="3900"/>
              <a:t>Teman i fritextsvar </a:t>
            </a:r>
            <a:r>
              <a:rPr lang="sv-SE" sz="3600" kern="0">
                <a:ea typeface="Times New Roman" panose="02020603050405020304" pitchFamily="18" charset="0"/>
                <a:cs typeface="Times New Roman"/>
              </a:rPr>
              <a:t>(71 svar)</a:t>
            </a:r>
            <a:br>
              <a:rPr lang="sv-SE" sz="3600"/>
            </a:br>
            <a:r>
              <a:rPr lang="sv-SE" sz="1800" kern="0">
                <a:effectLst/>
                <a:ea typeface="Times New Roman" panose="02020603050405020304" pitchFamily="18" charset="0"/>
                <a:cs typeface="Times New Roman"/>
              </a:rPr>
              <a:t>Vilken </a:t>
            </a:r>
            <a:r>
              <a:rPr lang="sv-SE" sz="1800" b="1" kern="0">
                <a:effectLst/>
                <a:ea typeface="Times New Roman" panose="02020603050405020304" pitchFamily="18" charset="0"/>
                <a:cs typeface="Times New Roman"/>
              </a:rPr>
              <a:t>betydelse </a:t>
            </a:r>
            <a:r>
              <a:rPr lang="sv-SE" sz="1800" kern="0">
                <a:effectLst/>
                <a:ea typeface="Times New Roman" panose="02020603050405020304" pitchFamily="18" charset="0"/>
                <a:cs typeface="Times New Roman"/>
              </a:rPr>
              <a:t>upplever du att upplägget att förbereda sig i gupp före ett seminarium </a:t>
            </a:r>
            <a:r>
              <a:rPr lang="sv-SE" sz="1800" b="1" kern="0">
                <a:effectLst/>
                <a:ea typeface="Times New Roman" panose="02020603050405020304" pitchFamily="18" charset="0"/>
                <a:cs typeface="Times New Roman"/>
              </a:rPr>
              <a:t>haft för ditt lärande i kursen</a:t>
            </a:r>
            <a:r>
              <a:rPr lang="sv-SE" sz="1800" kern="0">
                <a:effectLst/>
                <a:ea typeface="Times New Roman" panose="02020603050405020304" pitchFamily="18" charset="0"/>
                <a:cs typeface="Times New Roman"/>
              </a:rPr>
              <a:t>? </a:t>
            </a:r>
            <a:br>
              <a:rPr lang="sv-SE" sz="1800" kern="0">
                <a:effectLst/>
                <a:ea typeface="Times New Roman" panose="02020603050405020304" pitchFamily="18" charset="0"/>
                <a:cs typeface="Times New Roman" panose="02020603050405020304" pitchFamily="18" charset="0"/>
              </a:rPr>
            </a:br>
            <a:br>
              <a:rPr lang="sv-SE" sz="1800" kern="0">
                <a:effectLst/>
                <a:ea typeface="Times New Roman" panose="02020603050405020304" pitchFamily="18" charset="0"/>
                <a:cs typeface="Times New Roman" panose="02020603050405020304" pitchFamily="18" charset="0"/>
              </a:rPr>
            </a:br>
            <a:br>
              <a:rPr lang="sv-SE" sz="1800" kern="100">
                <a:effectLst/>
                <a:ea typeface="Aptos" panose="020B0004020202020204" pitchFamily="34" charset="0"/>
                <a:cs typeface="Times New Roman" panose="02020603050405020304" pitchFamily="18" charset="0"/>
              </a:rPr>
            </a:br>
            <a:endParaRPr lang="sv-SE"/>
          </a:p>
        </p:txBody>
      </p:sp>
      <p:sp>
        <p:nvSpPr>
          <p:cNvPr id="4" name="Content Placeholder 3">
            <a:extLst>
              <a:ext uri="{FF2B5EF4-FFF2-40B4-BE49-F238E27FC236}">
                <a16:creationId xmlns:a16="http://schemas.microsoft.com/office/drawing/2014/main" id="{27EC8E26-9024-5252-1906-625B5E010CC5}"/>
              </a:ext>
            </a:extLst>
          </p:cNvPr>
          <p:cNvSpPr>
            <a:spLocks noGrp="1"/>
          </p:cNvSpPr>
          <p:nvPr>
            <p:ph sz="half" idx="2"/>
          </p:nvPr>
        </p:nvSpPr>
        <p:spPr>
          <a:xfrm>
            <a:off x="6093372" y="1241404"/>
            <a:ext cx="5496910" cy="4418561"/>
          </a:xfrm>
        </p:spPr>
        <p:txBody>
          <a:bodyPr vert="horz" lIns="91440" tIns="45720" rIns="91440" bIns="45720" rtlCol="0" anchor="t">
            <a:normAutofit fontScale="85000" lnSpcReduction="10000"/>
          </a:bodyPr>
          <a:lstStyle/>
          <a:p>
            <a:pPr marL="0" indent="0">
              <a:buNone/>
            </a:pPr>
            <a:r>
              <a:rPr lang="sv-SE" sz="2000" b="1">
                <a:latin typeface="+mj-lt"/>
              </a:rPr>
              <a:t>Stressigt, tidskrävande</a:t>
            </a:r>
          </a:p>
          <a:p>
            <a:pPr marL="0" indent="0">
              <a:buNone/>
            </a:pPr>
            <a:r>
              <a:rPr lang="sv-SE" sz="1800" i="1" kern="0">
                <a:effectLst/>
                <a:latin typeface="Times New Roman"/>
                <a:ea typeface="Times New Roman" panose="02020603050405020304" pitchFamily="18" charset="0"/>
                <a:cs typeface="Times New Roman"/>
              </a:rPr>
              <a:t>”Jag har känt mig mer stressad än vanligt. Jag har känt att jag haft mindre tid för mina egna studier.”</a:t>
            </a:r>
            <a:r>
              <a:rPr lang="sv-SE" sz="1600" i="1">
                <a:effectLst/>
              </a:rPr>
              <a:t> </a:t>
            </a:r>
            <a:endParaRPr lang="sv-SE" sz="2000" i="1">
              <a:latin typeface="+mj-lt"/>
            </a:endParaRPr>
          </a:p>
          <a:p>
            <a:pPr marL="0" indent="0">
              <a:buNone/>
            </a:pPr>
            <a:endParaRPr lang="sv-SE" sz="2000">
              <a:latin typeface="+mj-lt"/>
            </a:endParaRPr>
          </a:p>
          <a:p>
            <a:pPr marL="0" indent="0">
              <a:buNone/>
            </a:pPr>
            <a:r>
              <a:rPr lang="sv-SE" sz="2000" b="1">
                <a:latin typeface="+mj-lt"/>
              </a:rPr>
              <a:t>Alla kommer inte/kommer inte förberedda (vid icke obligatoriska moment)</a:t>
            </a:r>
          </a:p>
          <a:p>
            <a:pPr marL="0" indent="0">
              <a:buNone/>
            </a:pPr>
            <a:r>
              <a:rPr lang="sv-SE" sz="1800" i="1" kern="0">
                <a:effectLst/>
                <a:latin typeface="Times New Roman"/>
                <a:ea typeface="Times New Roman" panose="02020603050405020304" pitchFamily="18" charset="0"/>
                <a:cs typeface="Times New Roman"/>
              </a:rPr>
              <a:t>”Svårt när vissa i gruppen inte förbereder sig lika mycket.”</a:t>
            </a:r>
            <a:r>
              <a:rPr lang="sv-SE" sz="1600" i="1">
                <a:effectLst/>
              </a:rPr>
              <a:t> </a:t>
            </a:r>
            <a:endParaRPr lang="sv-SE" sz="2000" i="1">
              <a:latin typeface="+mj-lt"/>
            </a:endParaRPr>
          </a:p>
          <a:p>
            <a:pPr marL="0" indent="0">
              <a:buNone/>
            </a:pPr>
            <a:endParaRPr lang="sv-SE" sz="2000">
              <a:latin typeface="+mj-lt"/>
            </a:endParaRPr>
          </a:p>
          <a:p>
            <a:pPr marL="0" indent="0">
              <a:buNone/>
            </a:pPr>
            <a:r>
              <a:rPr lang="sv-SE" sz="2000" b="1">
                <a:latin typeface="+mj-lt"/>
              </a:rPr>
              <a:t>Gav inte så mycket mer </a:t>
            </a:r>
          </a:p>
          <a:p>
            <a:pPr marL="0" indent="0">
              <a:buNone/>
            </a:pPr>
            <a:r>
              <a:rPr lang="sv-SE" sz="1800" i="1" kern="0">
                <a:effectLst/>
                <a:latin typeface="Times New Roman"/>
                <a:ea typeface="Times New Roman" panose="02020603050405020304" pitchFamily="18" charset="0"/>
                <a:cs typeface="Times New Roman"/>
              </a:rPr>
              <a:t>”Vill inte påstå att förseminariet gav mer, kan tycka att det hade varit tillräckligt att grotta ner sig själv för att sedan diskutera mer ingående tillsammans med grupp på seminarier.</a:t>
            </a:r>
            <a:r>
              <a:rPr lang="sv-SE" sz="1600" i="1">
                <a:effectLst/>
              </a:rPr>
              <a:t>”</a:t>
            </a:r>
            <a:endParaRPr lang="sv-SE" sz="2000" i="1">
              <a:latin typeface="+mj-lt"/>
            </a:endParaRPr>
          </a:p>
        </p:txBody>
      </p:sp>
      <p:sp>
        <p:nvSpPr>
          <p:cNvPr id="7" name="Content Placeholder 6">
            <a:extLst>
              <a:ext uri="{FF2B5EF4-FFF2-40B4-BE49-F238E27FC236}">
                <a16:creationId xmlns:a16="http://schemas.microsoft.com/office/drawing/2014/main" id="{7CDD9316-B341-CD79-145D-4ACAAC089536}"/>
              </a:ext>
            </a:extLst>
          </p:cNvPr>
          <p:cNvSpPr>
            <a:spLocks noGrp="1"/>
          </p:cNvSpPr>
          <p:nvPr>
            <p:ph sz="half" idx="1"/>
          </p:nvPr>
        </p:nvSpPr>
        <p:spPr>
          <a:xfrm>
            <a:off x="568874" y="1241537"/>
            <a:ext cx="5503475" cy="5147453"/>
          </a:xfrm>
        </p:spPr>
        <p:txBody>
          <a:bodyPr vert="horz" lIns="91440" tIns="45720" rIns="91440" bIns="45720" rtlCol="0" anchor="t">
            <a:normAutofit fontScale="85000" lnSpcReduction="10000"/>
          </a:bodyPr>
          <a:lstStyle/>
          <a:p>
            <a:pPr marL="0" indent="0">
              <a:buNone/>
            </a:pPr>
            <a:r>
              <a:rPr lang="sv-SE" sz="2000" b="1">
                <a:latin typeface="KorolevLiU Medium"/>
              </a:rPr>
              <a:t>Hjälpas åt att förstå och bearbeta innehåll i litteraturen </a:t>
            </a:r>
          </a:p>
          <a:p>
            <a:pPr marL="0" indent="0">
              <a:buNone/>
            </a:pPr>
            <a:r>
              <a:rPr lang="sv-SE" sz="1800" i="1" kern="0">
                <a:effectLst/>
                <a:latin typeface="Times New Roman"/>
                <a:ea typeface="Times New Roman" panose="02020603050405020304" pitchFamily="18" charset="0"/>
                <a:cs typeface="Times New Roman"/>
              </a:rPr>
              <a:t>”Det gjorde det lättare att få förståelse för vad man läst i artiklarna och hur man kan koppla det till förskolan och ens uppdrag.” </a:t>
            </a:r>
            <a:endParaRPr lang="sv-SE" sz="2000" i="1">
              <a:latin typeface="Times New Roman"/>
              <a:cs typeface="Times New Roman"/>
            </a:endParaRPr>
          </a:p>
          <a:p>
            <a:pPr marL="0" indent="0">
              <a:buNone/>
            </a:pPr>
            <a:endParaRPr lang="sv-SE" sz="2000">
              <a:latin typeface="KorolevLiU Medium" pitchFamily="2" charset="77"/>
            </a:endParaRPr>
          </a:p>
          <a:p>
            <a:pPr marL="0" indent="0">
              <a:buNone/>
            </a:pPr>
            <a:r>
              <a:rPr lang="sv-SE" sz="2000" b="1">
                <a:latin typeface="KorolevLiU Medium"/>
              </a:rPr>
              <a:t>Fler/olika/andra/djupare perspektiv genom diskussion med andra</a:t>
            </a:r>
          </a:p>
          <a:p>
            <a:pPr marL="0" indent="0">
              <a:buNone/>
            </a:pPr>
            <a:r>
              <a:rPr lang="sv-SE" sz="1800" i="1" kern="0">
                <a:effectLst/>
                <a:latin typeface="Times New Roman"/>
                <a:ea typeface="Times New Roman" panose="02020603050405020304" pitchFamily="18" charset="0"/>
                <a:cs typeface="Times New Roman"/>
              </a:rPr>
              <a:t>”Man har fått dela sina tankar med andra och fått bredare och kanske nya perspektiv.”</a:t>
            </a:r>
            <a:endParaRPr lang="sv-SE" sz="2000" i="1">
              <a:latin typeface="Times New Roman"/>
              <a:cs typeface="Times New Roman"/>
            </a:endParaRPr>
          </a:p>
          <a:p>
            <a:pPr marL="0" indent="0">
              <a:buNone/>
            </a:pPr>
            <a:endParaRPr lang="sv-SE" sz="2000">
              <a:latin typeface="KorolevLiU Medium" pitchFamily="2" charset="77"/>
            </a:endParaRPr>
          </a:p>
          <a:p>
            <a:pPr marL="0" indent="0">
              <a:buNone/>
            </a:pPr>
            <a:r>
              <a:rPr lang="sv-SE" sz="2000" b="1">
                <a:latin typeface="KorolevLiU Medium"/>
              </a:rPr>
              <a:t>Man kan stämma av om man förstått frågorna</a:t>
            </a:r>
          </a:p>
          <a:p>
            <a:pPr marL="0" indent="0">
              <a:buNone/>
            </a:pPr>
            <a:r>
              <a:rPr lang="sv-SE" sz="1800" i="1" kern="0">
                <a:effectLst/>
                <a:latin typeface="Times New Roman"/>
                <a:ea typeface="Times New Roman" panose="02020603050405020304" pitchFamily="18" charset="0"/>
                <a:cs typeface="Times New Roman"/>
              </a:rPr>
              <a:t>”Det har hjälpt mig att förstå frågorna” </a:t>
            </a:r>
            <a:endParaRPr lang="sv-SE" sz="2000" i="1">
              <a:latin typeface="Times New Roman"/>
              <a:cs typeface="Times New Roman"/>
            </a:endParaRPr>
          </a:p>
          <a:p>
            <a:pPr marL="0" indent="0">
              <a:buNone/>
            </a:pPr>
            <a:endParaRPr lang="sv-SE" sz="2000">
              <a:latin typeface="KorolevLiU Medium" pitchFamily="2" charset="77"/>
            </a:endParaRPr>
          </a:p>
          <a:p>
            <a:pPr marL="0" indent="0">
              <a:buNone/>
            </a:pPr>
            <a:r>
              <a:rPr lang="sv-SE" sz="2000" b="1">
                <a:latin typeface="KorolevLiU Medium"/>
              </a:rPr>
              <a:t>Bra att bearbeta innehåll/texter flera gånger </a:t>
            </a:r>
          </a:p>
          <a:p>
            <a:pPr marL="0" indent="0">
              <a:buNone/>
            </a:pPr>
            <a:r>
              <a:rPr lang="sv-SE" sz="1800" i="1" kern="0">
                <a:effectLst/>
                <a:latin typeface="Times New Roman"/>
                <a:ea typeface="Times New Roman" panose="02020603050405020304" pitchFamily="18" charset="0"/>
                <a:cs typeface="Times New Roman"/>
              </a:rPr>
              <a:t>”Jag tycker att det är en bra teknik att få bearbeta innehåll flera gånger, i flera led. Det ger mig en djupare förståelse och ett bredare perspektiv.”</a:t>
            </a:r>
            <a:r>
              <a:rPr lang="sv-SE" sz="1600" i="1">
                <a:effectLst/>
              </a:rPr>
              <a:t> </a:t>
            </a:r>
            <a:endParaRPr lang="sv-SE" sz="2000" i="1">
              <a:latin typeface="KorolevLiU Medium" pitchFamily="2" charset="77"/>
            </a:endParaRPr>
          </a:p>
          <a:p>
            <a:pPr marL="227965" indent="-227965"/>
            <a:endParaRPr lang="sv-SE"/>
          </a:p>
        </p:txBody>
      </p:sp>
    </p:spTree>
    <p:extLst>
      <p:ext uri="{BB962C8B-B14F-4D97-AF65-F5344CB8AC3E}">
        <p14:creationId xmlns:p14="http://schemas.microsoft.com/office/powerpoint/2010/main" val="1361436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Teckensnitt, logotyp">
            <a:extLst>
              <a:ext uri="{FF2B5EF4-FFF2-40B4-BE49-F238E27FC236}">
                <a16:creationId xmlns:a16="http://schemas.microsoft.com/office/drawing/2014/main" id="{57453B56-769D-7C4D-7526-69CC5EC9EA2A}"/>
              </a:ext>
            </a:extLst>
          </p:cNvPr>
          <p:cNvPicPr>
            <a:picLocks noChangeAspect="1"/>
          </p:cNvPicPr>
          <p:nvPr/>
        </p:nvPicPr>
        <p:blipFill>
          <a:blip r:embed="rId2"/>
          <a:stretch>
            <a:fillRect/>
          </a:stretch>
        </p:blipFill>
        <p:spPr>
          <a:xfrm>
            <a:off x="3443326" y="562247"/>
            <a:ext cx="7709769" cy="4640374"/>
          </a:xfrm>
          <a:prstGeom prst="rect">
            <a:avLst/>
          </a:prstGeom>
        </p:spPr>
      </p:pic>
    </p:spTree>
    <p:extLst>
      <p:ext uri="{BB962C8B-B14F-4D97-AF65-F5344CB8AC3E}">
        <p14:creationId xmlns:p14="http://schemas.microsoft.com/office/powerpoint/2010/main" val="2782906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0BDDE-E84C-7DA4-3390-D856D7E90D76}"/>
            </a:ext>
          </a:extLst>
        </p:cNvPr>
        <p:cNvGrpSpPr/>
        <p:nvPr/>
      </p:nvGrpSpPr>
      <p:grpSpPr>
        <a:xfrm>
          <a:off x="0" y="0"/>
          <a:ext cx="0" cy="0"/>
          <a:chOff x="0" y="0"/>
          <a:chExt cx="0" cy="0"/>
        </a:xfrm>
      </p:grpSpPr>
      <p:sp>
        <p:nvSpPr>
          <p:cNvPr id="8" name="textruta 7">
            <a:extLst>
              <a:ext uri="{FF2B5EF4-FFF2-40B4-BE49-F238E27FC236}">
                <a16:creationId xmlns:a16="http://schemas.microsoft.com/office/drawing/2014/main" id="{9171EA4B-DF20-1A46-922A-FF34E8E3EF73}"/>
              </a:ext>
            </a:extLst>
          </p:cNvPr>
          <p:cNvSpPr txBox="1"/>
          <p:nvPr/>
        </p:nvSpPr>
        <p:spPr>
          <a:xfrm>
            <a:off x="740780" y="364602"/>
            <a:ext cx="1023780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a:solidFill>
                  <a:srgbClr val="000000"/>
                </a:solidFill>
                <a:latin typeface="KorolevLiU Medium"/>
              </a:rPr>
              <a:t>Teman i fritextsvar (67 svar)</a:t>
            </a:r>
            <a:br>
              <a:rPr lang="sv-SE" sz="2000">
                <a:latin typeface="KorolevLiU Medium"/>
              </a:rPr>
            </a:br>
            <a:endParaRPr lang="sv-SE" sz="1600">
              <a:solidFill>
                <a:srgbClr val="000000"/>
              </a:solidFill>
              <a:latin typeface="KorolevLiU Medium"/>
            </a:endParaRPr>
          </a:p>
          <a:p>
            <a:r>
              <a:rPr lang="sv-SE" sz="2800">
                <a:solidFill>
                  <a:srgbClr val="404040"/>
                </a:solidFill>
                <a:latin typeface="KorolevLiU Medium"/>
              </a:rPr>
              <a:t>Har seminariets upplägg påverkat din känsla av ansvar för dina studier? </a:t>
            </a:r>
            <a:endParaRPr lang="sv-SE" sz="2800">
              <a:solidFill>
                <a:srgbClr val="404040"/>
              </a:solidFill>
              <a:latin typeface="KorolevLiU Medium"/>
              <a:ea typeface="Calibri"/>
              <a:cs typeface="Calibri"/>
            </a:endParaRPr>
          </a:p>
        </p:txBody>
      </p:sp>
      <p:sp>
        <p:nvSpPr>
          <p:cNvPr id="9" name="textruta 8">
            <a:extLst>
              <a:ext uri="{FF2B5EF4-FFF2-40B4-BE49-F238E27FC236}">
                <a16:creationId xmlns:a16="http://schemas.microsoft.com/office/drawing/2014/main" id="{437CC295-FEC4-A24B-32DF-E1B12F20E385}"/>
              </a:ext>
            </a:extLst>
          </p:cNvPr>
          <p:cNvSpPr txBox="1"/>
          <p:nvPr/>
        </p:nvSpPr>
        <p:spPr>
          <a:xfrm>
            <a:off x="740780" y="1898248"/>
            <a:ext cx="577191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KorolevLiU Medium"/>
              </a:rPr>
              <a:t> Ansvar</a:t>
            </a:r>
          </a:p>
          <a:p>
            <a:r>
              <a:rPr lang="en-US" i="1">
                <a:latin typeface="Times New Roman"/>
                <a:cs typeface="Times New Roman"/>
              </a:rPr>
              <a:t>"Jag tar </a:t>
            </a:r>
            <a:r>
              <a:rPr lang="en-US" i="1" err="1">
                <a:latin typeface="Times New Roman"/>
                <a:cs typeface="Times New Roman"/>
              </a:rPr>
              <a:t>ansvar</a:t>
            </a:r>
            <a:r>
              <a:rPr lang="en-US" i="1">
                <a:latin typeface="Times New Roman"/>
                <a:cs typeface="Times New Roman"/>
              </a:rPr>
              <a:t> </a:t>
            </a:r>
            <a:r>
              <a:rPr lang="en-US" i="1" err="1">
                <a:latin typeface="Times New Roman"/>
                <a:cs typeface="Times New Roman"/>
              </a:rPr>
              <a:t>oavsett</a:t>
            </a:r>
            <a:r>
              <a:rPr lang="en-US" i="1">
                <a:latin typeface="Times New Roman"/>
                <a:cs typeface="Times New Roman"/>
              </a:rPr>
              <a:t> </a:t>
            </a:r>
            <a:r>
              <a:rPr lang="en-US" i="1" err="1">
                <a:latin typeface="Times New Roman"/>
                <a:cs typeface="Times New Roman"/>
              </a:rPr>
              <a:t>vilken</a:t>
            </a:r>
            <a:r>
              <a:rPr lang="en-US" i="1">
                <a:latin typeface="Times New Roman"/>
                <a:cs typeface="Times New Roman"/>
              </a:rPr>
              <a:t> form </a:t>
            </a:r>
            <a:r>
              <a:rPr lang="en-US" i="1" err="1">
                <a:latin typeface="Times New Roman"/>
                <a:cs typeface="Times New Roman"/>
              </a:rPr>
              <a:t>eller</a:t>
            </a:r>
            <a:r>
              <a:rPr lang="en-US" i="1">
                <a:latin typeface="Times New Roman"/>
                <a:cs typeface="Times New Roman"/>
              </a:rPr>
              <a:t> moment </a:t>
            </a:r>
            <a:r>
              <a:rPr lang="en-US" i="1" err="1">
                <a:latin typeface="Times New Roman"/>
                <a:cs typeface="Times New Roman"/>
              </a:rPr>
              <a:t>som</a:t>
            </a:r>
            <a:r>
              <a:rPr lang="en-US" i="1">
                <a:latin typeface="Times New Roman"/>
                <a:cs typeface="Times New Roman"/>
              </a:rPr>
              <a:t> </a:t>
            </a:r>
            <a:r>
              <a:rPr lang="en-US" i="1" err="1">
                <a:latin typeface="Times New Roman"/>
                <a:cs typeface="Times New Roman"/>
              </a:rPr>
              <a:t>ingår</a:t>
            </a:r>
            <a:r>
              <a:rPr lang="en-US" i="1">
                <a:latin typeface="Times New Roman"/>
                <a:cs typeface="Times New Roman"/>
              </a:rPr>
              <a:t> i </a:t>
            </a:r>
            <a:r>
              <a:rPr lang="en-US" i="1" err="1">
                <a:latin typeface="Times New Roman"/>
                <a:cs typeface="Times New Roman"/>
              </a:rPr>
              <a:t>kursen</a:t>
            </a:r>
            <a:r>
              <a:rPr lang="en-US" i="1">
                <a:latin typeface="Times New Roman"/>
                <a:cs typeface="Times New Roman"/>
              </a:rPr>
              <a:t>."</a:t>
            </a:r>
          </a:p>
          <a:p>
            <a:endParaRPr lang="en-US"/>
          </a:p>
          <a:p>
            <a:r>
              <a:rPr lang="en-US" b="1">
                <a:latin typeface="KorolevLiU Medium"/>
              </a:rPr>
              <a:t>Motivation</a:t>
            </a:r>
          </a:p>
          <a:p>
            <a:r>
              <a:rPr lang="en-US" b="1" i="1">
                <a:latin typeface="Times New Roman"/>
                <a:cs typeface="Times New Roman"/>
              </a:rPr>
              <a:t>"Det </a:t>
            </a:r>
            <a:r>
              <a:rPr lang="en-US" b="1" i="1" err="1">
                <a:latin typeface="Times New Roman"/>
                <a:cs typeface="Times New Roman"/>
              </a:rPr>
              <a:t>blir</a:t>
            </a:r>
            <a:r>
              <a:rPr lang="en-US" b="1" i="1">
                <a:latin typeface="Times New Roman"/>
                <a:cs typeface="Times New Roman"/>
              </a:rPr>
              <a:t> </a:t>
            </a:r>
            <a:r>
              <a:rPr lang="en-US" b="1" i="1" err="1">
                <a:latin typeface="Times New Roman"/>
                <a:cs typeface="Times New Roman"/>
              </a:rPr>
              <a:t>som</a:t>
            </a:r>
            <a:r>
              <a:rPr lang="en-US" b="1" i="1">
                <a:latin typeface="Times New Roman"/>
                <a:cs typeface="Times New Roman"/>
              </a:rPr>
              <a:t> </a:t>
            </a:r>
            <a:r>
              <a:rPr lang="en-US" b="1" i="1" err="1">
                <a:latin typeface="Times New Roman"/>
                <a:cs typeface="Times New Roman"/>
              </a:rPr>
              <a:t>en</a:t>
            </a:r>
            <a:r>
              <a:rPr lang="en-US" b="1" i="1">
                <a:latin typeface="Times New Roman"/>
                <a:cs typeface="Times New Roman"/>
              </a:rPr>
              <a:t> </a:t>
            </a:r>
            <a:r>
              <a:rPr lang="en-US" b="1" i="1" err="1">
                <a:latin typeface="Times New Roman"/>
                <a:cs typeface="Times New Roman"/>
              </a:rPr>
              <a:t>morot</a:t>
            </a:r>
            <a:r>
              <a:rPr lang="en-US" b="1" i="1">
                <a:latin typeface="Times New Roman"/>
                <a:cs typeface="Times New Roman"/>
              </a:rPr>
              <a:t> för </a:t>
            </a:r>
            <a:r>
              <a:rPr lang="en-US" b="1" i="1" err="1">
                <a:latin typeface="Times New Roman"/>
                <a:cs typeface="Times New Roman"/>
              </a:rPr>
              <a:t>att</a:t>
            </a:r>
            <a:r>
              <a:rPr lang="en-US" b="1" i="1">
                <a:latin typeface="Times New Roman"/>
                <a:cs typeface="Times New Roman"/>
              </a:rPr>
              <a:t> </a:t>
            </a:r>
            <a:r>
              <a:rPr lang="en-US" b="1" i="1" err="1">
                <a:latin typeface="Times New Roman"/>
                <a:cs typeface="Times New Roman"/>
              </a:rPr>
              <a:t>få</a:t>
            </a:r>
            <a:r>
              <a:rPr lang="en-US" b="1" i="1">
                <a:latin typeface="Times New Roman"/>
                <a:cs typeface="Times New Roman"/>
              </a:rPr>
              <a:t> </a:t>
            </a:r>
            <a:r>
              <a:rPr lang="en-US" b="1" i="1" err="1">
                <a:latin typeface="Times New Roman"/>
                <a:cs typeface="Times New Roman"/>
              </a:rPr>
              <a:t>arbetet</a:t>
            </a:r>
            <a:r>
              <a:rPr lang="en-US" b="1" i="1">
                <a:latin typeface="Times New Roman"/>
                <a:cs typeface="Times New Roman"/>
              </a:rPr>
              <a:t> </a:t>
            </a:r>
            <a:r>
              <a:rPr lang="en-US" b="1" i="1" err="1">
                <a:latin typeface="Times New Roman"/>
                <a:cs typeface="Times New Roman"/>
              </a:rPr>
              <a:t>gjort</a:t>
            </a:r>
            <a:r>
              <a:rPr lang="en-US" b="1" i="1">
                <a:latin typeface="Times New Roman"/>
                <a:cs typeface="Times New Roman"/>
              </a:rPr>
              <a:t> </a:t>
            </a:r>
            <a:r>
              <a:rPr lang="en-US" b="1" i="1" err="1">
                <a:latin typeface="Times New Roman"/>
                <a:cs typeface="Times New Roman"/>
              </a:rPr>
              <a:t>när</a:t>
            </a:r>
            <a:r>
              <a:rPr lang="en-US" b="1" i="1">
                <a:latin typeface="Times New Roman"/>
                <a:cs typeface="Times New Roman"/>
              </a:rPr>
              <a:t> man ska dela sin </a:t>
            </a:r>
            <a:r>
              <a:rPr lang="en-US" b="1" i="1" err="1">
                <a:latin typeface="Times New Roman"/>
                <a:cs typeface="Times New Roman"/>
              </a:rPr>
              <a:t>kunskap</a:t>
            </a:r>
            <a:r>
              <a:rPr lang="en-US" b="1" i="1">
                <a:latin typeface="Times New Roman"/>
                <a:cs typeface="Times New Roman"/>
              </a:rPr>
              <a:t> &amp; </a:t>
            </a:r>
            <a:r>
              <a:rPr lang="en-US" b="1" i="1" err="1">
                <a:latin typeface="Times New Roman"/>
                <a:cs typeface="Times New Roman"/>
              </a:rPr>
              <a:t>erfarenheter</a:t>
            </a:r>
            <a:r>
              <a:rPr lang="en-US" b="1" i="1">
                <a:latin typeface="Times New Roman"/>
                <a:cs typeface="Times New Roman"/>
              </a:rPr>
              <a:t> med </a:t>
            </a:r>
            <a:r>
              <a:rPr lang="en-US" b="1" i="1" err="1">
                <a:latin typeface="Times New Roman"/>
                <a:cs typeface="Times New Roman"/>
              </a:rPr>
              <a:t>andra</a:t>
            </a:r>
            <a:r>
              <a:rPr lang="en-US" b="1" i="1">
                <a:latin typeface="Times New Roman"/>
                <a:cs typeface="Times New Roman"/>
              </a:rPr>
              <a:t> </a:t>
            </a:r>
            <a:r>
              <a:rPr lang="en-US" b="1" i="1" err="1">
                <a:latin typeface="Times New Roman"/>
                <a:cs typeface="Times New Roman"/>
              </a:rPr>
              <a:t>klasskompisar</a:t>
            </a:r>
            <a:r>
              <a:rPr lang="en-US" b="1" i="1">
                <a:latin typeface="Times New Roman"/>
                <a:cs typeface="Times New Roman"/>
              </a:rPr>
              <a:t>."</a:t>
            </a:r>
          </a:p>
          <a:p>
            <a:endParaRPr lang="en-US" b="1" i="1"/>
          </a:p>
          <a:p>
            <a:r>
              <a:rPr lang="en-US" b="1" err="1">
                <a:latin typeface="KorolevLiU Medium"/>
              </a:rPr>
              <a:t>Orättvisor</a:t>
            </a:r>
            <a:endParaRPr lang="en-US" b="1">
              <a:latin typeface="KorolevLiU Medium"/>
            </a:endParaRPr>
          </a:p>
          <a:p>
            <a:r>
              <a:rPr lang="en-US" i="1">
                <a:latin typeface="Times New Roman"/>
                <a:cs typeface="Times New Roman"/>
              </a:rPr>
              <a:t>"</a:t>
            </a:r>
            <a:r>
              <a:rPr lang="en-US" i="1" err="1">
                <a:latin typeface="Times New Roman"/>
                <a:cs typeface="Times New Roman"/>
              </a:rPr>
              <a:t>Ansvarsfördelningen</a:t>
            </a:r>
            <a:r>
              <a:rPr lang="en-US" i="1">
                <a:latin typeface="Times New Roman"/>
                <a:cs typeface="Times New Roman"/>
              </a:rPr>
              <a:t> för </a:t>
            </a:r>
            <a:r>
              <a:rPr lang="en-US" i="1" err="1">
                <a:latin typeface="Times New Roman"/>
                <a:cs typeface="Times New Roman"/>
              </a:rPr>
              <a:t>lärande</a:t>
            </a:r>
            <a:r>
              <a:rPr lang="en-US" i="1">
                <a:latin typeface="Times New Roman"/>
                <a:cs typeface="Times New Roman"/>
              </a:rPr>
              <a:t> </a:t>
            </a:r>
            <a:r>
              <a:rPr lang="en-US" i="1" err="1">
                <a:latin typeface="Times New Roman"/>
                <a:cs typeface="Times New Roman"/>
              </a:rPr>
              <a:t>blir</a:t>
            </a:r>
            <a:r>
              <a:rPr lang="en-US" i="1">
                <a:latin typeface="Times New Roman"/>
                <a:cs typeface="Times New Roman"/>
              </a:rPr>
              <a:t> </a:t>
            </a:r>
            <a:r>
              <a:rPr lang="en-US" i="1" err="1">
                <a:latin typeface="Times New Roman"/>
                <a:cs typeface="Times New Roman"/>
              </a:rPr>
              <a:t>ojämn</a:t>
            </a:r>
            <a:r>
              <a:rPr lang="en-US" i="1">
                <a:latin typeface="Times New Roman"/>
                <a:cs typeface="Times New Roman"/>
              </a:rPr>
              <a:t> och 'vi' </a:t>
            </a:r>
            <a:r>
              <a:rPr lang="en-US" i="1" err="1">
                <a:latin typeface="Times New Roman"/>
                <a:cs typeface="Times New Roman"/>
              </a:rPr>
              <a:t>som</a:t>
            </a:r>
            <a:r>
              <a:rPr lang="en-US" i="1">
                <a:latin typeface="Times New Roman"/>
                <a:cs typeface="Times New Roman"/>
              </a:rPr>
              <a:t> </a:t>
            </a:r>
            <a:r>
              <a:rPr lang="en-US" i="1" err="1">
                <a:latin typeface="Times New Roman"/>
                <a:cs typeface="Times New Roman"/>
              </a:rPr>
              <a:t>är</a:t>
            </a:r>
            <a:r>
              <a:rPr lang="en-US" i="1">
                <a:latin typeface="Times New Roman"/>
                <a:cs typeface="Times New Roman"/>
              </a:rPr>
              <a:t> '</a:t>
            </a:r>
            <a:r>
              <a:rPr lang="en-US" i="1" err="1">
                <a:latin typeface="Times New Roman"/>
                <a:cs typeface="Times New Roman"/>
              </a:rPr>
              <a:t>duktiga</a:t>
            </a:r>
            <a:r>
              <a:rPr lang="en-US" i="1">
                <a:latin typeface="Times New Roman"/>
                <a:cs typeface="Times New Roman"/>
              </a:rPr>
              <a:t>' </a:t>
            </a:r>
            <a:r>
              <a:rPr lang="en-US" i="1" err="1">
                <a:latin typeface="Times New Roman"/>
                <a:cs typeface="Times New Roman"/>
              </a:rPr>
              <a:t>får</a:t>
            </a:r>
            <a:r>
              <a:rPr lang="en-US" i="1">
                <a:latin typeface="Times New Roman"/>
                <a:cs typeface="Times New Roman"/>
              </a:rPr>
              <a:t> </a:t>
            </a:r>
            <a:r>
              <a:rPr lang="en-US" i="1" err="1">
                <a:latin typeface="Times New Roman"/>
                <a:cs typeface="Times New Roman"/>
              </a:rPr>
              <a:t>större</a:t>
            </a:r>
            <a:r>
              <a:rPr lang="en-US" i="1">
                <a:latin typeface="Times New Roman"/>
                <a:cs typeface="Times New Roman"/>
              </a:rPr>
              <a:t> press </a:t>
            </a:r>
            <a:r>
              <a:rPr lang="en-US" i="1" err="1">
                <a:latin typeface="Times New Roman"/>
                <a:cs typeface="Times New Roman"/>
              </a:rPr>
              <a:t>på</a:t>
            </a:r>
            <a:r>
              <a:rPr lang="en-US" i="1">
                <a:latin typeface="Times New Roman"/>
                <a:cs typeface="Times New Roman"/>
              </a:rPr>
              <a:t> </a:t>
            </a:r>
            <a:r>
              <a:rPr lang="en-US" i="1" err="1">
                <a:latin typeface="Times New Roman"/>
                <a:cs typeface="Times New Roman"/>
              </a:rPr>
              <a:t>att</a:t>
            </a:r>
            <a:r>
              <a:rPr lang="en-US" i="1">
                <a:latin typeface="Times New Roman"/>
                <a:cs typeface="Times New Roman"/>
              </a:rPr>
              <a:t> </a:t>
            </a:r>
            <a:r>
              <a:rPr lang="en-US" i="1" err="1">
                <a:latin typeface="Times New Roman"/>
                <a:cs typeface="Times New Roman"/>
              </a:rPr>
              <a:t>göra</a:t>
            </a:r>
            <a:r>
              <a:rPr lang="en-US" i="1">
                <a:latin typeface="Times New Roman"/>
                <a:cs typeface="Times New Roman"/>
              </a:rPr>
              <a:t> </a:t>
            </a:r>
            <a:r>
              <a:rPr lang="en-US" i="1" err="1">
                <a:latin typeface="Times New Roman"/>
                <a:cs typeface="Times New Roman"/>
              </a:rPr>
              <a:t>jobbet</a:t>
            </a:r>
            <a:r>
              <a:rPr lang="en-US" i="1">
                <a:latin typeface="Times New Roman"/>
                <a:cs typeface="Times New Roman"/>
              </a:rPr>
              <a:t> men </a:t>
            </a:r>
            <a:r>
              <a:rPr lang="en-US" i="1" err="1">
                <a:latin typeface="Times New Roman"/>
                <a:cs typeface="Times New Roman"/>
              </a:rPr>
              <a:t>blir</a:t>
            </a:r>
            <a:r>
              <a:rPr lang="en-US" i="1">
                <a:latin typeface="Times New Roman"/>
                <a:cs typeface="Times New Roman"/>
              </a:rPr>
              <a:t> </a:t>
            </a:r>
            <a:r>
              <a:rPr lang="en-US" i="1" err="1">
                <a:latin typeface="Times New Roman"/>
                <a:cs typeface="Times New Roman"/>
              </a:rPr>
              <a:t>inte</a:t>
            </a:r>
            <a:r>
              <a:rPr lang="en-US" i="1">
                <a:latin typeface="Times New Roman"/>
                <a:cs typeface="Times New Roman"/>
              </a:rPr>
              <a:t> </a:t>
            </a:r>
            <a:r>
              <a:rPr lang="en-US" i="1" err="1">
                <a:latin typeface="Times New Roman"/>
                <a:cs typeface="Times New Roman"/>
              </a:rPr>
              <a:t>hjälpta</a:t>
            </a:r>
            <a:r>
              <a:rPr lang="en-US" i="1">
                <a:latin typeface="Times New Roman"/>
                <a:cs typeface="Times New Roman"/>
              </a:rPr>
              <a:t> </a:t>
            </a:r>
            <a:r>
              <a:rPr lang="en-US" i="1" err="1">
                <a:latin typeface="Times New Roman"/>
                <a:cs typeface="Times New Roman"/>
              </a:rPr>
              <a:t>själva</a:t>
            </a:r>
            <a:r>
              <a:rPr lang="en-US" i="1">
                <a:latin typeface="Times New Roman"/>
                <a:cs typeface="Times New Roman"/>
              </a:rPr>
              <a:t> om vi </a:t>
            </a:r>
            <a:r>
              <a:rPr lang="en-US" i="1" err="1">
                <a:latin typeface="Times New Roman"/>
                <a:cs typeface="Times New Roman"/>
              </a:rPr>
              <a:t>inte</a:t>
            </a:r>
            <a:r>
              <a:rPr lang="en-US" i="1">
                <a:latin typeface="Times New Roman"/>
                <a:cs typeface="Times New Roman"/>
              </a:rPr>
              <a:t> </a:t>
            </a:r>
            <a:r>
              <a:rPr lang="en-US" i="1" err="1">
                <a:latin typeface="Times New Roman"/>
                <a:cs typeface="Times New Roman"/>
              </a:rPr>
              <a:t>är</a:t>
            </a:r>
            <a:r>
              <a:rPr lang="en-US" i="1">
                <a:latin typeface="Times New Roman"/>
                <a:cs typeface="Times New Roman"/>
              </a:rPr>
              <a:t> i </a:t>
            </a:r>
            <a:r>
              <a:rPr lang="en-US" i="1" err="1">
                <a:latin typeface="Times New Roman"/>
                <a:cs typeface="Times New Roman"/>
              </a:rPr>
              <a:t>grupp</a:t>
            </a:r>
            <a:r>
              <a:rPr lang="en-US" i="1">
                <a:latin typeface="Times New Roman"/>
                <a:cs typeface="Times New Roman"/>
              </a:rPr>
              <a:t> med </a:t>
            </a:r>
            <a:r>
              <a:rPr lang="en-US" i="1" err="1">
                <a:latin typeface="Times New Roman"/>
                <a:cs typeface="Times New Roman"/>
              </a:rPr>
              <a:t>varandra</a:t>
            </a:r>
            <a:r>
              <a:rPr lang="en-US" i="1">
                <a:latin typeface="Times New Roman"/>
                <a:cs typeface="Times New Roman"/>
              </a:rPr>
              <a:t>."</a:t>
            </a:r>
          </a:p>
          <a:p>
            <a:endParaRPr lang="en-US" b="1"/>
          </a:p>
        </p:txBody>
      </p:sp>
      <p:sp>
        <p:nvSpPr>
          <p:cNvPr id="10" name="textruta 9">
            <a:extLst>
              <a:ext uri="{FF2B5EF4-FFF2-40B4-BE49-F238E27FC236}">
                <a16:creationId xmlns:a16="http://schemas.microsoft.com/office/drawing/2014/main" id="{38DB3EF0-4CFF-88F1-0880-7744607A7BEC}"/>
              </a:ext>
            </a:extLst>
          </p:cNvPr>
          <p:cNvSpPr txBox="1"/>
          <p:nvPr/>
        </p:nvSpPr>
        <p:spPr>
          <a:xfrm>
            <a:off x="6991109" y="1898248"/>
            <a:ext cx="446011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Times New Roman"/>
                <a:cs typeface="Segoe UI"/>
              </a:rPr>
              <a:t>Personlig</a:t>
            </a:r>
            <a:r>
              <a:rPr lang="en-US" b="1">
                <a:latin typeface="Times New Roman"/>
                <a:cs typeface="Segoe UI"/>
              </a:rPr>
              <a:t> </a:t>
            </a:r>
            <a:r>
              <a:rPr lang="en-US" b="1" err="1">
                <a:latin typeface="Times New Roman"/>
                <a:cs typeface="Segoe UI"/>
              </a:rPr>
              <a:t>utveckling</a:t>
            </a:r>
            <a:r>
              <a:rPr lang="en-US">
                <a:latin typeface="Times New Roman"/>
                <a:cs typeface="Segoe UI"/>
              </a:rPr>
              <a:t>​</a:t>
            </a:r>
          </a:p>
          <a:p>
            <a:r>
              <a:rPr lang="en-US" i="1">
                <a:latin typeface="Times New Roman"/>
                <a:cs typeface="Segoe UI"/>
              </a:rPr>
              <a:t>"Jag </a:t>
            </a:r>
            <a:r>
              <a:rPr lang="en-US" i="1" err="1">
                <a:latin typeface="Times New Roman"/>
                <a:cs typeface="Segoe UI"/>
              </a:rPr>
              <a:t>har</a:t>
            </a:r>
            <a:r>
              <a:rPr lang="en-US" i="1">
                <a:latin typeface="Times New Roman"/>
                <a:cs typeface="Segoe UI"/>
              </a:rPr>
              <a:t> </a:t>
            </a:r>
            <a:r>
              <a:rPr lang="en-US" i="1" err="1">
                <a:latin typeface="Times New Roman"/>
                <a:cs typeface="Segoe UI"/>
              </a:rPr>
              <a:t>fått</a:t>
            </a:r>
            <a:r>
              <a:rPr lang="en-US" i="1">
                <a:latin typeface="Times New Roman"/>
                <a:cs typeface="Segoe UI"/>
              </a:rPr>
              <a:t> </a:t>
            </a:r>
            <a:r>
              <a:rPr lang="en-US" i="1" err="1">
                <a:latin typeface="Times New Roman"/>
                <a:cs typeface="Segoe UI"/>
              </a:rPr>
              <a:t>en</a:t>
            </a:r>
            <a:r>
              <a:rPr lang="en-US" i="1">
                <a:latin typeface="Times New Roman"/>
                <a:cs typeface="Segoe UI"/>
              </a:rPr>
              <a:t> bra </a:t>
            </a:r>
            <a:r>
              <a:rPr lang="en-US" i="1" err="1">
                <a:latin typeface="Times New Roman"/>
                <a:cs typeface="Segoe UI"/>
              </a:rPr>
              <a:t>förståelse</a:t>
            </a:r>
            <a:r>
              <a:rPr lang="en-US" i="1">
                <a:latin typeface="Times New Roman"/>
                <a:cs typeface="Segoe UI"/>
              </a:rPr>
              <a:t> för </a:t>
            </a:r>
            <a:r>
              <a:rPr lang="en-US" i="1" err="1">
                <a:latin typeface="Times New Roman"/>
                <a:cs typeface="Segoe UI"/>
              </a:rPr>
              <a:t>vetenskaplig</a:t>
            </a:r>
            <a:r>
              <a:rPr lang="en-US" i="1">
                <a:latin typeface="Times New Roman"/>
                <a:cs typeface="Segoe UI"/>
              </a:rPr>
              <a:t> </a:t>
            </a:r>
            <a:r>
              <a:rPr lang="en-US" i="1" err="1">
                <a:latin typeface="Times New Roman"/>
                <a:cs typeface="Segoe UI"/>
              </a:rPr>
              <a:t>forsknings</a:t>
            </a:r>
            <a:r>
              <a:rPr lang="en-US" i="1">
                <a:latin typeface="Times New Roman"/>
                <a:cs typeface="Segoe UI"/>
              </a:rPr>
              <a:t> </a:t>
            </a:r>
            <a:r>
              <a:rPr lang="en-US" i="1" err="1">
                <a:latin typeface="Times New Roman"/>
                <a:cs typeface="Segoe UI"/>
              </a:rPr>
              <a:t>betydelse</a:t>
            </a:r>
            <a:r>
              <a:rPr lang="en-US" i="1">
                <a:latin typeface="Times New Roman"/>
                <a:cs typeface="Segoe UI"/>
              </a:rPr>
              <a:t> för </a:t>
            </a:r>
            <a:r>
              <a:rPr lang="en-US" i="1" err="1">
                <a:latin typeface="Times New Roman"/>
                <a:cs typeface="Segoe UI"/>
              </a:rPr>
              <a:t>undervisning</a:t>
            </a:r>
            <a:r>
              <a:rPr lang="en-US" i="1">
                <a:latin typeface="Times New Roman"/>
                <a:cs typeface="Segoe UI"/>
              </a:rPr>
              <a:t>."​</a:t>
            </a:r>
          </a:p>
          <a:p>
            <a:endParaRPr lang="en-US">
              <a:cs typeface="Segoe UI"/>
            </a:endParaRPr>
          </a:p>
          <a:p>
            <a:r>
              <a:rPr lang="en-US" b="1" err="1">
                <a:latin typeface="Times New Roman"/>
                <a:cs typeface="Segoe UI"/>
              </a:rPr>
              <a:t>Positiva</a:t>
            </a:r>
            <a:r>
              <a:rPr lang="en-US" b="1">
                <a:latin typeface="Times New Roman"/>
                <a:cs typeface="Segoe UI"/>
              </a:rPr>
              <a:t> </a:t>
            </a:r>
            <a:r>
              <a:rPr lang="en-US" b="1" err="1">
                <a:latin typeface="Times New Roman"/>
                <a:cs typeface="Segoe UI"/>
              </a:rPr>
              <a:t>känslor</a:t>
            </a:r>
            <a:r>
              <a:rPr lang="en-US" b="1">
                <a:latin typeface="Times New Roman"/>
                <a:cs typeface="Segoe UI"/>
              </a:rPr>
              <a:t> </a:t>
            </a:r>
            <a:r>
              <a:rPr lang="en-US" b="1" err="1">
                <a:latin typeface="Times New Roman"/>
                <a:cs typeface="Segoe UI"/>
              </a:rPr>
              <a:t>och</a:t>
            </a:r>
            <a:r>
              <a:rPr lang="en-US" b="1">
                <a:latin typeface="Times New Roman"/>
                <a:cs typeface="Segoe UI"/>
              </a:rPr>
              <a:t> </a:t>
            </a:r>
            <a:r>
              <a:rPr lang="en-US" b="1" err="1">
                <a:latin typeface="Times New Roman"/>
                <a:cs typeface="Segoe UI"/>
              </a:rPr>
              <a:t>gemenskap</a:t>
            </a:r>
            <a:r>
              <a:rPr lang="en-US">
                <a:latin typeface="Times New Roman"/>
                <a:cs typeface="Segoe UI"/>
              </a:rPr>
              <a:t>​</a:t>
            </a:r>
          </a:p>
          <a:p>
            <a:r>
              <a:rPr lang="en-US" i="1">
                <a:latin typeface="Times New Roman"/>
                <a:cs typeface="Segoe UI"/>
              </a:rPr>
              <a:t>"</a:t>
            </a:r>
            <a:r>
              <a:rPr lang="en-US" i="1" err="1">
                <a:latin typeface="Times New Roman"/>
                <a:cs typeface="Segoe UI"/>
              </a:rPr>
              <a:t>Stärkt</a:t>
            </a:r>
            <a:r>
              <a:rPr lang="en-US" i="1">
                <a:latin typeface="Times New Roman"/>
                <a:cs typeface="Segoe UI"/>
              </a:rPr>
              <a:t> </a:t>
            </a:r>
            <a:r>
              <a:rPr lang="en-US" i="1" err="1">
                <a:latin typeface="Times New Roman"/>
                <a:cs typeface="Segoe UI"/>
              </a:rPr>
              <a:t>gemenskap</a:t>
            </a:r>
            <a:r>
              <a:rPr lang="en-US" i="1">
                <a:latin typeface="Times New Roman"/>
                <a:cs typeface="Segoe UI"/>
              </a:rPr>
              <a:t> </a:t>
            </a:r>
            <a:r>
              <a:rPr lang="en-US" i="1" err="1">
                <a:latin typeface="Times New Roman"/>
                <a:cs typeface="Segoe UI"/>
              </a:rPr>
              <a:t>och</a:t>
            </a:r>
            <a:r>
              <a:rPr lang="en-US" i="1">
                <a:latin typeface="Times New Roman"/>
                <a:cs typeface="Segoe UI"/>
              </a:rPr>
              <a:t> </a:t>
            </a:r>
            <a:r>
              <a:rPr lang="en-US" i="1" err="1">
                <a:latin typeface="Times New Roman"/>
                <a:cs typeface="Segoe UI"/>
              </a:rPr>
              <a:t>förbättrad</a:t>
            </a:r>
            <a:r>
              <a:rPr lang="en-US" i="1">
                <a:latin typeface="Times New Roman"/>
                <a:cs typeface="Segoe UI"/>
              </a:rPr>
              <a:t> </a:t>
            </a:r>
            <a:r>
              <a:rPr lang="en-US" i="1" err="1">
                <a:latin typeface="Times New Roman"/>
                <a:cs typeface="Segoe UI"/>
              </a:rPr>
              <a:t>dynamik</a:t>
            </a:r>
            <a:r>
              <a:rPr lang="en-US" i="1">
                <a:latin typeface="Times New Roman"/>
                <a:cs typeface="Segoe UI"/>
              </a:rPr>
              <a:t>."</a:t>
            </a:r>
          </a:p>
        </p:txBody>
      </p:sp>
      <p:sp>
        <p:nvSpPr>
          <p:cNvPr id="2" name="textruta 1">
            <a:extLst>
              <a:ext uri="{FF2B5EF4-FFF2-40B4-BE49-F238E27FC236}">
                <a16:creationId xmlns:a16="http://schemas.microsoft.com/office/drawing/2014/main" id="{E71D6558-9344-ABEB-95F8-F6FF6BF915DF}"/>
              </a:ext>
            </a:extLst>
          </p:cNvPr>
          <p:cNvSpPr txBox="1"/>
          <p:nvPr/>
        </p:nvSpPr>
        <p:spPr>
          <a:xfrm>
            <a:off x="6991109" y="4047214"/>
            <a:ext cx="4824529" cy="2585323"/>
          </a:xfrm>
          <a:prstGeom prst="rect">
            <a:avLst/>
          </a:prstGeom>
          <a:solidFill>
            <a:schemeClr val="accent2">
              <a:lumMod val="20000"/>
              <a:lumOff val="80000"/>
            </a:schemeClr>
          </a:solidFill>
          <a:ln>
            <a:solidFill>
              <a:schemeClr val="tx1"/>
            </a:solidFill>
          </a:ln>
        </p:spPr>
        <p:txBody>
          <a:bodyPr wrap="square" lIns="91440" tIns="45720" rIns="91440" bIns="45720" rtlCol="0" anchor="t">
            <a:spAutoFit/>
          </a:bodyPr>
          <a:lstStyle/>
          <a:p>
            <a:r>
              <a:rPr lang="sv-SE"/>
              <a:t>Avslutande reflektion:</a:t>
            </a:r>
          </a:p>
          <a:p>
            <a:pPr marL="285750" indent="-285750">
              <a:buFont typeface="Arial" panose="020B0604020202020204" pitchFamily="34" charset="0"/>
              <a:buChar char="•"/>
            </a:pPr>
            <a:r>
              <a:rPr lang="sv-SE"/>
              <a:t>Studenter överlag nöjda med arbetssättet</a:t>
            </a:r>
          </a:p>
          <a:p>
            <a:pPr marL="285750" indent="-285750">
              <a:buFont typeface="Arial" panose="020B0604020202020204" pitchFamily="34" charset="0"/>
              <a:buChar char="•"/>
            </a:pPr>
            <a:r>
              <a:rPr lang="sv-SE"/>
              <a:t>Möjligen bör passen vara obligatoriska för ökad delaktighet </a:t>
            </a:r>
          </a:p>
          <a:p>
            <a:pPr marL="285750" indent="-285750">
              <a:buFont typeface="Arial" panose="020B0604020202020204" pitchFamily="34" charset="0"/>
              <a:buChar char="•"/>
            </a:pPr>
            <a:r>
              <a:rPr lang="sv-SE"/>
              <a:t>Kan upplägget ändras för mer likvärdigt ansvar? Tydlighet för ökad förståelse?</a:t>
            </a:r>
          </a:p>
          <a:p>
            <a:pPr marL="285750" indent="-285750">
              <a:buFont typeface="Arial" panose="020B0604020202020204" pitchFamily="34" charset="0"/>
              <a:buChar char="•"/>
            </a:pPr>
            <a:r>
              <a:rPr lang="sv-SE"/>
              <a:t>Ser ingen skillnad mellan decentraliserad orter eller Norrköping campus i svaren</a:t>
            </a:r>
          </a:p>
          <a:p>
            <a:endParaRPr lang="sv-SE"/>
          </a:p>
        </p:txBody>
      </p:sp>
    </p:spTree>
    <p:extLst>
      <p:ext uri="{BB962C8B-B14F-4D97-AF65-F5344CB8AC3E}">
        <p14:creationId xmlns:p14="http://schemas.microsoft.com/office/powerpoint/2010/main" val="26335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3743D5-735D-2916-AF1A-14427E86B465}"/>
              </a:ext>
            </a:extLst>
          </p:cNvPr>
          <p:cNvSpPr>
            <a:spLocks noGrp="1"/>
          </p:cNvSpPr>
          <p:nvPr>
            <p:ph type="ctrTitle"/>
          </p:nvPr>
        </p:nvSpPr>
        <p:spPr/>
        <p:txBody>
          <a:bodyPr>
            <a:normAutofit fontScale="90000"/>
          </a:bodyPr>
          <a:lstStyle/>
          <a:p>
            <a:r>
              <a:rPr lang="sv-SE"/>
              <a:t>Ett gemensamt vi- en gemensam akademisk miljö</a:t>
            </a:r>
          </a:p>
        </p:txBody>
      </p:sp>
      <p:sp>
        <p:nvSpPr>
          <p:cNvPr id="3" name="Underrubrik 2">
            <a:extLst>
              <a:ext uri="{FF2B5EF4-FFF2-40B4-BE49-F238E27FC236}">
                <a16:creationId xmlns:a16="http://schemas.microsoft.com/office/drawing/2014/main" id="{0F3377CF-4E4D-3E18-C0B9-0E7F18D55671}"/>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312459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6A29571-A060-7DDF-9913-213502F6011E}"/>
              </a:ext>
            </a:extLst>
          </p:cNvPr>
          <p:cNvSpPr txBox="1"/>
          <p:nvPr/>
        </p:nvSpPr>
        <p:spPr>
          <a:xfrm>
            <a:off x="320048" y="4534435"/>
            <a:ext cx="5432241" cy="2308324"/>
          </a:xfrm>
          <a:prstGeom prst="rect">
            <a:avLst/>
          </a:prstGeom>
          <a:noFill/>
        </p:spPr>
        <p:txBody>
          <a:bodyPr wrap="square" lIns="91440" tIns="45720" rIns="91440" bIns="45720" rtlCol="0" anchor="t">
            <a:spAutoFit/>
          </a:bodyPr>
          <a:lstStyle/>
          <a:p>
            <a:pPr>
              <a:spcAft>
                <a:spcPts val="1200"/>
              </a:spcAft>
            </a:pPr>
            <a:r>
              <a:rPr lang="sv-SE" sz="2400" b="1"/>
              <a:t>Gunvor Larsson Torstensdotter</a:t>
            </a:r>
          </a:p>
          <a:p>
            <a:pPr marL="285750" indent="-285750">
              <a:spcAft>
                <a:spcPts val="1200"/>
              </a:spcAft>
              <a:buFont typeface="Arial" panose="020B0604020202020204" pitchFamily="34" charset="0"/>
              <a:buChar char="•"/>
            </a:pPr>
            <a:r>
              <a:rPr lang="sv-SE" sz="1600"/>
              <a:t>Lektor i psykologi, pedagogisk utvecklare sedan 2012</a:t>
            </a:r>
          </a:p>
          <a:p>
            <a:pPr marL="285750" indent="-285750">
              <a:spcAft>
                <a:spcPts val="1200"/>
              </a:spcAft>
              <a:buFont typeface="Arial" panose="020B0604020202020204" pitchFamily="34" charset="0"/>
              <a:buChar char="•"/>
            </a:pPr>
            <a:r>
              <a:rPr lang="sv-SE" sz="1600"/>
              <a:t>Jobbat som bussförare i Linköping, Stockholm och Malmö</a:t>
            </a:r>
          </a:p>
          <a:p>
            <a:pPr marL="285750" indent="-285750">
              <a:spcAft>
                <a:spcPts val="1200"/>
              </a:spcAft>
              <a:buFont typeface="Arial" panose="020B0604020202020204" pitchFamily="34" charset="0"/>
              <a:buChar char="•"/>
            </a:pPr>
            <a:r>
              <a:rPr lang="sv-SE" sz="1600"/>
              <a:t>Volontär på 4H gård med fåret Maggan som favorit</a:t>
            </a:r>
          </a:p>
          <a:p>
            <a:pPr marL="285750" indent="-285750">
              <a:spcAft>
                <a:spcPts val="1200"/>
              </a:spcAft>
              <a:buFont typeface="Arial" panose="020B0604020202020204" pitchFamily="34" charset="0"/>
              <a:buChar char="•"/>
            </a:pPr>
            <a:r>
              <a:rPr lang="sv-SE" sz="1600"/>
              <a:t>Jag älskar att sticka</a:t>
            </a:r>
          </a:p>
        </p:txBody>
      </p:sp>
      <p:pic>
        <p:nvPicPr>
          <p:cNvPr id="1028" name="Picture 4">
            <a:extLst>
              <a:ext uri="{FF2B5EF4-FFF2-40B4-BE49-F238E27FC236}">
                <a16:creationId xmlns:a16="http://schemas.microsoft.com/office/drawing/2014/main" id="{423611F1-2CE2-7974-4FA7-58455F50804A}"/>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rot="1466880">
            <a:off x="5588018" y="874369"/>
            <a:ext cx="3860130" cy="2625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holding a sheep&#10;&#10;Description automatically generated">
            <a:extLst>
              <a:ext uri="{FF2B5EF4-FFF2-40B4-BE49-F238E27FC236}">
                <a16:creationId xmlns:a16="http://schemas.microsoft.com/office/drawing/2014/main" id="{E3F1D3A5-296B-E1EB-406B-86241EE2AE0C}"/>
              </a:ext>
            </a:extLst>
          </p:cNvPr>
          <p:cNvPicPr>
            <a:picLocks noChangeAspect="1"/>
          </p:cNvPicPr>
          <p:nvPr/>
        </p:nvPicPr>
        <p:blipFill>
          <a:blip r:embed="rId5"/>
          <a:stretch>
            <a:fillRect/>
          </a:stretch>
        </p:blipFill>
        <p:spPr>
          <a:xfrm>
            <a:off x="1050742" y="387220"/>
            <a:ext cx="2887179" cy="3872689"/>
          </a:xfrm>
          <a:prstGeom prst="rect">
            <a:avLst/>
          </a:prstGeom>
        </p:spPr>
      </p:pic>
      <p:pic>
        <p:nvPicPr>
          <p:cNvPr id="1034" name="Picture 10">
            <a:extLst>
              <a:ext uri="{FF2B5EF4-FFF2-40B4-BE49-F238E27FC236}">
                <a16:creationId xmlns:a16="http://schemas.microsoft.com/office/drawing/2014/main" id="{9AFF3A6E-DEF4-F6C8-562D-2193D52EB653}"/>
              </a:ext>
            </a:extLst>
          </p:cNvPr>
          <p:cNvPicPr>
            <a:picLocks noChangeAspect="1" noChangeArrowheads="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bwMode="auto">
          <a:xfrm>
            <a:off x="7616143" y="4819363"/>
            <a:ext cx="2406692" cy="173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73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527C7433-C238-5E79-70FF-9AA21A6B43BC}"/>
              </a:ext>
            </a:extLst>
          </p:cNvPr>
          <p:cNvPicPr>
            <a:picLocks noGrp="1" noChangeAspect="1"/>
          </p:cNvPicPr>
          <p:nvPr>
            <p:ph idx="1"/>
          </p:nvPr>
        </p:nvPicPr>
        <p:blipFill>
          <a:blip r:embed="rId2"/>
          <a:stretch>
            <a:fillRect/>
          </a:stretch>
        </p:blipFill>
        <p:spPr>
          <a:xfrm>
            <a:off x="127262" y="0"/>
            <a:ext cx="5871478" cy="6715830"/>
          </a:xfrm>
          <a:prstGeom prst="rect">
            <a:avLst/>
          </a:prstGeom>
        </p:spPr>
      </p:pic>
      <p:pic>
        <p:nvPicPr>
          <p:cNvPr id="5" name="Bildobjekt 4">
            <a:extLst>
              <a:ext uri="{FF2B5EF4-FFF2-40B4-BE49-F238E27FC236}">
                <a16:creationId xmlns:a16="http://schemas.microsoft.com/office/drawing/2014/main" id="{19DCBF01-CC5D-4A5B-5A76-435B0F23F829}"/>
              </a:ext>
            </a:extLst>
          </p:cNvPr>
          <p:cNvPicPr>
            <a:picLocks noChangeAspect="1"/>
          </p:cNvPicPr>
          <p:nvPr/>
        </p:nvPicPr>
        <p:blipFill>
          <a:blip r:embed="rId3"/>
          <a:stretch>
            <a:fillRect/>
          </a:stretch>
        </p:blipFill>
        <p:spPr>
          <a:xfrm>
            <a:off x="6193262" y="76200"/>
            <a:ext cx="5819924" cy="6858000"/>
          </a:xfrm>
          <a:prstGeom prst="rect">
            <a:avLst/>
          </a:prstGeom>
        </p:spPr>
      </p:pic>
    </p:spTree>
    <p:extLst>
      <p:ext uri="{BB962C8B-B14F-4D97-AF65-F5344CB8AC3E}">
        <p14:creationId xmlns:p14="http://schemas.microsoft.com/office/powerpoint/2010/main" val="1090856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E016E71-2859-9A6E-C48D-EFB02E21B17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8E956E2-3408-E081-6C00-0DCB55EBBE59}"/>
              </a:ext>
            </a:extLst>
          </p:cNvPr>
          <p:cNvSpPr>
            <a:spLocks noGrp="1"/>
          </p:cNvSpPr>
          <p:nvPr>
            <p:ph type="title"/>
          </p:nvPr>
        </p:nvSpPr>
        <p:spPr>
          <a:xfrm>
            <a:off x="630936" y="640080"/>
            <a:ext cx="4818888" cy="1481328"/>
          </a:xfrm>
        </p:spPr>
        <p:txBody>
          <a:bodyPr anchor="b">
            <a:noAutofit/>
          </a:bodyPr>
          <a:lstStyle/>
          <a:p>
            <a:pPr marL="228584" indent="-228584">
              <a:lnSpc>
                <a:spcPct val="100000"/>
              </a:lnSpc>
              <a:spcBef>
                <a:spcPts val="1000"/>
              </a:spcBef>
              <a:buFont typeface="Arial" panose="020B0604020202020204" pitchFamily="34" charset="0"/>
              <a:buChar char="•"/>
            </a:pPr>
            <a:r>
              <a:rPr lang="sv-SE" sz="4800">
                <a:solidFill>
                  <a:schemeClr val="accent5">
                    <a:lumMod val="60000"/>
                    <a:lumOff val="40000"/>
                  </a:schemeClr>
                </a:solidFill>
              </a:rPr>
              <a:t>Community </a:t>
            </a:r>
            <a:r>
              <a:rPr lang="sv-SE" sz="4800" err="1">
                <a:solidFill>
                  <a:schemeClr val="accent5">
                    <a:lumMod val="60000"/>
                    <a:lumOff val="40000"/>
                  </a:schemeClr>
                </a:solidFill>
              </a:rPr>
              <a:t>of</a:t>
            </a:r>
            <a:r>
              <a:rPr lang="sv-SE" sz="4800">
                <a:solidFill>
                  <a:schemeClr val="accent5">
                    <a:lumMod val="60000"/>
                    <a:lumOff val="40000"/>
                  </a:schemeClr>
                </a:solidFill>
              </a:rPr>
              <a:t> </a:t>
            </a:r>
            <a:r>
              <a:rPr lang="sv-SE" sz="4800" err="1">
                <a:solidFill>
                  <a:schemeClr val="accent5">
                    <a:lumMod val="60000"/>
                    <a:lumOff val="40000"/>
                  </a:schemeClr>
                </a:solidFill>
              </a:rPr>
              <a:t>Inquiry</a:t>
            </a:r>
            <a:endParaRPr lang="sv-SE" sz="4800">
              <a:solidFill>
                <a:schemeClr val="accent5">
                  <a:lumMod val="60000"/>
                  <a:lumOff val="40000"/>
                </a:schemeClr>
              </a:solidFill>
            </a:endParaRPr>
          </a:p>
        </p:txBody>
      </p:sp>
      <p:sp>
        <p:nvSpPr>
          <p:cNvPr id="9" name="Content Placeholder 8">
            <a:extLst>
              <a:ext uri="{FF2B5EF4-FFF2-40B4-BE49-F238E27FC236}">
                <a16:creationId xmlns:a16="http://schemas.microsoft.com/office/drawing/2014/main" id="{43BE1CB2-CD52-5593-6B62-367B491B2BEE}"/>
              </a:ext>
            </a:extLst>
          </p:cNvPr>
          <p:cNvSpPr>
            <a:spLocks noGrp="1"/>
          </p:cNvSpPr>
          <p:nvPr>
            <p:ph idx="1"/>
          </p:nvPr>
        </p:nvSpPr>
        <p:spPr>
          <a:xfrm>
            <a:off x="630936" y="2660904"/>
            <a:ext cx="4818888" cy="3547872"/>
          </a:xfrm>
        </p:spPr>
        <p:txBody>
          <a:bodyPr anchor="t">
            <a:normAutofit/>
          </a:bodyPr>
          <a:lstStyle/>
          <a:p>
            <a:r>
              <a:rPr lang="en-US" sz="2200" err="1">
                <a:solidFill>
                  <a:schemeClr val="accent5">
                    <a:lumMod val="60000"/>
                    <a:lumOff val="40000"/>
                  </a:schemeClr>
                </a:solidFill>
                <a:latin typeface="+mj-lt"/>
                <a:ea typeface="+mj-ea"/>
                <a:cs typeface="+mj-cs"/>
              </a:rPr>
              <a:t>Ramverk</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från</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slutet</a:t>
            </a:r>
            <a:r>
              <a:rPr lang="en-US" sz="2200">
                <a:solidFill>
                  <a:schemeClr val="accent5">
                    <a:lumMod val="60000"/>
                    <a:lumOff val="40000"/>
                  </a:schemeClr>
                </a:solidFill>
                <a:latin typeface="+mj-lt"/>
                <a:ea typeface="+mj-ea"/>
                <a:cs typeface="+mj-cs"/>
              </a:rPr>
              <a:t> av 1990-talet</a:t>
            </a:r>
          </a:p>
          <a:p>
            <a:r>
              <a:rPr lang="en-US" sz="2200">
                <a:solidFill>
                  <a:schemeClr val="accent5">
                    <a:lumMod val="60000"/>
                    <a:lumOff val="40000"/>
                  </a:schemeClr>
                </a:solidFill>
                <a:latin typeface="+mj-lt"/>
                <a:ea typeface="+mj-ea"/>
                <a:cs typeface="+mj-cs"/>
              </a:rPr>
              <a:t>Online studier</a:t>
            </a:r>
          </a:p>
          <a:p>
            <a:r>
              <a:rPr lang="en-US" sz="2200">
                <a:solidFill>
                  <a:schemeClr val="accent5">
                    <a:lumMod val="60000"/>
                    <a:lumOff val="40000"/>
                  </a:schemeClr>
                </a:solidFill>
                <a:latin typeface="+mj-lt"/>
                <a:ea typeface="+mj-ea"/>
                <a:cs typeface="+mj-cs"/>
              </a:rPr>
              <a:t>Olika typer av </a:t>
            </a:r>
            <a:r>
              <a:rPr lang="en-US" sz="2200" err="1">
                <a:solidFill>
                  <a:schemeClr val="accent5">
                    <a:lumMod val="60000"/>
                    <a:lumOff val="40000"/>
                  </a:schemeClr>
                </a:solidFill>
                <a:latin typeface="+mj-lt"/>
                <a:ea typeface="+mj-ea"/>
                <a:cs typeface="+mj-cs"/>
              </a:rPr>
              <a:t>närvaro</a:t>
            </a:r>
            <a:r>
              <a:rPr lang="en-US" sz="2200">
                <a:solidFill>
                  <a:schemeClr val="accent5">
                    <a:lumMod val="60000"/>
                    <a:lumOff val="40000"/>
                  </a:schemeClr>
                </a:solidFill>
                <a:latin typeface="+mj-lt"/>
                <a:ea typeface="+mj-ea"/>
                <a:cs typeface="+mj-cs"/>
              </a:rPr>
              <a:t> för </a:t>
            </a:r>
            <a:r>
              <a:rPr lang="en-US" sz="2200" err="1">
                <a:solidFill>
                  <a:schemeClr val="accent5">
                    <a:lumMod val="60000"/>
                    <a:lumOff val="40000"/>
                  </a:schemeClr>
                </a:solidFill>
                <a:latin typeface="+mj-lt"/>
                <a:ea typeface="+mj-ea"/>
                <a:cs typeface="+mj-cs"/>
              </a:rPr>
              <a:t>att</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skapa</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en</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gynnsam</a:t>
            </a:r>
            <a:r>
              <a:rPr lang="en-US" sz="2200">
                <a:solidFill>
                  <a:schemeClr val="accent5">
                    <a:lumMod val="60000"/>
                    <a:lumOff val="40000"/>
                  </a:schemeClr>
                </a:solidFill>
                <a:latin typeface="+mj-lt"/>
                <a:ea typeface="+mj-ea"/>
                <a:cs typeface="+mj-cs"/>
              </a:rPr>
              <a:t> </a:t>
            </a:r>
            <a:r>
              <a:rPr lang="en-US" sz="2200" err="1">
                <a:solidFill>
                  <a:schemeClr val="accent5">
                    <a:lumMod val="60000"/>
                    <a:lumOff val="40000"/>
                  </a:schemeClr>
                </a:solidFill>
                <a:latin typeface="+mj-lt"/>
                <a:ea typeface="+mj-ea"/>
                <a:cs typeface="+mj-cs"/>
              </a:rPr>
              <a:t>lärupplevelse</a:t>
            </a:r>
            <a:endParaRPr lang="en-US" sz="2200">
              <a:solidFill>
                <a:schemeClr val="accent5">
                  <a:lumMod val="60000"/>
                  <a:lumOff val="40000"/>
                </a:schemeClr>
              </a:solidFill>
              <a:latin typeface="+mj-lt"/>
              <a:ea typeface="+mj-ea"/>
              <a:cs typeface="+mj-cs"/>
            </a:endParaRPr>
          </a:p>
        </p:txBody>
      </p:sp>
      <p:pic>
        <p:nvPicPr>
          <p:cNvPr id="5" name="Platshållare för innehåll 4">
            <a:extLst>
              <a:ext uri="{FF2B5EF4-FFF2-40B4-BE49-F238E27FC236}">
                <a16:creationId xmlns:a16="http://schemas.microsoft.com/office/drawing/2014/main" id="{E7C5E0DB-4F59-8461-9749-728C008D7DF1}"/>
              </a:ext>
            </a:extLst>
          </p:cNvPr>
          <p:cNvPicPr>
            <a:picLocks noChangeAspect="1"/>
          </p:cNvPicPr>
          <p:nvPr/>
        </p:nvPicPr>
        <p:blipFill>
          <a:blip r:embed="rId2"/>
          <a:stretch>
            <a:fillRect/>
          </a:stretch>
        </p:blipFill>
        <p:spPr>
          <a:xfrm>
            <a:off x="6099048" y="715425"/>
            <a:ext cx="5458968" cy="5427150"/>
          </a:xfrm>
          <a:prstGeom prst="rect">
            <a:avLst/>
          </a:prstGeom>
        </p:spPr>
      </p:pic>
    </p:spTree>
    <p:extLst>
      <p:ext uri="{BB962C8B-B14F-4D97-AF65-F5344CB8AC3E}">
        <p14:creationId xmlns:p14="http://schemas.microsoft.com/office/powerpoint/2010/main" val="237201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3D436-DD68-1BEA-CB04-BE54BB7F585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2CAA7AD-5AB3-56D7-F3A3-EE725CAC82ED}"/>
              </a:ext>
            </a:extLst>
          </p:cNvPr>
          <p:cNvSpPr>
            <a:spLocks noGrp="1"/>
          </p:cNvSpPr>
          <p:nvPr>
            <p:ph type="title"/>
          </p:nvPr>
        </p:nvSpPr>
        <p:spPr>
          <a:xfrm>
            <a:off x="5596501" y="489508"/>
            <a:ext cx="5754896" cy="1667569"/>
          </a:xfrm>
        </p:spPr>
        <p:txBody>
          <a:bodyPr anchor="b">
            <a:normAutofit/>
          </a:bodyPr>
          <a:lstStyle/>
          <a:p>
            <a:r>
              <a:rPr lang="sv-SE" sz="4000"/>
              <a:t>Relationship </a:t>
            </a:r>
            <a:r>
              <a:rPr lang="sv-SE" sz="4000" err="1"/>
              <a:t>Rich</a:t>
            </a:r>
            <a:r>
              <a:rPr lang="sv-SE" sz="4000"/>
              <a:t> </a:t>
            </a:r>
            <a:r>
              <a:rPr lang="sv-SE" sz="4000" err="1"/>
              <a:t>Education</a:t>
            </a:r>
            <a:r>
              <a:rPr lang="sv-SE" sz="4000"/>
              <a:t> </a:t>
            </a:r>
          </a:p>
        </p:txBody>
      </p:sp>
      <p:pic>
        <p:nvPicPr>
          <p:cNvPr id="2050" name="Picture 2" descr="Relationship-Rich Education : How Human Connections Drive Success in College Cover Image">
            <a:extLst>
              <a:ext uri="{FF2B5EF4-FFF2-40B4-BE49-F238E27FC236}">
                <a16:creationId xmlns:a16="http://schemas.microsoft.com/office/drawing/2014/main" id="{0D3896AF-C995-C7D6-A8FC-17CC9B69F7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6660" y="918640"/>
            <a:ext cx="2979104" cy="4589025"/>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innehåll 4">
            <a:extLst>
              <a:ext uri="{FF2B5EF4-FFF2-40B4-BE49-F238E27FC236}">
                <a16:creationId xmlns:a16="http://schemas.microsoft.com/office/drawing/2014/main" id="{D4868431-6813-5AA4-D6F5-4D14BE4F820E}"/>
              </a:ext>
            </a:extLst>
          </p:cNvPr>
          <p:cNvSpPr>
            <a:spLocks noGrp="1"/>
          </p:cNvSpPr>
          <p:nvPr>
            <p:ph idx="1"/>
          </p:nvPr>
        </p:nvSpPr>
        <p:spPr>
          <a:xfrm>
            <a:off x="5279570" y="2471057"/>
            <a:ext cx="6074229" cy="3608906"/>
          </a:xfrm>
        </p:spPr>
        <p:txBody>
          <a:bodyPr/>
          <a:lstStyle/>
          <a:p>
            <a:pPr marL="0" indent="0">
              <a:buNone/>
            </a:pPr>
            <a:r>
              <a:rPr lang="sv-SE"/>
              <a:t>Det ni som lärare gör första kursdagen (och veckorna) kan påverka studenternas prestation och uppfattning av kursen. Ni som lärare kan (och bör) hjälpa till att skapa en positiv lärandemiljö för studenterna.</a:t>
            </a:r>
          </a:p>
          <a:p>
            <a:pPr marL="0" indent="0">
              <a:buNone/>
            </a:pPr>
            <a:r>
              <a:rPr lang="sv-SE"/>
              <a:t>		</a:t>
            </a:r>
            <a:r>
              <a:rPr lang="sv-SE" sz="1800" b="0" i="0" u="none" strike="noStrike">
                <a:solidFill>
                  <a:srgbClr val="000000"/>
                </a:solidFill>
                <a:effectLst/>
                <a:latin typeface="Calibri" panose="020F0502020204030204" pitchFamily="34" charset="0"/>
              </a:rPr>
              <a:t>Lane et al, 2021</a:t>
            </a:r>
            <a:endParaRPr lang="sv-SE"/>
          </a:p>
        </p:txBody>
      </p:sp>
    </p:spTree>
    <p:extLst>
      <p:ext uri="{BB962C8B-B14F-4D97-AF65-F5344CB8AC3E}">
        <p14:creationId xmlns:p14="http://schemas.microsoft.com/office/powerpoint/2010/main" val="2676691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ruta 18">
            <a:extLst>
              <a:ext uri="{FF2B5EF4-FFF2-40B4-BE49-F238E27FC236}">
                <a16:creationId xmlns:a16="http://schemas.microsoft.com/office/drawing/2014/main" id="{1154EAB9-FDEC-2E66-0E10-D41F6360AFEC}"/>
              </a:ext>
            </a:extLst>
          </p:cNvPr>
          <p:cNvSpPr txBox="1"/>
          <p:nvPr/>
        </p:nvSpPr>
        <p:spPr>
          <a:xfrm>
            <a:off x="254971" y="665280"/>
            <a:ext cx="12192000" cy="523220"/>
          </a:xfrm>
          <a:prstGeom prst="rect">
            <a:avLst/>
          </a:prstGeom>
          <a:noFill/>
        </p:spPr>
        <p:txBody>
          <a:bodyPr wrap="square" lIns="91440" tIns="45720" rIns="91440" bIns="45720" anchor="t">
            <a:spAutoFit/>
          </a:bodyPr>
          <a:lstStyle/>
          <a:p>
            <a:r>
              <a:rPr lang="sv-SE" sz="2800">
                <a:solidFill>
                  <a:srgbClr val="006600"/>
                </a:solidFill>
                <a:cs typeface="Calibri"/>
              </a:rPr>
              <a:t>Vad kan interaktion mellan lärare och student innebära?</a:t>
            </a:r>
            <a:r>
              <a:rPr lang="sv-SE" sz="2000">
                <a:solidFill>
                  <a:srgbClr val="006600"/>
                </a:solidFill>
                <a:cs typeface="Calibri"/>
              </a:rPr>
              <a:t> (</a:t>
            </a:r>
            <a:r>
              <a:rPr lang="sv-SE" sz="2000" err="1">
                <a:solidFill>
                  <a:srgbClr val="006600"/>
                </a:solidFill>
                <a:cs typeface="Calibri"/>
              </a:rPr>
              <a:t>Felten</a:t>
            </a:r>
            <a:r>
              <a:rPr lang="sv-SE" sz="2000">
                <a:solidFill>
                  <a:srgbClr val="006600"/>
                </a:solidFill>
                <a:cs typeface="Calibri"/>
              </a:rPr>
              <a:t> &amp; Lambert, 2020, s83-84)</a:t>
            </a:r>
          </a:p>
        </p:txBody>
      </p:sp>
      <p:pic>
        <p:nvPicPr>
          <p:cNvPr id="3" name="Bildobjekt 2" descr="En bild som visar person, klädsel, Människoansikte, leende&#10;&#10;Automatiskt genererad beskrivning">
            <a:extLst>
              <a:ext uri="{FF2B5EF4-FFF2-40B4-BE49-F238E27FC236}">
                <a16:creationId xmlns:a16="http://schemas.microsoft.com/office/drawing/2014/main" id="{1E082B35-2918-1CFE-7D09-60ACD929C032}"/>
              </a:ext>
            </a:extLst>
          </p:cNvPr>
          <p:cNvPicPr>
            <a:picLocks noChangeAspect="1"/>
          </p:cNvPicPr>
          <p:nvPr/>
        </p:nvPicPr>
        <p:blipFill>
          <a:blip r:embed="rId2">
            <a:extLst>
              <a:ext uri="{28A0092B-C50C-407E-A947-70E740481C1C}">
                <a14:useLocalDpi xmlns:a14="http://schemas.microsoft.com/office/drawing/2010/main" val="0"/>
              </a:ext>
            </a:extLst>
          </a:blip>
          <a:srcRect l="-1479" t="-662" r="32641" b="3539"/>
          <a:stretch/>
        </p:blipFill>
        <p:spPr>
          <a:xfrm>
            <a:off x="4208918" y="3686726"/>
            <a:ext cx="1887082" cy="2905036"/>
          </a:xfrm>
          <a:prstGeom prst="rect">
            <a:avLst/>
          </a:prstGeom>
        </p:spPr>
      </p:pic>
      <p:pic>
        <p:nvPicPr>
          <p:cNvPr id="4" name="Bildobjekt 3">
            <a:extLst>
              <a:ext uri="{FF2B5EF4-FFF2-40B4-BE49-F238E27FC236}">
                <a16:creationId xmlns:a16="http://schemas.microsoft.com/office/drawing/2014/main" id="{452DC33F-342D-7E12-AF4F-5735FE0C8694}"/>
              </a:ext>
            </a:extLst>
          </p:cNvPr>
          <p:cNvPicPr>
            <a:picLocks noChangeAspect="1"/>
          </p:cNvPicPr>
          <p:nvPr/>
        </p:nvPicPr>
        <p:blipFill>
          <a:blip r:embed="rId3">
            <a:extLst>
              <a:ext uri="{28A0092B-C50C-407E-A947-70E740481C1C}">
                <a14:useLocalDpi xmlns:a14="http://schemas.microsoft.com/office/drawing/2010/main" val="0"/>
              </a:ext>
            </a:extLst>
          </a:blip>
          <a:srcRect l="15716" t="-2497" b="19869"/>
          <a:stretch/>
        </p:blipFill>
        <p:spPr>
          <a:xfrm>
            <a:off x="6096000" y="3743730"/>
            <a:ext cx="2167662" cy="2816901"/>
          </a:xfrm>
          <a:prstGeom prst="rect">
            <a:avLst/>
          </a:prstGeom>
        </p:spPr>
      </p:pic>
      <p:sp>
        <p:nvSpPr>
          <p:cNvPr id="5" name="Pratbubbla: rektangel med rundade hörn 4">
            <a:extLst>
              <a:ext uri="{FF2B5EF4-FFF2-40B4-BE49-F238E27FC236}">
                <a16:creationId xmlns:a16="http://schemas.microsoft.com/office/drawing/2014/main" id="{13410781-533A-4F9F-2E44-75B315A32F05}"/>
              </a:ext>
            </a:extLst>
          </p:cNvPr>
          <p:cNvSpPr/>
          <p:nvPr/>
        </p:nvSpPr>
        <p:spPr>
          <a:xfrm>
            <a:off x="952408" y="1483843"/>
            <a:ext cx="4188391" cy="2068819"/>
          </a:xfrm>
          <a:prstGeom prst="wedgeRoundRectCallout">
            <a:avLst>
              <a:gd name="adj1" fmla="val 67778"/>
              <a:gd name="adj2" fmla="val 51961"/>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a:cs typeface="Calibri"/>
              </a:rPr>
              <a:t>För mig, som för de flesta studenter, innebär tät interaktion med lärare att jag lyckas bättre med mina studier, men också att jag mår bättre i mina studier. Relation skapar motivation!</a:t>
            </a:r>
          </a:p>
        </p:txBody>
      </p:sp>
      <p:sp>
        <p:nvSpPr>
          <p:cNvPr id="8" name="Pratbubbla: rektangel med rundade hörn 7">
            <a:extLst>
              <a:ext uri="{FF2B5EF4-FFF2-40B4-BE49-F238E27FC236}">
                <a16:creationId xmlns:a16="http://schemas.microsoft.com/office/drawing/2014/main" id="{6CDF3322-151F-F16B-D576-228B6C5A9B34}"/>
              </a:ext>
            </a:extLst>
          </p:cNvPr>
          <p:cNvSpPr/>
          <p:nvPr/>
        </p:nvSpPr>
        <p:spPr>
          <a:xfrm>
            <a:off x="5993794" y="1701557"/>
            <a:ext cx="5274035" cy="1597104"/>
          </a:xfrm>
          <a:prstGeom prst="wedgeRoundRectCallout">
            <a:avLst>
              <a:gd name="adj1" fmla="val -35044"/>
              <a:gd name="adj2" fmla="val 68980"/>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a:cs typeface="Calibri"/>
              </a:rPr>
              <a:t>Relationen med min lärare gör att jag lär mig lättare, ökar mitt kritiska tänkande och min känsla av tillhörighet (ännu mer om jag är första generationens student).</a:t>
            </a:r>
          </a:p>
          <a:p>
            <a:endParaRPr lang="sv-SE">
              <a:cs typeface="Calibri"/>
            </a:endParaRPr>
          </a:p>
        </p:txBody>
      </p:sp>
      <p:sp>
        <p:nvSpPr>
          <p:cNvPr id="9" name="Pratbubbla: rektangel med rundade hörn 8">
            <a:extLst>
              <a:ext uri="{FF2B5EF4-FFF2-40B4-BE49-F238E27FC236}">
                <a16:creationId xmlns:a16="http://schemas.microsoft.com/office/drawing/2014/main" id="{56D7943B-8148-8734-9A0A-5057885E2DFC}"/>
              </a:ext>
            </a:extLst>
          </p:cNvPr>
          <p:cNvSpPr/>
          <p:nvPr/>
        </p:nvSpPr>
        <p:spPr>
          <a:xfrm>
            <a:off x="434750" y="3719732"/>
            <a:ext cx="3096095" cy="2490153"/>
          </a:xfrm>
          <a:prstGeom prst="wedgeRoundRectCallout">
            <a:avLst>
              <a:gd name="adj1" fmla="val 88772"/>
              <a:gd name="adj2" fmla="val -14806"/>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a:t>Lärare behöver inte lämna sin professionella roll för att jag ska fungera bättre som student, det räcker att de tänker lite mer på de sociala aspekterna av lärande</a:t>
            </a:r>
            <a:r>
              <a:rPr lang="sv-SE" sz="2000">
                <a:cs typeface="Calibri"/>
              </a:rPr>
              <a:t>.</a:t>
            </a:r>
          </a:p>
        </p:txBody>
      </p:sp>
      <p:sp>
        <p:nvSpPr>
          <p:cNvPr id="16" name="Pratbubbla: rektangel med rundade hörn 15">
            <a:extLst>
              <a:ext uri="{FF2B5EF4-FFF2-40B4-BE49-F238E27FC236}">
                <a16:creationId xmlns:a16="http://schemas.microsoft.com/office/drawing/2014/main" id="{1AC90445-7093-4028-737C-72B107145890}"/>
              </a:ext>
            </a:extLst>
          </p:cNvPr>
          <p:cNvSpPr/>
          <p:nvPr/>
        </p:nvSpPr>
        <p:spPr>
          <a:xfrm>
            <a:off x="8913655" y="3884890"/>
            <a:ext cx="3011279" cy="2307830"/>
          </a:xfrm>
          <a:prstGeom prst="wedgeRoundRectCallout">
            <a:avLst>
              <a:gd name="adj1" fmla="val -75503"/>
              <a:gd name="adj2" fmla="val -11116"/>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a:cs typeface="Calibri"/>
              </a:rPr>
              <a:t>Heterogena klasser kan vara jobbigt både för mig som student och för min lärare, men studier visar att det kan vara en fördel för vår utbildning och utveckling.</a:t>
            </a:r>
          </a:p>
        </p:txBody>
      </p:sp>
    </p:spTree>
    <p:extLst>
      <p:ext uri="{BB962C8B-B14F-4D97-AF65-F5344CB8AC3E}">
        <p14:creationId xmlns:p14="http://schemas.microsoft.com/office/powerpoint/2010/main" val="701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ruta 18">
            <a:extLst>
              <a:ext uri="{FF2B5EF4-FFF2-40B4-BE49-F238E27FC236}">
                <a16:creationId xmlns:a16="http://schemas.microsoft.com/office/drawing/2014/main" id="{1154EAB9-FDEC-2E66-0E10-D41F6360AFEC}"/>
              </a:ext>
            </a:extLst>
          </p:cNvPr>
          <p:cNvSpPr txBox="1"/>
          <p:nvPr/>
        </p:nvSpPr>
        <p:spPr>
          <a:xfrm>
            <a:off x="218686" y="338709"/>
            <a:ext cx="12228285" cy="523220"/>
          </a:xfrm>
          <a:prstGeom prst="rect">
            <a:avLst/>
          </a:prstGeom>
          <a:noFill/>
        </p:spPr>
        <p:txBody>
          <a:bodyPr wrap="square" lIns="91440" tIns="45720" rIns="91440" bIns="45720" anchor="t">
            <a:spAutoFit/>
          </a:bodyPr>
          <a:lstStyle/>
          <a:p>
            <a:r>
              <a:rPr lang="sv-SE" sz="2800">
                <a:solidFill>
                  <a:srgbClr val="006600"/>
                </a:solidFill>
              </a:rPr>
              <a:t>Fem faktorer för att skapa en relationell kultur på en utbildning </a:t>
            </a:r>
            <a:r>
              <a:rPr lang="sv-SE" sz="1400">
                <a:solidFill>
                  <a:srgbClr val="006600"/>
                </a:solidFill>
              </a:rPr>
              <a:t>(</a:t>
            </a:r>
            <a:r>
              <a:rPr lang="sv-SE" sz="1400" err="1">
                <a:solidFill>
                  <a:srgbClr val="006600"/>
                </a:solidFill>
              </a:rPr>
              <a:t>Felten</a:t>
            </a:r>
            <a:r>
              <a:rPr lang="sv-SE" sz="1400">
                <a:solidFill>
                  <a:srgbClr val="006600"/>
                </a:solidFill>
              </a:rPr>
              <a:t> &amp; Lambert, 2020, sid 61)</a:t>
            </a:r>
            <a:endParaRPr lang="en-US" sz="1400">
              <a:cs typeface="Calibri"/>
            </a:endParaRPr>
          </a:p>
        </p:txBody>
      </p:sp>
      <p:pic>
        <p:nvPicPr>
          <p:cNvPr id="3" name="Bildobjekt 2" descr="En bild som visar person, klädsel, Människoansikte, leende&#10;&#10;Automatiskt genererad beskrivning">
            <a:extLst>
              <a:ext uri="{FF2B5EF4-FFF2-40B4-BE49-F238E27FC236}">
                <a16:creationId xmlns:a16="http://schemas.microsoft.com/office/drawing/2014/main" id="{1E082B35-2918-1CFE-7D09-60ACD929C032}"/>
              </a:ext>
            </a:extLst>
          </p:cNvPr>
          <p:cNvPicPr>
            <a:picLocks noChangeAspect="1"/>
          </p:cNvPicPr>
          <p:nvPr/>
        </p:nvPicPr>
        <p:blipFill>
          <a:blip r:embed="rId2">
            <a:extLst>
              <a:ext uri="{28A0092B-C50C-407E-A947-70E740481C1C}">
                <a14:useLocalDpi xmlns:a14="http://schemas.microsoft.com/office/drawing/2010/main" val="0"/>
              </a:ext>
            </a:extLst>
          </a:blip>
          <a:srcRect l="-1479" t="-662" r="32641" b="3539"/>
          <a:stretch/>
        </p:blipFill>
        <p:spPr>
          <a:xfrm>
            <a:off x="4053450" y="3654090"/>
            <a:ext cx="2075120" cy="2905036"/>
          </a:xfrm>
          <a:prstGeom prst="rect">
            <a:avLst/>
          </a:prstGeom>
        </p:spPr>
      </p:pic>
      <p:pic>
        <p:nvPicPr>
          <p:cNvPr id="4" name="Bildobjekt 3">
            <a:extLst>
              <a:ext uri="{FF2B5EF4-FFF2-40B4-BE49-F238E27FC236}">
                <a16:creationId xmlns:a16="http://schemas.microsoft.com/office/drawing/2014/main" id="{452DC33F-342D-7E12-AF4F-5735FE0C8694}"/>
              </a:ext>
            </a:extLst>
          </p:cNvPr>
          <p:cNvPicPr>
            <a:picLocks noChangeAspect="1"/>
          </p:cNvPicPr>
          <p:nvPr/>
        </p:nvPicPr>
        <p:blipFill>
          <a:blip r:embed="rId3">
            <a:extLst>
              <a:ext uri="{28A0092B-C50C-407E-A947-70E740481C1C}">
                <a14:useLocalDpi xmlns:a14="http://schemas.microsoft.com/office/drawing/2010/main" val="0"/>
              </a:ext>
            </a:extLst>
          </a:blip>
          <a:srcRect l="15716" t="-2497" b="19869"/>
          <a:stretch/>
        </p:blipFill>
        <p:spPr>
          <a:xfrm>
            <a:off x="5985108" y="3742225"/>
            <a:ext cx="2383658" cy="2816901"/>
          </a:xfrm>
          <a:prstGeom prst="rect">
            <a:avLst/>
          </a:prstGeom>
        </p:spPr>
      </p:pic>
      <p:sp>
        <p:nvSpPr>
          <p:cNvPr id="5" name="Pratbubbla: rektangel med rundade hörn 4">
            <a:extLst>
              <a:ext uri="{FF2B5EF4-FFF2-40B4-BE49-F238E27FC236}">
                <a16:creationId xmlns:a16="http://schemas.microsoft.com/office/drawing/2014/main" id="{13410781-533A-4F9F-2E44-75B315A32F05}"/>
              </a:ext>
            </a:extLst>
          </p:cNvPr>
          <p:cNvSpPr/>
          <p:nvPr/>
        </p:nvSpPr>
        <p:spPr>
          <a:xfrm>
            <a:off x="622790" y="1336790"/>
            <a:ext cx="5340265" cy="1617385"/>
          </a:xfrm>
          <a:prstGeom prst="wedgeRoundRectCallout">
            <a:avLst>
              <a:gd name="adj1" fmla="val 63447"/>
              <a:gd name="adj2" fmla="val 63388"/>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b="1"/>
              <a:t>Värdera och uppskatta studenterna</a:t>
            </a:r>
            <a:r>
              <a:rPr lang="sv-SE" sz="2000"/>
              <a:t> </a:t>
            </a:r>
            <a:endParaRPr lang="sv-SE" sz="2000">
              <a:ea typeface="Calibri"/>
              <a:cs typeface="Calibri"/>
            </a:endParaRPr>
          </a:p>
          <a:p>
            <a:r>
              <a:rPr lang="sv-SE" sz="2000"/>
              <a:t>– </a:t>
            </a:r>
            <a:r>
              <a:rPr lang="sv-SE" sz="2000">
                <a:solidFill>
                  <a:srgbClr val="000000"/>
                </a:solidFill>
                <a:ea typeface="+mn-lt"/>
                <a:cs typeface="+mn-lt"/>
              </a:rPr>
              <a:t>en kultur som värdesätter studenter ser också alla studenter som att de bidrar med förmågor och tillgångar till högre utbildning, snarare än bara brister och fel.</a:t>
            </a:r>
            <a:endParaRPr lang="sv-SE" sz="2000">
              <a:solidFill>
                <a:srgbClr val="000000"/>
              </a:solidFill>
              <a:cs typeface="Calibri"/>
            </a:endParaRPr>
          </a:p>
        </p:txBody>
      </p:sp>
      <p:sp>
        <p:nvSpPr>
          <p:cNvPr id="8" name="Pratbubbla: rektangel med rundade hörn 7">
            <a:extLst>
              <a:ext uri="{FF2B5EF4-FFF2-40B4-BE49-F238E27FC236}">
                <a16:creationId xmlns:a16="http://schemas.microsoft.com/office/drawing/2014/main" id="{6CDF3322-151F-F16B-D576-228B6C5A9B34}"/>
              </a:ext>
            </a:extLst>
          </p:cNvPr>
          <p:cNvSpPr/>
          <p:nvPr/>
        </p:nvSpPr>
        <p:spPr>
          <a:xfrm>
            <a:off x="7144404" y="1364190"/>
            <a:ext cx="4424806" cy="1778531"/>
          </a:xfrm>
          <a:prstGeom prst="wedgeRoundRectCallout">
            <a:avLst>
              <a:gd name="adj1" fmla="val -37423"/>
              <a:gd name="adj2" fmla="val 94561"/>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b="1"/>
              <a:t>Värdera väven av mänsklig interaktion </a:t>
            </a:r>
            <a:endParaRPr lang="sv-SE" sz="2000" b="1">
              <a:ea typeface="Calibri"/>
              <a:cs typeface="Calibri"/>
            </a:endParaRPr>
          </a:p>
          <a:p>
            <a:r>
              <a:rPr lang="sv-SE" sz="2000" b="1"/>
              <a:t>– </a:t>
            </a:r>
            <a:r>
              <a:rPr lang="sv-SE" sz="2000"/>
              <a:t>ett program eller institution som värderar meningsfulla relationer skapar nätverk för både undervisning och forskning</a:t>
            </a:r>
            <a:r>
              <a:rPr lang="sv-SE" sz="2000">
                <a:cs typeface="Calibri"/>
              </a:rPr>
              <a:t>.</a:t>
            </a:r>
            <a:endParaRPr lang="sv-SE" sz="2000">
              <a:ea typeface="Calibri"/>
              <a:cs typeface="Calibri"/>
            </a:endParaRPr>
          </a:p>
        </p:txBody>
      </p:sp>
      <p:sp>
        <p:nvSpPr>
          <p:cNvPr id="9" name="Pratbubbla: rektangel med rundade hörn 8">
            <a:extLst>
              <a:ext uri="{FF2B5EF4-FFF2-40B4-BE49-F238E27FC236}">
                <a16:creationId xmlns:a16="http://schemas.microsoft.com/office/drawing/2014/main" id="{56D7943B-8148-8734-9A0A-5057885E2DFC}"/>
              </a:ext>
            </a:extLst>
          </p:cNvPr>
          <p:cNvSpPr/>
          <p:nvPr/>
        </p:nvSpPr>
        <p:spPr>
          <a:xfrm>
            <a:off x="191750" y="3188816"/>
            <a:ext cx="3682443" cy="1608412"/>
          </a:xfrm>
          <a:prstGeom prst="wedgeRoundRectCallout">
            <a:avLst>
              <a:gd name="adj1" fmla="val 71526"/>
              <a:gd name="adj2" fmla="val 11369"/>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b="1"/>
              <a:t>Värdera lärarnas ansträngningar att skapa relationer </a:t>
            </a:r>
            <a:endParaRPr lang="sv-SE" sz="2000" b="1">
              <a:ea typeface="Calibri"/>
              <a:cs typeface="Calibri"/>
            </a:endParaRPr>
          </a:p>
          <a:p>
            <a:r>
              <a:rPr lang="sv-SE" sz="2000" b="1"/>
              <a:t>- </a:t>
            </a:r>
            <a:r>
              <a:rPr lang="sv-SE" sz="2000"/>
              <a:t>belöna beteenden som är relationsskapande.</a:t>
            </a:r>
            <a:endParaRPr lang="sv-SE" sz="2000">
              <a:cs typeface="Calibri"/>
            </a:endParaRPr>
          </a:p>
        </p:txBody>
      </p:sp>
      <p:sp>
        <p:nvSpPr>
          <p:cNvPr id="16" name="Pratbubbla: rektangel med rundade hörn 15">
            <a:extLst>
              <a:ext uri="{FF2B5EF4-FFF2-40B4-BE49-F238E27FC236}">
                <a16:creationId xmlns:a16="http://schemas.microsoft.com/office/drawing/2014/main" id="{1AC90445-7093-4028-737C-72B107145890}"/>
              </a:ext>
            </a:extLst>
          </p:cNvPr>
          <p:cNvSpPr/>
          <p:nvPr/>
        </p:nvSpPr>
        <p:spPr>
          <a:xfrm>
            <a:off x="8536063" y="3426553"/>
            <a:ext cx="3537301" cy="1801936"/>
          </a:xfrm>
          <a:prstGeom prst="wedgeRoundRectCallout">
            <a:avLst>
              <a:gd name="adj1" fmla="val -50981"/>
              <a:gd name="adj2" fmla="val 91667"/>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b="1"/>
              <a:t>Värdera engagemang före prestige - </a:t>
            </a:r>
            <a:r>
              <a:rPr lang="sv-SE" sz="2000"/>
              <a:t>måna särskilt om studenter som inte har med sig nätverk och akademiskt arvegods.</a:t>
            </a:r>
            <a:endParaRPr lang="sv-SE" sz="2000">
              <a:cs typeface="Calibri"/>
            </a:endParaRPr>
          </a:p>
        </p:txBody>
      </p:sp>
      <p:sp>
        <p:nvSpPr>
          <p:cNvPr id="6" name="Pratbubbla: rektangel med rundade hörn 8">
            <a:extLst>
              <a:ext uri="{FF2B5EF4-FFF2-40B4-BE49-F238E27FC236}">
                <a16:creationId xmlns:a16="http://schemas.microsoft.com/office/drawing/2014/main" id="{51A8E3AD-8BB9-25C0-9FD3-799548F31577}"/>
              </a:ext>
            </a:extLst>
          </p:cNvPr>
          <p:cNvSpPr/>
          <p:nvPr/>
        </p:nvSpPr>
        <p:spPr>
          <a:xfrm>
            <a:off x="198748" y="4986771"/>
            <a:ext cx="3668445" cy="1786530"/>
          </a:xfrm>
          <a:prstGeom prst="wedgeRoundRectCallout">
            <a:avLst>
              <a:gd name="adj1" fmla="val 69278"/>
              <a:gd name="adj2" fmla="val -67734"/>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sv-SE" sz="2000" b="1">
                <a:cs typeface="Calibri"/>
              </a:rPr>
              <a:t>Värdera högkvalitativ undervisning - </a:t>
            </a:r>
            <a:r>
              <a:rPr lang="sv-SE" sz="2000">
                <a:cs typeface="Calibri"/>
              </a:rPr>
              <a:t>läraktiviteten är vår viktigaste plats för att skap relationer, investera  och belöna god undervisning</a:t>
            </a:r>
          </a:p>
        </p:txBody>
      </p:sp>
    </p:spTree>
    <p:extLst>
      <p:ext uri="{BB962C8B-B14F-4D97-AF65-F5344CB8AC3E}">
        <p14:creationId xmlns:p14="http://schemas.microsoft.com/office/powerpoint/2010/main" val="399225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6"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4E3363-7ED8-8823-199B-EC97172021FB}"/>
              </a:ext>
            </a:extLst>
          </p:cNvPr>
          <p:cNvSpPr>
            <a:spLocks noGrp="1"/>
          </p:cNvSpPr>
          <p:nvPr>
            <p:ph type="ctrTitle"/>
          </p:nvPr>
        </p:nvSpPr>
        <p:spPr/>
        <p:txBody>
          <a:bodyPr/>
          <a:lstStyle/>
          <a:p>
            <a:r>
              <a:rPr lang="sv-SE"/>
              <a:t>Presentation av projektet</a:t>
            </a:r>
          </a:p>
        </p:txBody>
      </p:sp>
      <p:sp>
        <p:nvSpPr>
          <p:cNvPr id="3" name="Underrubrik 2">
            <a:extLst>
              <a:ext uri="{FF2B5EF4-FFF2-40B4-BE49-F238E27FC236}">
                <a16:creationId xmlns:a16="http://schemas.microsoft.com/office/drawing/2014/main" id="{0800F8A8-968E-C2CD-312B-7B8C8CE7959C}"/>
              </a:ext>
            </a:extLst>
          </p:cNvPr>
          <p:cNvSpPr>
            <a:spLocks noGrp="1"/>
          </p:cNvSpPr>
          <p:nvPr>
            <p:ph type="subTitle" idx="1"/>
          </p:nvPr>
        </p:nvSpPr>
        <p:spPr>
          <a:prstGeom prst="rect">
            <a:avLst/>
          </a:prstGeom>
        </p:spPr>
        <p:txBody>
          <a:bodyPr/>
          <a:lstStyle/>
          <a:p>
            <a:r>
              <a:rPr lang="sv-SE"/>
              <a:t>Och hur allt började….. </a:t>
            </a:r>
          </a:p>
        </p:txBody>
      </p:sp>
    </p:spTree>
    <p:extLst>
      <p:ext uri="{BB962C8B-B14F-4D97-AF65-F5344CB8AC3E}">
        <p14:creationId xmlns:p14="http://schemas.microsoft.com/office/powerpoint/2010/main" val="2011013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CD0F5-F320-437D-BB11-060CF0C5F837}"/>
              </a:ext>
            </a:extLst>
          </p:cNvPr>
          <p:cNvSpPr>
            <a:spLocks noGrp="1"/>
          </p:cNvSpPr>
          <p:nvPr>
            <p:ph type="ctrTitle"/>
          </p:nvPr>
        </p:nvSpPr>
        <p:spPr>
          <a:xfrm>
            <a:off x="0" y="639818"/>
            <a:ext cx="12192000" cy="2080804"/>
          </a:xfrm>
        </p:spPr>
        <p:txBody>
          <a:bodyPr>
            <a:normAutofit fontScale="90000"/>
          </a:bodyPr>
          <a:lstStyle/>
          <a:p>
            <a:pPr>
              <a:lnSpc>
                <a:spcPct val="150000"/>
              </a:lnSpc>
              <a:spcBef>
                <a:spcPts val="1200"/>
              </a:spcBef>
              <a:spcAft>
                <a:spcPts val="600"/>
              </a:spcAft>
            </a:pPr>
            <a:r>
              <a:rPr lang="sv-SE" sz="5300">
                <a:latin typeface="+mn-lt"/>
                <a:ea typeface="+mn-ea"/>
                <a:cs typeface="+mn-cs"/>
              </a:rPr>
              <a:t>Enkät om frågor – vad säger studenterna?</a:t>
            </a:r>
            <a:br>
              <a:rPr lang="sv-SE" sz="5300">
                <a:latin typeface="+mn-lt"/>
                <a:ea typeface="+mn-ea"/>
                <a:cs typeface="+mn-cs"/>
              </a:rPr>
            </a:br>
            <a:r>
              <a:rPr lang="sv-SE" sz="2000" i="1">
                <a:latin typeface="+mn-lt"/>
                <a:ea typeface="+mn-ea"/>
                <a:cs typeface="+mn-cs"/>
              </a:rPr>
              <a:t>(143 svarande – och 5 lunchmöten) MDU Marina Bergman</a:t>
            </a:r>
          </a:p>
        </p:txBody>
      </p:sp>
      <p:pic>
        <p:nvPicPr>
          <p:cNvPr id="18" name="Bildobjekt 17" descr="En bild som visar Djurfigur, tecknad serie, leksak&#10;&#10;Automatiskt genererad beskrivning">
            <a:extLst>
              <a:ext uri="{FF2B5EF4-FFF2-40B4-BE49-F238E27FC236}">
                <a16:creationId xmlns:a16="http://schemas.microsoft.com/office/drawing/2014/main" id="{8F8C9C4C-F1DF-9729-2D23-D9EBA681D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667" y="3062696"/>
            <a:ext cx="3931920" cy="3429000"/>
          </a:xfrm>
          <a:prstGeom prst="rect">
            <a:avLst/>
          </a:prstGeom>
        </p:spPr>
      </p:pic>
    </p:spTree>
    <p:extLst>
      <p:ext uri="{BB962C8B-B14F-4D97-AF65-F5344CB8AC3E}">
        <p14:creationId xmlns:p14="http://schemas.microsoft.com/office/powerpoint/2010/main" val="1305319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Människoansikte, klädsel, person, text&#10;&#10;Automatiskt genererad beskrivning">
            <a:extLst>
              <a:ext uri="{FF2B5EF4-FFF2-40B4-BE49-F238E27FC236}">
                <a16:creationId xmlns:a16="http://schemas.microsoft.com/office/drawing/2014/main" id="{0D8249EF-C79B-4822-1DCD-74E1C0895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452" y="0"/>
            <a:ext cx="4819548" cy="6858000"/>
          </a:xfrm>
          <a:prstGeom prst="rect">
            <a:avLst/>
          </a:prstGeom>
        </p:spPr>
      </p:pic>
      <p:sp>
        <p:nvSpPr>
          <p:cNvPr id="6" name="Pratbubbla: rektangel med rundade hörn 5">
            <a:extLst>
              <a:ext uri="{FF2B5EF4-FFF2-40B4-BE49-F238E27FC236}">
                <a16:creationId xmlns:a16="http://schemas.microsoft.com/office/drawing/2014/main" id="{289393A1-DED5-4DD8-83B1-335303258BF1}"/>
              </a:ext>
            </a:extLst>
          </p:cNvPr>
          <p:cNvSpPr/>
          <p:nvPr/>
        </p:nvSpPr>
        <p:spPr>
          <a:xfrm>
            <a:off x="350079" y="178651"/>
            <a:ext cx="10475966" cy="2564549"/>
          </a:xfrm>
          <a:prstGeom prst="wedgeRoundRectCallout">
            <a:avLst>
              <a:gd name="adj1" fmla="val 41210"/>
              <a:gd name="adj2" fmla="val 72527"/>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sv-SE" sz="2400"/>
              <a:t>”Jag undrar om lärare glömmer att de kan sitt ämne och att jag är här för att lära. Även om jag läst litteraturen innan och lyssnar på föreläsningen kanske jag inte helt förstår och frågar om något. Då suckar en del och säger att de just förklarat, att det står i litteraturen. </a:t>
            </a:r>
          </a:p>
          <a:p>
            <a:pPr algn="ctr"/>
            <a:endParaRPr lang="sv-SE" sz="2400"/>
          </a:p>
          <a:p>
            <a:pPr algn="ctr"/>
            <a:r>
              <a:rPr lang="sv-SE" sz="2400"/>
              <a:t>Då slutar jag ställa frågor till läraren.   </a:t>
            </a:r>
          </a:p>
        </p:txBody>
      </p:sp>
      <p:sp>
        <p:nvSpPr>
          <p:cNvPr id="11" name="Pratbubbla: rektangel med rundade hörn 10">
            <a:extLst>
              <a:ext uri="{FF2B5EF4-FFF2-40B4-BE49-F238E27FC236}">
                <a16:creationId xmlns:a16="http://schemas.microsoft.com/office/drawing/2014/main" id="{46884E8A-ACA2-4F42-AF84-6455568C5C12}"/>
              </a:ext>
            </a:extLst>
          </p:cNvPr>
          <p:cNvSpPr/>
          <p:nvPr/>
        </p:nvSpPr>
        <p:spPr>
          <a:xfrm>
            <a:off x="456556" y="3182181"/>
            <a:ext cx="6395799" cy="1472349"/>
          </a:xfrm>
          <a:prstGeom prst="wedgeRoundRectCallout">
            <a:avLst>
              <a:gd name="adj1" fmla="val 73080"/>
              <a:gd name="adj2" fmla="val 19132"/>
              <a:gd name="adj3" fmla="val 16667"/>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sv-SE" sz="2400"/>
              <a:t>När läraren säger: </a:t>
            </a:r>
            <a:r>
              <a:rPr lang="sv-SE" sz="2400" i="1"/>
              <a:t>”Det här borde du kunna.”</a:t>
            </a:r>
          </a:p>
          <a:p>
            <a:pPr algn="ctr"/>
            <a:endParaRPr lang="sv-SE" sz="2400"/>
          </a:p>
          <a:p>
            <a:pPr algn="ctr"/>
            <a:r>
              <a:rPr lang="sv-SE" sz="2400"/>
              <a:t>Då slutar jag ställa frågor.</a:t>
            </a:r>
          </a:p>
        </p:txBody>
      </p:sp>
      <p:sp>
        <p:nvSpPr>
          <p:cNvPr id="13" name="Pratbubbla: rektangel med rundade hörn 12">
            <a:extLst>
              <a:ext uri="{FF2B5EF4-FFF2-40B4-BE49-F238E27FC236}">
                <a16:creationId xmlns:a16="http://schemas.microsoft.com/office/drawing/2014/main" id="{7EBDB984-8160-4F65-BC28-9B657EEE1B7C}"/>
              </a:ext>
            </a:extLst>
          </p:cNvPr>
          <p:cNvSpPr/>
          <p:nvPr/>
        </p:nvSpPr>
        <p:spPr>
          <a:xfrm>
            <a:off x="456556" y="5170832"/>
            <a:ext cx="6294199" cy="1472350"/>
          </a:xfrm>
          <a:prstGeom prst="wedgeRoundRectCallout">
            <a:avLst>
              <a:gd name="adj1" fmla="val 77223"/>
              <a:gd name="adj2" fmla="val -4293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v-SE" sz="2400">
                <a:solidFill>
                  <a:schemeClr val="tx1"/>
                </a:solidFill>
              </a:rPr>
              <a:t>”Tycker inte att det är roligt att få frågor. </a:t>
            </a:r>
          </a:p>
          <a:p>
            <a:pPr algn="ctr"/>
            <a:r>
              <a:rPr lang="sv-SE" sz="2400">
                <a:solidFill>
                  <a:schemeClr val="tx1"/>
                </a:solidFill>
              </a:rPr>
              <a:t>Jag är blyg och tillbakadragen.”</a:t>
            </a:r>
          </a:p>
        </p:txBody>
      </p:sp>
    </p:spTree>
    <p:extLst>
      <p:ext uri="{BB962C8B-B14F-4D97-AF65-F5344CB8AC3E}">
        <p14:creationId xmlns:p14="http://schemas.microsoft.com/office/powerpoint/2010/main" val="394041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442DDF5-C0A5-208B-DF71-260C1BFED4EB}"/>
              </a:ext>
            </a:extLst>
          </p:cNvPr>
          <p:cNvSpPr>
            <a:spLocks noGrp="1"/>
          </p:cNvSpPr>
          <p:nvPr>
            <p:ph type="title"/>
          </p:nvPr>
        </p:nvSpPr>
        <p:spPr>
          <a:xfrm>
            <a:off x="913435" y="999226"/>
            <a:ext cx="10316784" cy="831131"/>
          </a:xfrm>
        </p:spPr>
        <p:txBody>
          <a:bodyPr anchor="ctr">
            <a:normAutofit/>
          </a:bodyPr>
          <a:lstStyle/>
          <a:p>
            <a:r>
              <a:rPr lang="sv-SE" b="1">
                <a:solidFill>
                  <a:srgbClr val="7030A0"/>
                </a:solidFill>
              </a:rPr>
              <a:t>Ett tillsammans projekt</a:t>
            </a:r>
          </a:p>
        </p:txBody>
      </p:sp>
      <p:pic>
        <p:nvPicPr>
          <p:cNvPr id="8" name="Platshållare för innehåll 7" descr="Mänskliga figurer av kort som står i cirkel och håller hand">
            <a:extLst>
              <a:ext uri="{FF2B5EF4-FFF2-40B4-BE49-F238E27FC236}">
                <a16:creationId xmlns:a16="http://schemas.microsoft.com/office/drawing/2014/main" id="{2E5E457B-6D13-B9BC-1980-EFEE85C2168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207" r="-2" b="34711"/>
          <a:stretch/>
        </p:blipFill>
        <p:spPr>
          <a:xfrm>
            <a:off x="5516033" y="1844506"/>
            <a:ext cx="5715000" cy="3945398"/>
          </a:xfrm>
          <a:noFill/>
        </p:spPr>
      </p:pic>
      <p:sp>
        <p:nvSpPr>
          <p:cNvPr id="5" name="Platshållare för innehåll 4">
            <a:extLst>
              <a:ext uri="{FF2B5EF4-FFF2-40B4-BE49-F238E27FC236}">
                <a16:creationId xmlns:a16="http://schemas.microsoft.com/office/drawing/2014/main" id="{6B426E40-7EF1-A390-132D-BBBB4EA7E18F}"/>
              </a:ext>
            </a:extLst>
          </p:cNvPr>
          <p:cNvSpPr>
            <a:spLocks noGrp="1"/>
          </p:cNvSpPr>
          <p:nvPr>
            <p:ph type="body" sz="quarter" idx="13"/>
          </p:nvPr>
        </p:nvSpPr>
        <p:spPr>
          <a:xfrm>
            <a:off x="913435" y="1830357"/>
            <a:ext cx="4421615" cy="4066288"/>
          </a:xfrm>
        </p:spPr>
        <p:txBody>
          <a:bodyPr>
            <a:normAutofit/>
          </a:bodyPr>
          <a:lstStyle/>
          <a:p>
            <a:r>
              <a:rPr lang="sv-SE"/>
              <a:t>Lärare och programledning vid Linköpings universitet</a:t>
            </a:r>
          </a:p>
          <a:p>
            <a:r>
              <a:rPr lang="sv-SE"/>
              <a:t>Lokala campus i Vetlanda, Katrineholm och Ronneby</a:t>
            </a:r>
          </a:p>
          <a:p>
            <a:r>
              <a:rPr lang="sv-SE"/>
              <a:t>Studenter</a:t>
            </a:r>
          </a:p>
          <a:p>
            <a:r>
              <a:rPr lang="sv-SE"/>
              <a:t>Vill både bidra med forskningsbaserad kunskap och didaktiska verktyg kring den decentraliserade utbildningsformen</a:t>
            </a:r>
          </a:p>
        </p:txBody>
      </p:sp>
    </p:spTree>
    <p:extLst>
      <p:ext uri="{BB962C8B-B14F-4D97-AF65-F5344CB8AC3E}">
        <p14:creationId xmlns:p14="http://schemas.microsoft.com/office/powerpoint/2010/main" val="1211822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7D407DB-4183-49AE-27FF-8E05AAF00564}"/>
              </a:ext>
            </a:extLst>
          </p:cNvPr>
          <p:cNvSpPr>
            <a:spLocks noGrp="1"/>
          </p:cNvSpPr>
          <p:nvPr>
            <p:ph type="title"/>
          </p:nvPr>
        </p:nvSpPr>
        <p:spPr/>
        <p:txBody>
          <a:bodyPr/>
          <a:lstStyle/>
          <a:p>
            <a:r>
              <a:rPr lang="sv-SE"/>
              <a:t>Decentraliserad utbildning i Norrköping</a:t>
            </a:r>
          </a:p>
        </p:txBody>
      </p:sp>
      <p:sp>
        <p:nvSpPr>
          <p:cNvPr id="5" name="Platshållare för innehåll 4">
            <a:extLst>
              <a:ext uri="{FF2B5EF4-FFF2-40B4-BE49-F238E27FC236}">
                <a16:creationId xmlns:a16="http://schemas.microsoft.com/office/drawing/2014/main" id="{05D8C46C-C577-5E11-9323-BB260E38FBF9}"/>
              </a:ext>
            </a:extLst>
          </p:cNvPr>
          <p:cNvSpPr>
            <a:spLocks noGrp="1"/>
          </p:cNvSpPr>
          <p:nvPr>
            <p:ph idx="1"/>
          </p:nvPr>
        </p:nvSpPr>
        <p:spPr/>
        <p:txBody>
          <a:bodyPr/>
          <a:lstStyle/>
          <a:p>
            <a:endParaRPr lang="sv-SE"/>
          </a:p>
          <a:p>
            <a:r>
              <a:rPr lang="sv-SE"/>
              <a:t>Förskollärarprogrammet, 2019 helfartsprogram, framför allt undervisning över campus gemensamma föreläsningar</a:t>
            </a:r>
          </a:p>
          <a:p>
            <a:r>
              <a:rPr lang="sv-SE"/>
              <a:t>Grundlärarprogrammet inriktning fritidshem, 2020, helfartsprogram. Prövat hybridundervisning i vissa kurser</a:t>
            </a:r>
          </a:p>
          <a:p>
            <a:r>
              <a:rPr lang="sv-SE"/>
              <a:t>Grundlärarprogrammet inriktning fritidshem erfarenhetsbaserat, 2021, skapades i decentraliserad form med 1 fast studiedag per vecka. </a:t>
            </a:r>
          </a:p>
          <a:p>
            <a:r>
              <a:rPr lang="sv-SE"/>
              <a:t>I projektet har 12 lärare deltagit och studierektor på avdelningen LEN</a:t>
            </a:r>
          </a:p>
        </p:txBody>
      </p:sp>
    </p:spTree>
    <p:extLst>
      <p:ext uri="{BB962C8B-B14F-4D97-AF65-F5344CB8AC3E}">
        <p14:creationId xmlns:p14="http://schemas.microsoft.com/office/powerpoint/2010/main" val="92059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0220A25-CB16-FB8B-7679-B59968139B9D}"/>
              </a:ext>
            </a:extLst>
          </p:cNvPr>
          <p:cNvSpPr>
            <a:spLocks noGrp="1"/>
          </p:cNvSpPr>
          <p:nvPr>
            <p:ph type="title"/>
          </p:nvPr>
        </p:nvSpPr>
        <p:spPr>
          <a:xfrm>
            <a:off x="838200" y="365129"/>
            <a:ext cx="10515600" cy="1325563"/>
          </a:xfrm>
        </p:spPr>
        <p:txBody>
          <a:bodyPr anchor="ctr">
            <a:normAutofit/>
          </a:bodyPr>
          <a:lstStyle/>
          <a:p>
            <a:r>
              <a:rPr lang="sv-SE"/>
              <a:t>Problembilden</a:t>
            </a:r>
          </a:p>
        </p:txBody>
      </p:sp>
      <p:graphicFrame>
        <p:nvGraphicFramePr>
          <p:cNvPr id="7" name="Platshållare för innehåll 4">
            <a:extLst>
              <a:ext uri="{FF2B5EF4-FFF2-40B4-BE49-F238E27FC236}">
                <a16:creationId xmlns:a16="http://schemas.microsoft.com/office/drawing/2014/main" id="{5A574CF2-8AD9-520F-4323-9739AA540417}"/>
              </a:ext>
            </a:extLst>
          </p:cNvPr>
          <p:cNvGraphicFramePr>
            <a:graphicFrameLocks noGrp="1"/>
          </p:cNvGraphicFramePr>
          <p:nvPr>
            <p:ph idx="1"/>
            <p:extLst>
              <p:ext uri="{D42A27DB-BD31-4B8C-83A1-F6EECF244321}">
                <p14:modId xmlns:p14="http://schemas.microsoft.com/office/powerpoint/2010/main" val="4163070619"/>
              </p:ext>
            </p:extLst>
          </p:nvPr>
        </p:nvGraphicFramePr>
        <p:xfrm>
          <a:off x="838200" y="1450848"/>
          <a:ext cx="10515600" cy="4629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1228986"/>
      </p:ext>
    </p:extLst>
  </p:cSld>
  <p:clrMapOvr>
    <a:masterClrMapping/>
  </p:clrMapOvr>
</p:sld>
</file>

<file path=ppt/theme/theme1.xml><?xml version="1.0" encoding="utf-8"?>
<a:theme xmlns:a="http://schemas.openxmlformats.org/drawingml/2006/main" name="1_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1" id="{3A1F6BD5-0987-BA49-9361-200E7A0B55D6}" vid="{3CC9DAAE-85BF-FC4C-89F9-56919EBFB389}"/>
    </a:ext>
  </a:extLst>
</a:theme>
</file>

<file path=ppt/theme/theme2.xml><?xml version="1.0" encoding="utf-8"?>
<a:theme xmlns:a="http://schemas.openxmlformats.org/drawingml/2006/main" name="1_LiU - SVAR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1" id="{3A1F6BD5-0987-BA49-9361-200E7A0B55D6}" vid="{05F4A9E2-EA12-7147-82DB-0109A1784B28}"/>
    </a:ext>
  </a:extLst>
</a:theme>
</file>

<file path=ppt/theme/theme3.xml><?xml version="1.0" encoding="utf-8"?>
<a:theme xmlns:a="http://schemas.openxmlformats.org/drawingml/2006/main" name="LiU - TURKOS 50%">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1" id="{3A1F6BD5-0987-BA49-9361-200E7A0B55D6}" vid="{47A43F48-9D83-0649-8A27-BFF98824702A}"/>
    </a:ext>
  </a:extLst>
</a:theme>
</file>

<file path=ppt/theme/theme4.xml><?xml version="1.0" encoding="utf-8"?>
<a:theme xmlns:a="http://schemas.openxmlformats.org/drawingml/2006/main" name="LiU - ORANGE 30%">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1" id="{3A1F6BD5-0987-BA49-9361-200E7A0B55D6}" vid="{9723F53C-8D7F-6945-8B15-1C6A83462809}"/>
    </a:ext>
  </a:extLst>
</a:theme>
</file>

<file path=ppt/theme/theme5.xml><?xml version="1.0" encoding="utf-8"?>
<a:theme xmlns:a="http://schemas.openxmlformats.org/drawingml/2006/main" name="Katrineholm">
  <a:themeElements>
    <a:clrScheme name="Katrineholm">
      <a:dk1>
        <a:srgbClr val="000000"/>
      </a:dk1>
      <a:lt1>
        <a:sysClr val="window" lastClr="FFFFFF"/>
      </a:lt1>
      <a:dk2>
        <a:srgbClr val="FFFFFF"/>
      </a:dk2>
      <a:lt2>
        <a:srgbClr val="000000"/>
      </a:lt2>
      <a:accent1>
        <a:srgbClr val="E21776"/>
      </a:accent1>
      <a:accent2>
        <a:srgbClr val="FF5800"/>
      </a:accent2>
      <a:accent3>
        <a:srgbClr val="FF0000"/>
      </a:accent3>
      <a:accent4>
        <a:srgbClr val="007AC9"/>
      </a:accent4>
      <a:accent5>
        <a:srgbClr val="9B1889"/>
      </a:accent5>
      <a:accent6>
        <a:srgbClr val="009B3A"/>
      </a:accent6>
      <a:hlink>
        <a:srgbClr val="007AC9"/>
      </a:hlink>
      <a:folHlink>
        <a:srgbClr val="9B1889"/>
      </a:folHlink>
    </a:clrScheme>
    <a:fontScheme name="Katrineholm">
      <a:majorFont>
        <a:latin typeface="Playfair Display"/>
        <a:ea typeface=""/>
        <a:cs typeface=""/>
      </a:majorFont>
      <a:minorFont>
        <a:latin typeface="Open Sans"/>
        <a:ea typeface=""/>
        <a:cs typeface=""/>
      </a:minorFont>
    </a:fontScheme>
    <a:fmtScheme name="Subtilt solida">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widescreen 16-9.pptx" id="{67088A77-B019-4391-B043-F1B99115E486}" vid="{40222A7C-CC10-49F8-AAFC-E39BFCA0C82A}"/>
    </a:ext>
  </a:extLst>
</a:theme>
</file>

<file path=ppt/theme/theme6.xml><?xml version="1.0" encoding="utf-8"?>
<a:theme xmlns:a="http://schemas.openxmlformats.org/drawingml/2006/main" name="Svart m logo">
  <a:themeElements>
    <a:clrScheme name="Anpassad 4">
      <a:dk1>
        <a:srgbClr val="141313"/>
      </a:dk1>
      <a:lt1>
        <a:srgbClr val="FFFFFF"/>
      </a:lt1>
      <a:dk2>
        <a:srgbClr val="AE1828"/>
      </a:dk2>
      <a:lt2>
        <a:srgbClr val="BD3E40"/>
      </a:lt2>
      <a:accent1>
        <a:srgbClr val="C1DEAB"/>
      </a:accent1>
      <a:accent2>
        <a:srgbClr val="F5D588"/>
      </a:accent2>
      <a:accent3>
        <a:srgbClr val="C0C1BF"/>
      </a:accent3>
      <a:accent4>
        <a:srgbClr val="AE1828"/>
      </a:accent4>
      <a:accent5>
        <a:srgbClr val="FFFFFE"/>
      </a:accent5>
      <a:accent6>
        <a:srgbClr val="BD3E40"/>
      </a:accent6>
      <a:hlink>
        <a:srgbClr val="141313"/>
      </a:hlink>
      <a:folHlink>
        <a:srgbClr val="C0C1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831AE553568374BA9608F2F289454EA" ma:contentTypeVersion="14" ma:contentTypeDescription="Skapa ett nytt dokument." ma:contentTypeScope="" ma:versionID="6603c647c105d2a8538463674effd8eb">
  <xsd:schema xmlns:xsd="http://www.w3.org/2001/XMLSchema" xmlns:xs="http://www.w3.org/2001/XMLSchema" xmlns:p="http://schemas.microsoft.com/office/2006/metadata/properties" xmlns:ns2="66d155a8-0318-40e8-8af3-08cc0058a28e" xmlns:ns3="765a3567-d6fb-4d8f-a3ef-4f58d445860c" targetNamespace="http://schemas.microsoft.com/office/2006/metadata/properties" ma:root="true" ma:fieldsID="37d72a6a2ce119379ce092a42d0f0cd5" ns2:_="" ns3:_="">
    <xsd:import namespace="66d155a8-0318-40e8-8af3-08cc0058a28e"/>
    <xsd:import namespace="765a3567-d6fb-4d8f-a3ef-4f58d445860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d155a8-0318-40e8-8af3-08cc0058a28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eringar"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5a3567-d6fb-4d8f-a3ef-4f58d445860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13023bd-515d-46ca-8b75-b6981682e9d5}" ma:internalName="TaxCatchAll" ma:showField="CatchAllData" ma:web="765a3567-d6fb-4d8f-a3ef-4f58d445860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6d155a8-0318-40e8-8af3-08cc0058a28e">
      <Terms xmlns="http://schemas.microsoft.com/office/infopath/2007/PartnerControls"/>
    </lcf76f155ced4ddcb4097134ff3c332f>
    <TaxCatchAll xmlns="765a3567-d6fb-4d8f-a3ef-4f58d445860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E5E0E9-4BEF-42F4-A7D4-BF378D34B503}">
  <ds:schemaRefs>
    <ds:schemaRef ds:uri="66d155a8-0318-40e8-8af3-08cc0058a28e"/>
    <ds:schemaRef ds:uri="765a3567-d6fb-4d8f-a3ef-4f58d44586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A58BF02-2FD4-48FE-839B-4585173BA8BF}">
  <ds:schemaRefs>
    <ds:schemaRef ds:uri="http://purl.org/dc/terms/"/>
    <ds:schemaRef ds:uri="http://schemas.openxmlformats.org/package/2006/metadata/core-properties"/>
    <ds:schemaRef ds:uri="http://schemas.microsoft.com/office/2006/documentManagement/types"/>
    <ds:schemaRef ds:uri="66d155a8-0318-40e8-8af3-08cc0058a28e"/>
    <ds:schemaRef ds:uri="http://purl.org/dc/elements/1.1/"/>
    <ds:schemaRef ds:uri="http://schemas.microsoft.com/office/2006/metadata/properties"/>
    <ds:schemaRef ds:uri="http://schemas.microsoft.com/office/infopath/2007/PartnerControls"/>
    <ds:schemaRef ds:uri="765a3567-d6fb-4d8f-a3ef-4f58d445860c"/>
    <ds:schemaRef ds:uri="http://www.w3.org/XML/1998/namespace"/>
    <ds:schemaRef ds:uri="http://purl.org/dc/dcmitype/"/>
  </ds:schemaRefs>
</ds:datastoreItem>
</file>

<file path=customXml/itemProps3.xml><?xml version="1.0" encoding="utf-8"?>
<ds:datastoreItem xmlns:ds="http://schemas.openxmlformats.org/officeDocument/2006/customXml" ds:itemID="{79494F70-4955-4DB6-BD54-74471D090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Presentationsmall svensk</Template>
  <TotalTime>26</TotalTime>
  <Words>3628</Words>
  <Application>Microsoft Macintosh PowerPoint</Application>
  <PresentationFormat>Widescreen</PresentationFormat>
  <Paragraphs>348</Paragraphs>
  <Slides>61</Slides>
  <Notes>12</Notes>
  <HiddenSlides>1</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61</vt:i4>
      </vt:variant>
    </vt:vector>
  </HeadingPairs>
  <TitlesOfParts>
    <vt:vector size="79" baseType="lpstr">
      <vt:lpstr>Aptos</vt:lpstr>
      <vt:lpstr>Arial</vt:lpstr>
      <vt:lpstr>Calibri</vt:lpstr>
      <vt:lpstr>Georgia</vt:lpstr>
      <vt:lpstr>KorolevLiU Medium</vt:lpstr>
      <vt:lpstr>Museo Sans Rounded 100</vt:lpstr>
      <vt:lpstr>Open Sans</vt:lpstr>
      <vt:lpstr>Playfair Display</vt:lpstr>
      <vt:lpstr>Segoe UI</vt:lpstr>
      <vt:lpstr>Times New Roman</vt:lpstr>
      <vt:lpstr>Wingdings</vt:lpstr>
      <vt:lpstr>Wingdings</vt:lpstr>
      <vt:lpstr>1_LiU - VIT</vt:lpstr>
      <vt:lpstr>1_LiU - SVART</vt:lpstr>
      <vt:lpstr>LiU - TURKOS 50%</vt:lpstr>
      <vt:lpstr>LiU - ORANGE 30%</vt:lpstr>
      <vt:lpstr>Katrineholm</vt:lpstr>
      <vt:lpstr>Svart m logo</vt:lpstr>
      <vt:lpstr>(Att läsa på) lokalt campus är som att få en guldbiljett    </vt:lpstr>
      <vt:lpstr>PowerPoint Presentation</vt:lpstr>
      <vt:lpstr>Varmt välkomna</vt:lpstr>
      <vt:lpstr>Program</vt:lpstr>
      <vt:lpstr>ÖDHAL –Ökat studentdeltagande i lärarutbildning- utveckla former för hybridundervisning där akademisk litteracitet är en integrerad del</vt:lpstr>
      <vt:lpstr>Presentation av projektet</vt:lpstr>
      <vt:lpstr>Ett tillsammans projekt</vt:lpstr>
      <vt:lpstr>Decentraliserad utbildning i Norrköping</vt:lpstr>
      <vt:lpstr>Problembilden</vt:lpstr>
      <vt:lpstr>Följande effekter avses uppnås</vt:lpstr>
      <vt:lpstr>Aktionsforskning</vt:lpstr>
      <vt:lpstr>Projektet ska utmynna i </vt:lpstr>
      <vt:lpstr>Per Sandén</vt:lpstr>
      <vt:lpstr>Aktuella pedagogiska tankar i litteraturen av betydelse för decentraliserad utbildning</vt:lpstr>
      <vt:lpstr>PowerPoint Presentation</vt:lpstr>
      <vt:lpstr>Per Sandén</vt:lpstr>
      <vt:lpstr>Hur hamnade jag här?</vt:lpstr>
      <vt:lpstr>Vad säger den aktuella pedagogiska litteraturen?</vt:lpstr>
      <vt:lpstr>Teaching in a Digital Age</vt:lpstr>
      <vt:lpstr>Towards a Pedagogy of Higher Education</vt:lpstr>
      <vt:lpstr>Word-centred Education</vt:lpstr>
      <vt:lpstr>Relationship Rich Education</vt:lpstr>
      <vt:lpstr>Community of Inquiry</vt:lpstr>
      <vt:lpstr>DiSCo</vt:lpstr>
      <vt:lpstr>Referenser</vt:lpstr>
      <vt:lpstr>Anna F Söderström</vt:lpstr>
      <vt:lpstr>Resultat från intervjustudie</vt:lpstr>
      <vt:lpstr>Resultat från intervjustudie</vt:lpstr>
      <vt:lpstr>Resultat från intervjustudie</vt:lpstr>
      <vt:lpstr>Resultat från intervjustudie</vt:lpstr>
      <vt:lpstr>Att utforska vidare</vt:lpstr>
      <vt:lpstr>Lärarnas praktik i decentraliserad utbildning</vt:lpstr>
      <vt:lpstr>Redo för decentraliserad utbildningskultur</vt:lpstr>
      <vt:lpstr>Fördelar med hybrid eller decentraliserad undervisning</vt:lpstr>
      <vt:lpstr>Utmaningar med hybridundervisning</vt:lpstr>
      <vt:lpstr>Hur kan vi bidra till förbättringar?</vt:lpstr>
      <vt:lpstr>Norhedssal 3 klar. Norhedsstiftelsen!</vt:lpstr>
      <vt:lpstr>Ökad interaktion mellan studenterna vid olika campus</vt:lpstr>
      <vt:lpstr>Varför?</vt:lpstr>
      <vt:lpstr>Hur?</vt:lpstr>
      <vt:lpstr>Resultat av aktionen</vt:lpstr>
      <vt:lpstr>Ökad interaktion mellan studenterna vid olika campus</vt:lpstr>
      <vt:lpstr>Ökad interaktion mellan studenterna vid olika campus</vt:lpstr>
      <vt:lpstr>Studenters röster om studentaktiva arbetsformer (seminarium)</vt:lpstr>
      <vt:lpstr>PowerPoint Presentation</vt:lpstr>
      <vt:lpstr>Vad gjorde att du upplevde det som mycket bra, bra, mindre bra eller inte alls bra? Fritextsvar (75 svar)  </vt:lpstr>
      <vt:lpstr>Påverkade upplägget av seminariet ditt beslut att delta i seminariet?  </vt:lpstr>
      <vt:lpstr>Har seminariets upplägg påverkat din känsla av tillhörighet i gruppen? (66 fritext svar)</vt:lpstr>
      <vt:lpstr>Har arbetsformen hjälpt dig att förstå innehållet i texterna?</vt:lpstr>
      <vt:lpstr> Teman i fritextsvar (71 svar) Vilken betydelse upplever du att upplägget att förbereda sig i gupp före ett seminarium haft för ditt lärande i kursen?    </vt:lpstr>
      <vt:lpstr>PowerPoint Presentation</vt:lpstr>
      <vt:lpstr>PowerPoint Presentation</vt:lpstr>
      <vt:lpstr>Ett gemensamt vi- en gemensam akademisk miljö</vt:lpstr>
      <vt:lpstr>PowerPoint Presentation</vt:lpstr>
      <vt:lpstr>PowerPoint Presentation</vt:lpstr>
      <vt:lpstr>Community of Inquiry</vt:lpstr>
      <vt:lpstr>Relationship Rich Education </vt:lpstr>
      <vt:lpstr>PowerPoint Presentation</vt:lpstr>
      <vt:lpstr>PowerPoint Presentation</vt:lpstr>
      <vt:lpstr>Enkät om frågor – vad säger studenterna? (143 svarande – och 5 lunchmöten) MDU Marina Bergman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Helene Elvstrand</dc:creator>
  <cp:lastModifiedBy>Marcus Pettersson</cp:lastModifiedBy>
  <cp:revision>3</cp:revision>
  <cp:lastPrinted>2025-04-09T06:16:17Z</cp:lastPrinted>
  <dcterms:created xsi:type="dcterms:W3CDTF">2025-03-21T21:05:51Z</dcterms:created>
  <dcterms:modified xsi:type="dcterms:W3CDTF">2025-06-09T12:29:30Z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0x0101005831AE553568374BA9608F2F289454EA</vt:lpwstr>
  </property>
  <property fmtid="{D5CDD505-2E9C-101B-9397-08002B2CF9AE}" pid="3" name="MediaServiceImageTags">
    <vt:lpwstr/>
  </property>
</Properties>
</file>