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62" r:id="rId5"/>
    <p:sldId id="260" r:id="rId6"/>
    <p:sldId id="258" r:id="rId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890"/>
    <a:srgbClr val="009CA6"/>
    <a:srgbClr val="0099C6"/>
    <a:srgbClr val="2D89B1"/>
    <a:srgbClr val="009BA8"/>
    <a:srgbClr val="17C7D2"/>
    <a:srgbClr val="0CC7D3"/>
    <a:srgbClr val="08CFB5"/>
    <a:srgbClr val="16C7D2"/>
    <a:srgbClr val="FDE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63" autoAdjust="0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13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6/11/2025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6/11/2025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C25B8-6A37-0E42-AD12-4E95E5CB5205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7905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0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467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864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ew Section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1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16" name="Rak 1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252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Turqoise">
    <p:bg>
      <p:bgPr>
        <a:solidFill>
          <a:srgbClr val="16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14" name="Rak 13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39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Green">
    <p:bg>
      <p:bgPr>
        <a:solidFill>
          <a:srgbClr val="08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Section</a:t>
            </a:r>
            <a:endParaRPr lang="sv-SE" dirty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Contents</a:t>
            </a:r>
            <a:r>
              <a:rPr lang="sv-SE" dirty="0" smtClean="0"/>
              <a:t>, </a:t>
            </a:r>
            <a:r>
              <a:rPr lang="sv-SE" dirty="0" err="1" smtClean="0"/>
              <a:t>subheads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14" name="Rak 13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03" y="6255027"/>
            <a:ext cx="1408649" cy="37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11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6FB46F94-CDEE-446A-A9DF-5F0159241724}" type="datetime1">
              <a:rPr lang="sv-SE" smtClean="0"/>
              <a:t>2025-06-11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/</a:t>
            </a:r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505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997FC5B-0161-4DA1-BCCD-77DDCE114F1C}" type="datetime1">
              <a:rPr lang="sv-SE" smtClean="0"/>
              <a:t>2025-06-11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/</a:t>
            </a:r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  <a:endParaRPr lang="sv-SE" dirty="0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FF265B2B-A632-4DBB-BFE1-A7E84FE95B5C}" type="datetime1">
              <a:rPr lang="sv-SE" smtClean="0"/>
              <a:t>2025-06-11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/</a:t>
            </a:r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sv-SE" smtClean="0"/>
              <a:t>Klicka på ikonen för att lägga till ett diagram</a:t>
            </a:r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64BAFCA6-E4CC-4535-A14C-A4D1CC4F8550}" type="datetime1">
              <a:rPr lang="sv-SE" smtClean="0"/>
              <a:t>2025-06-11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/</a:t>
            </a:r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CCD2D3A7-6FBE-4127-88D0-8FE380FB3171}" type="datetime1">
              <a:rPr lang="sv-SE" smtClean="0"/>
              <a:t>2025-06-11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/</a:t>
            </a:r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  <p:sp>
        <p:nvSpPr>
          <p:cNvPr id="5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687388" y="895350"/>
            <a:ext cx="3715200" cy="5010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Platshållare för text 4"/>
          <p:cNvSpPr>
            <a:spLocks noGrp="1"/>
          </p:cNvSpPr>
          <p:nvPr>
            <p:ph type="body" sz="quarter" idx="14" hasCustomPrompt="1"/>
          </p:nvPr>
        </p:nvSpPr>
        <p:spPr>
          <a:xfrm>
            <a:off x="4764866" y="895350"/>
            <a:ext cx="3716661" cy="5010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45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397BD688-6C8B-4AD1-94A1-27A91CC8A339}" type="datetime1">
              <a:rPr lang="sv-SE" smtClean="0"/>
              <a:t>2025-06-11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/</a:t>
            </a:r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3" hasCustomPrompt="1"/>
          </p:nvPr>
        </p:nvSpPr>
        <p:spPr>
          <a:xfrm>
            <a:off x="690465" y="914400"/>
            <a:ext cx="7735078" cy="4870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Picture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0042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6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1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400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9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14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1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406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6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 smtClean="0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14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Text/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endParaRPr lang="sv-SE" dirty="0" smtClean="0"/>
          </a:p>
          <a:p>
            <a:r>
              <a:rPr lang="sv-SE" dirty="0" smtClean="0"/>
              <a:t>Contact information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0738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5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37234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55981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39999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34063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7078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format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01650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Picture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0270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Picture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3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002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Picture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7423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Picture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2526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Picture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075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Picture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02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 smtClean="0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23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234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408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40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09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64" r:id="rId3"/>
    <p:sldLayoutId id="2147483678" r:id="rId4"/>
    <p:sldLayoutId id="2147483665" r:id="rId5"/>
    <p:sldLayoutId id="2147483681" r:id="rId6"/>
    <p:sldLayoutId id="2147483668" r:id="rId7"/>
    <p:sldLayoutId id="2147483669" r:id="rId8"/>
    <p:sldLayoutId id="2147483688" r:id="rId9"/>
    <p:sldLayoutId id="2147483670" r:id="rId10"/>
    <p:sldLayoutId id="2147483689" r:id="rId11"/>
    <p:sldLayoutId id="2147483671" r:id="rId12"/>
    <p:sldLayoutId id="2147483690" r:id="rId13"/>
    <p:sldLayoutId id="2147483674" r:id="rId14"/>
    <p:sldLayoutId id="2147483682" r:id="rId15"/>
    <p:sldLayoutId id="2147483675" r:id="rId16"/>
    <p:sldLayoutId id="2147483684" r:id="rId17"/>
    <p:sldLayoutId id="2147483676" r:id="rId18"/>
    <p:sldLayoutId id="2147483686" r:id="rId19"/>
    <p:sldLayoutId id="2147483673" r:id="rId20"/>
    <p:sldLayoutId id="2147483660" r:id="rId21"/>
    <p:sldLayoutId id="2147483661" r:id="rId22"/>
    <p:sldLayoutId id="2147483663" r:id="rId23"/>
    <p:sldLayoutId id="2147483706" r:id="rId24"/>
    <p:sldLayoutId id="2147483707" r:id="rId25"/>
    <p:sldLayoutId id="2147483662" r:id="rId26"/>
    <p:sldLayoutId id="2147483691" r:id="rId27"/>
    <p:sldLayoutId id="2147483666" r:id="rId28"/>
    <p:sldLayoutId id="2147483692" r:id="rId29"/>
    <p:sldLayoutId id="2147483667" r:id="rId30"/>
    <p:sldLayoutId id="2147483693" r:id="rId31"/>
    <p:sldLayoutId id="2147483694" r:id="rId32"/>
    <p:sldLayoutId id="2147483695" r:id="rId33"/>
    <p:sldLayoutId id="2147483696" r:id="rId34"/>
    <p:sldLayoutId id="2147483697" r:id="rId35"/>
    <p:sldLayoutId id="2147483698" r:id="rId36"/>
    <p:sldLayoutId id="2147483699" r:id="rId37"/>
    <p:sldLayoutId id="2147483700" r:id="rId38"/>
    <p:sldLayoutId id="2147483701" r:id="rId39"/>
    <p:sldLayoutId id="2147483702" r:id="rId40"/>
    <p:sldLayoutId id="2147483703" r:id="rId41"/>
    <p:sldLayoutId id="2147483704" r:id="rId42"/>
    <p:sldLayoutId id="2147483705" r:id="rId43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400" dirty="0" smtClean="0"/>
              <a:t>Läkemedelsundervisning på Läkarprogrammet</a:t>
            </a:r>
            <a:endParaRPr lang="sv-SE" sz="44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493961"/>
            <a:ext cx="6400800" cy="1899971"/>
          </a:xfrm>
        </p:spPr>
        <p:txBody>
          <a:bodyPr/>
          <a:lstStyle/>
          <a:p>
            <a:r>
              <a:rPr lang="sv-SE" dirty="0" smtClean="0"/>
              <a:t>Nyheter på termin 9 – </a:t>
            </a:r>
          </a:p>
          <a:p>
            <a:r>
              <a:rPr lang="sv-SE" dirty="0" smtClean="0"/>
              <a:t>information till VFU-handledare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Mer undervisning om läkemedelsförskrivning i 6-åriga läkarprogrammet!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750498" y="2211867"/>
            <a:ext cx="78410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Georgia"/>
                <a:cs typeface="Georgia"/>
              </a:rPr>
              <a:t>Eftersom det 6-åriga läkarprogrammet ger legitimation och förskrivningsrätt direkt efter examen har undervisningen om läkemedel förstärkts med både teori och praktik på termin 9:</a:t>
            </a:r>
          </a:p>
          <a:p>
            <a:endParaRPr lang="sv-SE" sz="2000" dirty="0" smtClean="0">
              <a:latin typeface="Georgia"/>
              <a:cs typeface="Georgi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Georgia"/>
                <a:cs typeface="Georgia"/>
              </a:rPr>
              <a:t>Studenterna tilldelas behörighet att ordinera läkemedel i Cosmic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Georgia"/>
                <a:cs typeface="Georgia"/>
              </a:rPr>
              <a:t>Läkemedelsfärdigheter under VFU bedöms i </a:t>
            </a:r>
            <a:r>
              <a:rPr lang="sv-SE" sz="2000" dirty="0" err="1" smtClean="0">
                <a:latin typeface="Georgia"/>
                <a:cs typeface="Georgia"/>
              </a:rPr>
              <a:t>Ortrac</a:t>
            </a:r>
            <a:r>
              <a:rPr lang="sv-SE" sz="2000" dirty="0" smtClean="0">
                <a:latin typeface="Georgia"/>
                <a:cs typeface="Georgia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Georgia"/>
                <a:cs typeface="Georgia"/>
              </a:rPr>
              <a:t>Två veckors kurs i läkemedelsförskrivning </a:t>
            </a:r>
          </a:p>
        </p:txBody>
      </p:sp>
    </p:spTree>
    <p:extLst>
      <p:ext uri="{BB962C8B-B14F-4D97-AF65-F5344CB8AC3E}">
        <p14:creationId xmlns:p14="http://schemas.microsoft.com/office/powerpoint/2010/main" val="167316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Studenterna ordinerar läkemedel i Cosmic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6"/>
            <a:ext cx="7737587" cy="4179611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 smtClean="0"/>
              <a:t>Studenterna tilldelas från och med termin 9 behörighet att skriva in läkemedelsordinationer i Cosmic, både för behandling på avdelningen och för recept. </a:t>
            </a:r>
          </a:p>
          <a:p>
            <a:pPr marL="0" indent="0">
              <a:buNone/>
            </a:pPr>
            <a:r>
              <a:rPr lang="sv-SE" sz="2000" dirty="0" smtClean="0"/>
              <a:t>Ta var på denna möjlighet! </a:t>
            </a:r>
          </a:p>
          <a:p>
            <a:pPr marL="0" indent="0">
              <a:buNone/>
            </a:pPr>
            <a:r>
              <a:rPr lang="sv-SE" sz="2000" dirty="0" smtClean="0"/>
              <a:t>Alla ordinationer måste dock kontrasigneras av dig som ansvarig läkare innan de kan verkställas</a:t>
            </a:r>
            <a:r>
              <a:rPr lang="sv-SE" sz="2000" dirty="0"/>
              <a:t> </a:t>
            </a:r>
            <a:r>
              <a:rPr lang="sv-SE" sz="2000" dirty="0" smtClean="0"/>
              <a:t>– se nästa bild!</a:t>
            </a:r>
            <a:endParaRPr lang="sv-SE" sz="2000" i="1" dirty="0" smtClean="0"/>
          </a:p>
          <a:p>
            <a:pPr marL="0" indent="0">
              <a:buNone/>
            </a:pPr>
            <a:r>
              <a:rPr lang="sv-SE" sz="2000" dirty="0" smtClean="0"/>
              <a:t>OBS! att studenterna inte har tillgång till varken Pascal eller Nationella läkemedelslistan* och att du som handledare därför måste ansvara för att det inte sker några missar i överföringen av information mellan systemen!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1200" dirty="0"/>
              <a:t>* </a:t>
            </a:r>
            <a:r>
              <a:rPr lang="sv-SE" sz="1200" dirty="0" smtClean="0"/>
              <a:t>Nationella läkemedelslistan (NLL) </a:t>
            </a:r>
            <a:r>
              <a:rPr lang="sv-SE" sz="1200" dirty="0"/>
              <a:t>införs i sjukvården </a:t>
            </a:r>
            <a:r>
              <a:rPr lang="sv-SE" sz="1200" dirty="0" smtClean="0"/>
              <a:t>under hösten 2025</a:t>
            </a:r>
            <a:endParaRPr lang="sv-SE" sz="12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C5B-0161-4DA1-BCCD-77DDCE114F1C}" type="datetime1">
              <a:rPr lang="sv-SE" smtClean="0"/>
              <a:t>2025-06-11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err="1" smtClean="0"/>
              <a:t>Title</a:t>
            </a:r>
            <a:r>
              <a:rPr lang="sv-SE" dirty="0" smtClean="0"/>
              <a:t>/</a:t>
            </a:r>
            <a:r>
              <a:rPr lang="sv-SE" dirty="0" err="1" smtClean="0"/>
              <a:t>Lecturer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41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1039125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Så här gör du för att kontrasignera studenternas läkemedelsordinationer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593363" y="2094272"/>
            <a:ext cx="7683371" cy="4466784"/>
          </a:xfrm>
        </p:spPr>
        <p:txBody>
          <a:bodyPr/>
          <a:lstStyle/>
          <a:p>
            <a:r>
              <a:rPr lang="sv-SE" sz="1800" dirty="0" smtClean="0"/>
              <a:t>I </a:t>
            </a:r>
            <a:r>
              <a:rPr lang="sv-SE" sz="1800" u="sng" dirty="0" smtClean="0"/>
              <a:t>Läkemedelslistan</a:t>
            </a:r>
            <a:r>
              <a:rPr lang="sv-SE" sz="1800" dirty="0" smtClean="0"/>
              <a:t> – ikon blå ring och </a:t>
            </a:r>
            <a:r>
              <a:rPr lang="sv-SE" sz="1800" dirty="0" err="1" smtClean="0"/>
              <a:t>tooltip</a:t>
            </a:r>
            <a:endParaRPr lang="sv-SE" sz="1800" dirty="0"/>
          </a:p>
          <a:p>
            <a:pPr marL="457200" lvl="1" indent="0">
              <a:buNone/>
            </a:pPr>
            <a:endParaRPr lang="sv-SE" sz="1800" dirty="0"/>
          </a:p>
          <a:p>
            <a:pPr marL="457200" lvl="1" indent="0">
              <a:buNone/>
            </a:pPr>
            <a:endParaRPr lang="sv-SE" sz="1800" dirty="0" smtClean="0"/>
          </a:p>
          <a:p>
            <a:pPr lvl="1"/>
            <a:r>
              <a:rPr lang="sv-SE" sz="1800" dirty="0" smtClean="0"/>
              <a:t>Om recept - högerklicka på aktuell ordination och välj </a:t>
            </a:r>
            <a:r>
              <a:rPr lang="sv-SE" sz="1800" b="1" dirty="0" smtClean="0"/>
              <a:t>Fortsätt med sparad förskrivning </a:t>
            </a:r>
            <a:r>
              <a:rPr lang="sv-SE" sz="1800" dirty="0" smtClean="0"/>
              <a:t>och klicka på </a:t>
            </a:r>
            <a:r>
              <a:rPr lang="sv-SE" sz="1800" b="1" dirty="0" smtClean="0"/>
              <a:t>Skicka e-recept </a:t>
            </a:r>
          </a:p>
          <a:p>
            <a:pPr lvl="1"/>
            <a:r>
              <a:rPr lang="sv-SE" sz="1800" dirty="0" smtClean="0"/>
              <a:t>Om ej recept, välj </a:t>
            </a:r>
            <a:r>
              <a:rPr lang="sv-SE" sz="1800" b="1" dirty="0" smtClean="0"/>
              <a:t>Signera ordination</a:t>
            </a:r>
            <a:r>
              <a:rPr lang="sv-SE" sz="1800" dirty="0" smtClean="0"/>
              <a:t>.</a:t>
            </a:r>
          </a:p>
          <a:p>
            <a:r>
              <a:rPr lang="sv-SE" sz="1800" dirty="0" smtClean="0"/>
              <a:t>I </a:t>
            </a:r>
            <a:r>
              <a:rPr lang="sv-SE" sz="1800" dirty="0" smtClean="0"/>
              <a:t>handledarens lista för </a:t>
            </a:r>
            <a:r>
              <a:rPr lang="sv-SE" sz="1800" u="sng" dirty="0" smtClean="0"/>
              <a:t>Osignerat och </a:t>
            </a:r>
            <a:r>
              <a:rPr lang="sv-SE" sz="1800" u="sng" dirty="0" err="1" smtClean="0"/>
              <a:t>ovidimerat</a:t>
            </a:r>
            <a:r>
              <a:rPr lang="sv-SE" sz="1800" dirty="0"/>
              <a:t>:</a:t>
            </a:r>
            <a:endParaRPr lang="sv-SE" sz="1800" dirty="0" smtClean="0"/>
          </a:p>
          <a:p>
            <a:pPr lvl="1"/>
            <a:r>
              <a:rPr lang="sv-SE" sz="1800" dirty="0" smtClean="0"/>
              <a:t>Om recept - klicka på </a:t>
            </a:r>
            <a:r>
              <a:rPr lang="sv-SE" sz="1800" b="1" dirty="0" smtClean="0"/>
              <a:t>Öppna</a:t>
            </a:r>
            <a:r>
              <a:rPr lang="sv-SE" sz="1800" dirty="0" smtClean="0"/>
              <a:t> och klicka på </a:t>
            </a:r>
            <a:r>
              <a:rPr lang="sv-SE" sz="1800" b="1" dirty="0" smtClean="0"/>
              <a:t>Skicka e-recept </a:t>
            </a:r>
            <a:endParaRPr lang="sv-SE" sz="1800" dirty="0" smtClean="0"/>
          </a:p>
          <a:p>
            <a:pPr lvl="1"/>
            <a:r>
              <a:rPr lang="sv-SE" sz="1800" dirty="0" smtClean="0"/>
              <a:t>Om ej recept, klicka på </a:t>
            </a:r>
            <a:r>
              <a:rPr lang="sv-SE" sz="1800" b="1" dirty="0" smtClean="0"/>
              <a:t>Kontrasignera</a:t>
            </a:r>
            <a:r>
              <a:rPr lang="sv-SE" sz="1800" dirty="0" smtClean="0"/>
              <a:t>.</a:t>
            </a:r>
            <a:endParaRPr lang="sv-SE" sz="1800" dirty="0"/>
          </a:p>
          <a:p>
            <a:r>
              <a:rPr lang="sv-SE" sz="1800" dirty="0"/>
              <a:t>En ordination som ska kontrasigneras visas inte i </a:t>
            </a:r>
            <a:r>
              <a:rPr lang="sv-SE" sz="1800" i="1" dirty="0"/>
              <a:t>Utdelningsvyn</a:t>
            </a:r>
            <a:r>
              <a:rPr lang="sv-SE" sz="1800" dirty="0"/>
              <a:t> eller i </a:t>
            </a:r>
            <a:r>
              <a:rPr lang="sv-SE" sz="1800" i="1" dirty="0"/>
              <a:t>Ordinationshistorik.</a:t>
            </a:r>
            <a:endParaRPr lang="sv-SE" sz="1800" dirty="0"/>
          </a:p>
          <a:p>
            <a:endParaRPr lang="sv-SE" sz="14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C5B-0161-4DA1-BCCD-77DDCE114F1C}" type="datetime1">
              <a:rPr lang="sv-SE" smtClean="0"/>
              <a:t>2025-06-11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Title/Lecturer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933" y="2657293"/>
            <a:ext cx="6004756" cy="5255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1028" y="5006703"/>
            <a:ext cx="1238370" cy="3749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735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Färdigheter i </a:t>
            </a:r>
            <a:r>
              <a:rPr lang="sv-SE" dirty="0" err="1" smtClean="0"/>
              <a:t>Ortrac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Följande aktiviteter ska studenterna genomföra 3 ggr </a:t>
            </a:r>
            <a:r>
              <a:rPr lang="sv-SE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 T9 </a:t>
            </a: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(mer information om </a:t>
            </a:r>
            <a:r>
              <a:rPr lang="sv-SE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</a:t>
            </a: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aktivitet ges i </a:t>
            </a:r>
            <a:r>
              <a:rPr lang="sv-SE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Ortrac</a:t>
            </a: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sv-S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Påbörja en läkemedelsbehandling </a:t>
            </a:r>
            <a:endParaRPr lang="sv-SE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sv-S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Avsluta en </a:t>
            </a: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läkemedelsbehandling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sv-S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Genomföra en </a:t>
            </a: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läkemedelsgenomgång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sv-SE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Läkemedelsarbete i samband med utskrivning från </a:t>
            </a: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sjukhusvård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Studenterna ska också vid ett tillfälle ha sammanställt en biverkningsrapport till Läkemedelsverket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12631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Två veckors kurs i läkemedelsförskrivning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883330" y="1860487"/>
            <a:ext cx="734107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Ett av de fyra ”VFU-blocken” på termin 9 omfattar 2 veckors ”förskrivningskunskap” (=klinisk farmakologi). Undervisningen roterar på samma sätt som övriga VFU-placeringar och inträffar därför 4 ggr per termin.</a:t>
            </a:r>
          </a:p>
          <a:p>
            <a:endParaRPr lang="sv-SE" sz="2000" dirty="0" smtClean="0"/>
          </a:p>
          <a:p>
            <a:r>
              <a:rPr lang="sv-SE" sz="2000" dirty="0" smtClean="0"/>
              <a:t>Då har studenterna bland annat en halv dags praktiska datorövningar med läkemedelsberäkning och ordination i Cosmic. </a:t>
            </a:r>
          </a:p>
          <a:p>
            <a:endParaRPr lang="sv-SE" sz="2000" dirty="0"/>
          </a:p>
          <a:p>
            <a:r>
              <a:rPr lang="sv-SE" sz="2000" dirty="0" smtClean="0"/>
              <a:t>Studenterna kan behöva olika mycket instruktion i kliniken, beroende på om de har hunnit gå läkemedelskursen först eller ej.</a:t>
            </a:r>
            <a:endParaRPr lang="sv-SE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3254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LIU Färger 3">
      <a:dk1>
        <a:sysClr val="windowText" lastClr="000000"/>
      </a:dk1>
      <a:lt1>
        <a:sysClr val="window" lastClr="FFFFFF"/>
      </a:lt1>
      <a:dk2>
        <a:srgbClr val="646464"/>
      </a:dk2>
      <a:lt2>
        <a:srgbClr val="C8C8C8"/>
      </a:lt2>
      <a:accent1>
        <a:srgbClr val="1BC8A6"/>
      </a:accent1>
      <a:accent2>
        <a:srgbClr val="43D9C0"/>
      </a:accent2>
      <a:accent3>
        <a:srgbClr val="70E4D2"/>
      </a:accent3>
      <a:accent4>
        <a:srgbClr val="A5F0E4"/>
      </a:accent4>
      <a:accent5>
        <a:srgbClr val="C3F3EC"/>
      </a:accent5>
      <a:accent6>
        <a:srgbClr val="1EBCC8"/>
      </a:accent6>
      <a:hlink>
        <a:srgbClr val="14A3E1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9E7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>
            <a:latin typeface="Georgia"/>
            <a:cs typeface="Georgi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-template-EN" id="{2A10D328-3263-494E-BA6E-DCE85FF6DD20}" vid="{BF2FCDDC-375A-B14D-A7E0-3BE951CBD76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LiU presentation</Template>
  <TotalTime>131</TotalTime>
  <Words>392</Words>
  <Application>Microsoft Office PowerPoint</Application>
  <PresentationFormat>Bildspel på skärmen 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Office-tema</vt:lpstr>
      <vt:lpstr>Läkemedelsundervisning på Läkarprogrammet</vt:lpstr>
      <vt:lpstr>Mer undervisning om läkemedelsförskrivning i 6-åriga läkarprogrammet!</vt:lpstr>
      <vt:lpstr>Studenterna ordinerar läkemedel i Cosmic</vt:lpstr>
      <vt:lpstr>Så här gör du för att kontrasignera studenternas läkemedelsordinationer</vt:lpstr>
      <vt:lpstr>Färdigheter i Ortrac</vt:lpstr>
      <vt:lpstr>Två veckors kurs i läkemedelsförskrivning</vt:lpstr>
    </vt:vector>
  </TitlesOfParts>
  <Company>Linköpings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Malin Lindqvist Appell</dc:creator>
  <cp:lastModifiedBy>Ring Eriksson Linda</cp:lastModifiedBy>
  <cp:revision>21</cp:revision>
  <dcterms:created xsi:type="dcterms:W3CDTF">2017-06-22T12:21:05Z</dcterms:created>
  <dcterms:modified xsi:type="dcterms:W3CDTF">2025-06-11T05:55:42Z</dcterms:modified>
</cp:coreProperties>
</file>