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71" r:id="rId4"/>
    <p:sldId id="272" r:id="rId5"/>
    <p:sldId id="261" r:id="rId6"/>
    <p:sldId id="270"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55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D2FC67-F1C8-43F0-BF38-D7D9A4CA70E1}" type="datetimeFigureOut">
              <a:rPr lang="sv-SE" smtClean="0"/>
              <a:t>2019-10-07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245DD-A52F-48E0-980F-ADDE390B2724}" type="slidenum">
              <a:rPr lang="sv-SE" smtClean="0"/>
              <a:t>‹#›</a:t>
            </a:fld>
            <a:endParaRPr lang="sv-SE"/>
          </a:p>
        </p:txBody>
      </p:sp>
    </p:spTree>
    <p:extLst>
      <p:ext uri="{BB962C8B-B14F-4D97-AF65-F5344CB8AC3E}">
        <p14:creationId xmlns:p14="http://schemas.microsoft.com/office/powerpoint/2010/main" val="31181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881B3DF-90FE-40F9-BB9F-058B0C6C24EF}" type="slidenum">
              <a:rPr lang="sv-SE" smtClean="0"/>
              <a:t>6</a:t>
            </a:fld>
            <a:endParaRPr lang="sv-SE"/>
          </a:p>
        </p:txBody>
      </p:sp>
    </p:spTree>
    <p:extLst>
      <p:ext uri="{BB962C8B-B14F-4D97-AF65-F5344CB8AC3E}">
        <p14:creationId xmlns:p14="http://schemas.microsoft.com/office/powerpoint/2010/main" val="3251241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FB5CB5-12F0-4218-9EAE-30998E44E4A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CBCA2814-443C-4E8B-816F-638BBC570F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39756CD-2653-49CC-94F0-C46A67939781}"/>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5" name="Platshållare för sidfot 4">
            <a:extLst>
              <a:ext uri="{FF2B5EF4-FFF2-40B4-BE49-F238E27FC236}">
                <a16:creationId xmlns:a16="http://schemas.microsoft.com/office/drawing/2014/main" id="{4C4E532D-AD93-4CE6-B969-FD3ACF10D6A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D8719A-E4E7-42D3-B1EB-6CAA1752007D}"/>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3631818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1093E7-436C-4C7E-830A-B01404A84B3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E83394D-EDD3-47C7-96D0-54203BCD79B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D54A0A5-13A5-4106-8BCC-6592ECF2F959}"/>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5" name="Platshållare för sidfot 4">
            <a:extLst>
              <a:ext uri="{FF2B5EF4-FFF2-40B4-BE49-F238E27FC236}">
                <a16:creationId xmlns:a16="http://schemas.microsoft.com/office/drawing/2014/main" id="{D6B193A1-C92C-4A5E-8C44-2CF3A0BFB35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BB9027-1D92-4C67-B309-C9467894B72E}"/>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197676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F423FB56-4DE4-4951-9472-96075B071D8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C225CCD-22A9-49BA-831B-128EF06AA32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6B55136-5FCF-4EF5-89DD-E3AE63FE058B}"/>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5" name="Platshållare för sidfot 4">
            <a:extLst>
              <a:ext uri="{FF2B5EF4-FFF2-40B4-BE49-F238E27FC236}">
                <a16:creationId xmlns:a16="http://schemas.microsoft.com/office/drawing/2014/main" id="{7CD38C59-9953-4796-B732-1F6396F5104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CE73E04-D134-4D21-A7D4-15E2E35B1301}"/>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4042082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E3D8F2-4B47-4315-B584-C5B08195212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B6091FE-D873-406D-A9D4-07CE8700786A}"/>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18F6DAF-CDB6-43B3-B8BC-D32E46079C7E}"/>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5" name="Platshållare för sidfot 4">
            <a:extLst>
              <a:ext uri="{FF2B5EF4-FFF2-40B4-BE49-F238E27FC236}">
                <a16:creationId xmlns:a16="http://schemas.microsoft.com/office/drawing/2014/main" id="{38F79B9F-8C6A-4AB9-9BA9-2F5580A56D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8984D74-ADFB-4ABE-82A4-36A184D5D5BB}"/>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1937132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14113D-89BF-44B8-B439-9488266564C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4EC6511-C3E4-471A-B8A8-91AAD7A2C6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F605FA0-DAE8-400B-B58D-2B8F13896B59}"/>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5" name="Platshållare för sidfot 4">
            <a:extLst>
              <a:ext uri="{FF2B5EF4-FFF2-40B4-BE49-F238E27FC236}">
                <a16:creationId xmlns:a16="http://schemas.microsoft.com/office/drawing/2014/main" id="{91BCD210-208B-40D5-9A93-15A18A8B16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E9A01E9-5540-444F-BFFB-8E4F29AB5A34}"/>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3634823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F82862-8163-43FD-8D46-FB281B10AC5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5CD9827-1EC0-4343-86F1-77E15EA08101}"/>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B203EA6-8FB5-429C-9B0A-F3BAD18E773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A54CEFD-E21F-4570-809D-D234BC28C57D}"/>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6" name="Platshållare för sidfot 5">
            <a:extLst>
              <a:ext uri="{FF2B5EF4-FFF2-40B4-BE49-F238E27FC236}">
                <a16:creationId xmlns:a16="http://schemas.microsoft.com/office/drawing/2014/main" id="{951A1843-3A42-4F9A-ABED-576B33F33D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62B7268-0A68-4A15-91C2-988CCC42F2C8}"/>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3671191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4FEDDB-9CB1-41B3-B5AF-9ECA870564A1}"/>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8915C2A-3D38-4778-8A2D-A38F98E81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3CEFC5D2-513A-47C3-8B93-EF0876293BEB}"/>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3518696-09B7-40B1-BEB2-A3700A98E1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DF00F18-B705-4890-B549-AD42C238FEC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6CA35C52-CB8B-42AC-93CD-AB7A3D7138F7}"/>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8" name="Platshållare för sidfot 7">
            <a:extLst>
              <a:ext uri="{FF2B5EF4-FFF2-40B4-BE49-F238E27FC236}">
                <a16:creationId xmlns:a16="http://schemas.microsoft.com/office/drawing/2014/main" id="{70DCBDCB-12E8-446A-B209-633D1632C43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1B2B296-A2A2-40D1-B923-271889B09C75}"/>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1981791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BA436-DAB2-4EFE-B419-5D5A9891C2F1}"/>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A8780EB-7C7E-4D52-A19F-B638DD6F235E}"/>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4" name="Platshållare för sidfot 3">
            <a:extLst>
              <a:ext uri="{FF2B5EF4-FFF2-40B4-BE49-F238E27FC236}">
                <a16:creationId xmlns:a16="http://schemas.microsoft.com/office/drawing/2014/main" id="{AF166602-9BFB-426B-AC34-DE825AC58A2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9B5592A-ABF4-4C32-888C-6984FD43633A}"/>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387762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5874463-6EA5-4172-8D21-C99F96B4FCC9}"/>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3" name="Platshållare för sidfot 2">
            <a:extLst>
              <a:ext uri="{FF2B5EF4-FFF2-40B4-BE49-F238E27FC236}">
                <a16:creationId xmlns:a16="http://schemas.microsoft.com/office/drawing/2014/main" id="{4B8945DB-42B9-4FC4-B34E-787F1DAD766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7AEBF39-8637-4147-91AF-6FF98F4E50DD}"/>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68376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C51C46-B6BC-4B1D-BDD6-4FBA84B1FDDD}"/>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EB7C5AC-28C5-4692-AFE5-B25A46F4B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570ABC2-BFF6-4CC4-AED7-FFB61E847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84676FE-E29A-4703-B01B-8AE7D782ED0D}"/>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6" name="Platshållare för sidfot 5">
            <a:extLst>
              <a:ext uri="{FF2B5EF4-FFF2-40B4-BE49-F238E27FC236}">
                <a16:creationId xmlns:a16="http://schemas.microsoft.com/office/drawing/2014/main" id="{DB7FBC6F-AF11-4161-85DC-2C8E5AA791F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CD6D62E-57B9-4611-A1F0-FFABC7F2AAA2}"/>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147974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11079-83A1-4826-B362-D45E508C89C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8209D87D-E97A-481B-BD54-65C7B7F4B5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EEE05077-14F1-4897-8515-35992E1FE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47E6B86-F27A-45E0-8C46-7A1BA8732F4A}"/>
              </a:ext>
            </a:extLst>
          </p:cNvPr>
          <p:cNvSpPr>
            <a:spLocks noGrp="1"/>
          </p:cNvSpPr>
          <p:nvPr>
            <p:ph type="dt" sz="half" idx="10"/>
          </p:nvPr>
        </p:nvSpPr>
        <p:spPr/>
        <p:txBody>
          <a:bodyPr/>
          <a:lstStyle/>
          <a:p>
            <a:fld id="{9340C141-EC45-4BFA-B531-AB68720B46AF}" type="datetimeFigureOut">
              <a:rPr lang="sv-SE" smtClean="0"/>
              <a:t>2019-10-07</a:t>
            </a:fld>
            <a:endParaRPr lang="sv-SE"/>
          </a:p>
        </p:txBody>
      </p:sp>
      <p:sp>
        <p:nvSpPr>
          <p:cNvPr id="6" name="Platshållare för sidfot 5">
            <a:extLst>
              <a:ext uri="{FF2B5EF4-FFF2-40B4-BE49-F238E27FC236}">
                <a16:creationId xmlns:a16="http://schemas.microsoft.com/office/drawing/2014/main" id="{C83816CE-EC1E-4992-880E-C3D31143AE1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0BBE58-0ADF-4FFC-A724-E5301D8E6E0E}"/>
              </a:ext>
            </a:extLst>
          </p:cNvPr>
          <p:cNvSpPr>
            <a:spLocks noGrp="1"/>
          </p:cNvSpPr>
          <p:nvPr>
            <p:ph type="sldNum" sz="quarter" idx="12"/>
          </p:nvPr>
        </p:nvSpPr>
        <p:spPr/>
        <p:txBody>
          <a:bodyPr/>
          <a:lstStyle/>
          <a:p>
            <a:fld id="{6ED8F8D8-6DF7-4ECE-879D-276B917DB171}" type="slidenum">
              <a:rPr lang="sv-SE" smtClean="0"/>
              <a:t>‹#›</a:t>
            </a:fld>
            <a:endParaRPr lang="sv-SE"/>
          </a:p>
        </p:txBody>
      </p:sp>
    </p:spTree>
    <p:extLst>
      <p:ext uri="{BB962C8B-B14F-4D97-AF65-F5344CB8AC3E}">
        <p14:creationId xmlns:p14="http://schemas.microsoft.com/office/powerpoint/2010/main" val="40339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B26FE4D-B7B0-45FB-ABFE-0F89BBE83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E524749-31B4-42BD-B1A4-5E25B17C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D28CF1-D484-4232-B6F5-97FFA4266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0C141-EC45-4BFA-B531-AB68720B46AF}" type="datetimeFigureOut">
              <a:rPr lang="sv-SE" smtClean="0"/>
              <a:t>2019-10-07</a:t>
            </a:fld>
            <a:endParaRPr lang="sv-SE"/>
          </a:p>
        </p:txBody>
      </p:sp>
      <p:sp>
        <p:nvSpPr>
          <p:cNvPr id="5" name="Platshållare för sidfot 4">
            <a:extLst>
              <a:ext uri="{FF2B5EF4-FFF2-40B4-BE49-F238E27FC236}">
                <a16:creationId xmlns:a16="http://schemas.microsoft.com/office/drawing/2014/main" id="{1CC50C29-20E9-4C18-A069-061AAF943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8E58983-A96B-4D97-882A-9CD655E94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8F8D8-6DF7-4ECE-879D-276B917DB171}" type="slidenum">
              <a:rPr lang="sv-SE" smtClean="0"/>
              <a:t>‹#›</a:t>
            </a:fld>
            <a:endParaRPr lang="sv-SE"/>
          </a:p>
        </p:txBody>
      </p:sp>
    </p:spTree>
    <p:extLst>
      <p:ext uri="{BB962C8B-B14F-4D97-AF65-F5344CB8AC3E}">
        <p14:creationId xmlns:p14="http://schemas.microsoft.com/office/powerpoint/2010/main" val="346850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madeleine.nyberg@liu.se" TargetMode="External"/><Relationship Id="rId2" Type="http://schemas.openxmlformats.org/officeDocument/2006/relationships/hyperlink" Target="http://konsertkongress.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94A0262-077B-443A-A9A7-C33C9D423668}"/>
              </a:ext>
            </a:extLst>
          </p:cNvPr>
          <p:cNvSpPr/>
          <p:nvPr/>
        </p:nvSpPr>
        <p:spPr>
          <a:xfrm>
            <a:off x="0" y="5781524"/>
            <a:ext cx="12192001" cy="1076476"/>
          </a:xfrm>
          <a:prstGeom prst="rect">
            <a:avLst/>
          </a:prstGeom>
          <a:solidFill>
            <a:srgbClr val="4472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ctrTitle"/>
          </p:nvPr>
        </p:nvSpPr>
        <p:spPr>
          <a:xfrm>
            <a:off x="1830495" y="1873005"/>
            <a:ext cx="4339276" cy="2629069"/>
          </a:xfrm>
        </p:spPr>
        <p:txBody>
          <a:bodyPr>
            <a:noAutofit/>
          </a:bodyPr>
          <a:lstStyle/>
          <a:p>
            <a:pPr>
              <a:lnSpc>
                <a:spcPct val="150000"/>
              </a:lnSpc>
            </a:pPr>
            <a:r>
              <a:rPr lang="sv-SE" dirty="0">
                <a:latin typeface="KorolevLiU Bold" panose="02000000000000000000" pitchFamily="50" charset="0"/>
              </a:rPr>
              <a:t>HELIX-dagen </a:t>
            </a:r>
            <a:r>
              <a:rPr lang="sv-SE" sz="4800" dirty="0">
                <a:latin typeface="KorolevLiU Bold" panose="02000000000000000000" pitchFamily="50" charset="0"/>
              </a:rPr>
              <a:t>23/10, 2019</a:t>
            </a:r>
            <a:endParaRPr lang="sv-SE" dirty="0">
              <a:latin typeface="KorolevLiU Bold" panose="02000000000000000000" pitchFamily="50" charset="0"/>
            </a:endParaRPr>
          </a:p>
        </p:txBody>
      </p:sp>
      <p:pic>
        <p:nvPicPr>
          <p:cNvPr id="7" name="Bildobjekt 6"/>
          <p:cNvPicPr>
            <a:picLocks noChangeAspect="1"/>
          </p:cNvPicPr>
          <p:nvPr/>
        </p:nvPicPr>
        <p:blipFill>
          <a:blip r:embed="rId2"/>
          <a:stretch>
            <a:fillRect/>
          </a:stretch>
        </p:blipFill>
        <p:spPr>
          <a:xfrm>
            <a:off x="9826457" y="6082238"/>
            <a:ext cx="1070095" cy="388801"/>
          </a:xfrm>
          <a:prstGeom prst="rect">
            <a:avLst/>
          </a:prstGeom>
        </p:spPr>
      </p:pic>
      <p:sp>
        <p:nvSpPr>
          <p:cNvPr id="14" name="Rektangel 13"/>
          <p:cNvSpPr/>
          <p:nvPr/>
        </p:nvSpPr>
        <p:spPr>
          <a:xfrm>
            <a:off x="-1" y="-17869"/>
            <a:ext cx="12192001" cy="1001938"/>
          </a:xfrm>
          <a:prstGeom prst="rect">
            <a:avLst/>
          </a:prstGeom>
          <a:solidFill>
            <a:srgbClr val="4472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pic>
        <p:nvPicPr>
          <p:cNvPr id="4" name="Bildobjekt 3">
            <a:extLst>
              <a:ext uri="{FF2B5EF4-FFF2-40B4-BE49-F238E27FC236}">
                <a16:creationId xmlns:a16="http://schemas.microsoft.com/office/drawing/2014/main" id="{DD2FE3A7-5E17-4A37-A504-2B5E16765FD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21729" y="5993037"/>
            <a:ext cx="604476" cy="604476"/>
          </a:xfrm>
          <a:prstGeom prst="rect">
            <a:avLst/>
          </a:prstGeom>
        </p:spPr>
      </p:pic>
      <p:pic>
        <p:nvPicPr>
          <p:cNvPr id="13" name="Bildobjekt 12">
            <a:extLst>
              <a:ext uri="{FF2B5EF4-FFF2-40B4-BE49-F238E27FC236}">
                <a16:creationId xmlns:a16="http://schemas.microsoft.com/office/drawing/2014/main" id="{D6D1742F-8AB2-4FC2-91CC-78C6C6A9D7D0}"/>
              </a:ext>
            </a:extLst>
          </p:cNvPr>
          <p:cNvPicPr>
            <a:picLocks noChangeAspect="1"/>
          </p:cNvPicPr>
          <p:nvPr/>
        </p:nvPicPr>
        <p:blipFill>
          <a:blip r:embed="rId4"/>
          <a:stretch>
            <a:fillRect/>
          </a:stretch>
        </p:blipFill>
        <p:spPr>
          <a:xfrm>
            <a:off x="6890905" y="1954128"/>
            <a:ext cx="3470600" cy="2466825"/>
          </a:xfrm>
          <a:prstGeom prst="rect">
            <a:avLst/>
          </a:prstGeom>
        </p:spPr>
      </p:pic>
      <p:sp>
        <p:nvSpPr>
          <p:cNvPr id="5" name="textruta 4">
            <a:extLst>
              <a:ext uri="{FF2B5EF4-FFF2-40B4-BE49-F238E27FC236}">
                <a16:creationId xmlns:a16="http://schemas.microsoft.com/office/drawing/2014/main" id="{A463F919-10B8-406F-B501-3A826400D515}"/>
              </a:ext>
            </a:extLst>
          </p:cNvPr>
          <p:cNvSpPr txBox="1"/>
          <p:nvPr/>
        </p:nvSpPr>
        <p:spPr>
          <a:xfrm>
            <a:off x="919292" y="5818222"/>
            <a:ext cx="5080914" cy="954107"/>
          </a:xfrm>
          <a:prstGeom prst="rect">
            <a:avLst/>
          </a:prstGeom>
          <a:noFill/>
        </p:spPr>
        <p:txBody>
          <a:bodyPr wrap="square" rtlCol="0">
            <a:spAutoFit/>
          </a:bodyPr>
          <a:lstStyle/>
          <a:p>
            <a:r>
              <a:rPr lang="sv-SE" sz="2800" dirty="0">
                <a:solidFill>
                  <a:schemeClr val="bg1"/>
                </a:solidFill>
                <a:latin typeface="Corbel" panose="020B0503020204020204" pitchFamily="34" charset="0"/>
              </a:rPr>
              <a:t>HELIX COMPETENCE CENTRE</a:t>
            </a:r>
          </a:p>
          <a:p>
            <a:r>
              <a:rPr lang="sv-SE" sz="2800" b="1" dirty="0">
                <a:solidFill>
                  <a:schemeClr val="bg1"/>
                </a:solidFill>
                <a:latin typeface="KorolevLiU Medium" panose="00000600000000000000" pitchFamily="50" charset="0"/>
              </a:rPr>
              <a:t>LINKÖPINGS UNIVERSITET</a:t>
            </a:r>
          </a:p>
        </p:txBody>
      </p:sp>
      <p:pic>
        <p:nvPicPr>
          <p:cNvPr id="1028" name="Picture 4" descr="Bildresultat fÃ¶r rise ivf logotype">
            <a:extLst>
              <a:ext uri="{FF2B5EF4-FFF2-40B4-BE49-F238E27FC236}">
                <a16:creationId xmlns:a16="http://schemas.microsoft.com/office/drawing/2014/main" id="{9EA6CC80-0503-4B8F-8958-000C89D7A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749" y="5974399"/>
            <a:ext cx="465164" cy="60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31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8935"/>
            <a:ext cx="722375" cy="6875869"/>
          </a:xfrm>
          <a:prstGeom prst="rect">
            <a:avLst/>
          </a:prstGeom>
          <a:solidFill>
            <a:srgbClr val="4472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56387" y="409775"/>
            <a:ext cx="609600" cy="2396537"/>
          </a:xfrm>
        </p:spPr>
        <p:txBody>
          <a:bodyPr vert="vert270" anchor="ctr">
            <a:normAutofit fontScale="90000"/>
          </a:bodyPr>
          <a:lstStyle/>
          <a:p>
            <a:pPr algn="r"/>
            <a:r>
              <a:rPr lang="sv-SE" sz="3600" dirty="0">
                <a:solidFill>
                  <a:schemeClr val="bg1"/>
                </a:solidFill>
                <a:latin typeface="KorolevLiU Bold" panose="02000000000000000000" pitchFamily="50" charset="0"/>
              </a:rPr>
              <a:t>HELIX-dagen</a:t>
            </a:r>
          </a:p>
        </p:txBody>
      </p:sp>
      <p:sp>
        <p:nvSpPr>
          <p:cNvPr id="3" name="textruta 2">
            <a:extLst>
              <a:ext uri="{FF2B5EF4-FFF2-40B4-BE49-F238E27FC236}">
                <a16:creationId xmlns:a16="http://schemas.microsoft.com/office/drawing/2014/main" id="{1440B65F-D1AC-488C-9EF0-33C471742495}"/>
              </a:ext>
            </a:extLst>
          </p:cNvPr>
          <p:cNvSpPr txBox="1"/>
          <p:nvPr/>
        </p:nvSpPr>
        <p:spPr>
          <a:xfrm>
            <a:off x="1251320" y="540634"/>
            <a:ext cx="9806147" cy="4955203"/>
          </a:xfrm>
          <a:prstGeom prst="rect">
            <a:avLst/>
          </a:prstGeom>
          <a:noFill/>
        </p:spPr>
        <p:txBody>
          <a:bodyPr wrap="square" rtlCol="0">
            <a:spAutoFit/>
          </a:bodyPr>
          <a:lstStyle/>
          <a:p>
            <a:r>
              <a:rPr lang="sv-SE" sz="2000" b="1" dirty="0">
                <a:latin typeface="KorolevLiU Medium" panose="02000606000000020004" pitchFamily="50" charset="0"/>
              </a:rPr>
              <a:t>Välkomna till HELIX-dagen 2019</a:t>
            </a:r>
          </a:p>
          <a:p>
            <a:endParaRPr lang="sv-SE" sz="2000" dirty="0">
              <a:latin typeface="KorolevLiU Medium" panose="02000606000000020004" pitchFamily="50" charset="0"/>
            </a:endParaRPr>
          </a:p>
          <a:p>
            <a:pPr algn="just"/>
            <a:r>
              <a:rPr lang="sv-SE" sz="2000" dirty="0">
                <a:latin typeface="KorolevLiU Medium" panose="02000606000000020004" pitchFamily="50" charset="0"/>
              </a:rPr>
              <a:t>Den 23 oktober anordnas den årliga HELIX-dagen på Konsert och Kongress i Linköping. Under dagen presenteras resultat av pågående forskningsprojekt och utvecklingsaktiviteter i HELIX. Vi kommer bland annat att få rapporter från de projekt som går mot sitt slut under 2019, men också få inspel från nystartade projekt.</a:t>
            </a:r>
          </a:p>
          <a:p>
            <a:pPr algn="just"/>
            <a:endParaRPr lang="sv-SE" sz="2000" dirty="0">
              <a:latin typeface="KorolevLiU Medium" panose="02000606000000020004" pitchFamily="50" charset="0"/>
            </a:endParaRPr>
          </a:p>
          <a:p>
            <a:pPr algn="just"/>
            <a:r>
              <a:rPr lang="sv-SE" sz="2000" dirty="0">
                <a:latin typeface="KorolevLiU Medium" panose="02000606000000020004" pitchFamily="50" charset="0"/>
              </a:rPr>
              <a:t>Vi är väldigt glada att presentera </a:t>
            </a:r>
            <a:r>
              <a:rPr lang="sv-SE" sz="2000" b="1" dirty="0">
                <a:latin typeface="KorolevLiU Medium" panose="02000606000000020004" pitchFamily="50" charset="0"/>
              </a:rPr>
              <a:t>Christian Silvasti </a:t>
            </a:r>
            <a:r>
              <a:rPr lang="sv-SE" sz="2000" dirty="0">
                <a:latin typeface="KorolevLiU Medium" panose="02000606000000020004" pitchFamily="50" charset="0"/>
              </a:rPr>
              <a:t>och</a:t>
            </a:r>
            <a:r>
              <a:rPr lang="sv-SE" sz="2000" b="1" dirty="0">
                <a:latin typeface="KorolevLiU Medium" panose="02000606000000020004" pitchFamily="50" charset="0"/>
              </a:rPr>
              <a:t> Kristina Palm </a:t>
            </a:r>
            <a:r>
              <a:rPr lang="sv-SE" sz="2000" dirty="0">
                <a:latin typeface="KorolevLiU Medium" panose="02000606000000020004" pitchFamily="50" charset="0"/>
              </a:rPr>
              <a:t>som </a:t>
            </a:r>
            <a:r>
              <a:rPr lang="sv-SE" sz="2000" dirty="0" err="1">
                <a:latin typeface="KorolevLiU Medium" panose="02000606000000020004" pitchFamily="50" charset="0"/>
              </a:rPr>
              <a:t>keynote</a:t>
            </a:r>
            <a:r>
              <a:rPr lang="sv-SE" sz="2000" dirty="0">
                <a:latin typeface="KorolevLiU Medium" panose="02000606000000020004" pitchFamily="50" charset="0"/>
              </a:rPr>
              <a:t>-föreläsare</a:t>
            </a:r>
            <a:r>
              <a:rPr lang="sv-SE" sz="2000" b="1" dirty="0">
                <a:latin typeface="KorolevLiU Medium" panose="02000606000000020004" pitchFamily="50" charset="0"/>
              </a:rPr>
              <a:t>. Christian </a:t>
            </a:r>
            <a:r>
              <a:rPr lang="sv-SE" sz="2000" dirty="0">
                <a:latin typeface="KorolevLiU Medium" panose="02000606000000020004" pitchFamily="50" charset="0"/>
              </a:rPr>
              <a:t>är verksam inom Produktionslyftet och har tidigare varit VD för </a:t>
            </a:r>
            <a:r>
              <a:rPr lang="sv-SE" sz="2000" dirty="0" err="1">
                <a:latin typeface="KorolevLiU Medium" panose="02000606000000020004" pitchFamily="50" charset="0"/>
              </a:rPr>
              <a:t>Emballator</a:t>
            </a:r>
            <a:r>
              <a:rPr lang="sv-SE" sz="2000" dirty="0">
                <a:latin typeface="KorolevLiU Medium" panose="02000606000000020004" pitchFamily="50" charset="0"/>
              </a:rPr>
              <a:t> Lagan Plast. Utifrån </a:t>
            </a:r>
            <a:r>
              <a:rPr lang="sv-SE" sz="2000" dirty="0" err="1">
                <a:latin typeface="KorolevLiU Medium" panose="02000606000000020004" pitchFamily="50" charset="0"/>
              </a:rPr>
              <a:t>Emballators</a:t>
            </a:r>
            <a:r>
              <a:rPr lang="sv-SE" sz="2000" dirty="0">
                <a:latin typeface="KorolevLiU Medium" panose="02000606000000020004" pitchFamily="50" charset="0"/>
              </a:rPr>
              <a:t> förändringsresa kommer Christian att föreläsa om </a:t>
            </a:r>
            <a:r>
              <a:rPr lang="sv-SE" sz="2000" dirty="0" err="1">
                <a:latin typeface="KorolevLiU Medium" panose="02000606000000020004" pitchFamily="50" charset="0"/>
              </a:rPr>
              <a:t>lean</a:t>
            </a:r>
            <a:r>
              <a:rPr lang="sv-SE" sz="2000" dirty="0">
                <a:latin typeface="KorolevLiU Medium" panose="02000606000000020004" pitchFamily="50" charset="0"/>
              </a:rPr>
              <a:t>, ledarskap och digitalisering. </a:t>
            </a:r>
            <a:r>
              <a:rPr lang="sv-SE" sz="2000" b="1" dirty="0">
                <a:latin typeface="KorolevLiU Medium" panose="02000606000000020004" pitchFamily="50" charset="0"/>
              </a:rPr>
              <a:t>Kristina </a:t>
            </a:r>
            <a:r>
              <a:rPr lang="sv-SE" sz="2000" dirty="0">
                <a:latin typeface="KorolevLiU Medium" panose="02000606000000020004" pitchFamily="50" charset="0"/>
              </a:rPr>
              <a:t>är docent i Industriell Arbetsvetenskap och arbetar vid Karolinska Institutet, KTH och Karlstads universitet. I sin </a:t>
            </a:r>
            <a:r>
              <a:rPr lang="sv-SE" sz="2000" dirty="0" err="1">
                <a:latin typeface="KorolevLiU Medium" panose="02000606000000020004" pitchFamily="50" charset="0"/>
              </a:rPr>
              <a:t>keynote</a:t>
            </a:r>
            <a:r>
              <a:rPr lang="sv-SE" sz="2000" dirty="0">
                <a:latin typeface="KorolevLiU Medium" panose="02000606000000020004" pitchFamily="50" charset="0"/>
              </a:rPr>
              <a:t> lyfter Kristina erfarenheter och exempel från ett forskningsprojekt om hur man kan skapa hållbara digitala arbeten. </a:t>
            </a:r>
            <a:endParaRPr lang="sv-SE" sz="2000" b="1" dirty="0">
              <a:latin typeface="KorolevLiU Medium" panose="02000606000000020004" pitchFamily="50" charset="0"/>
            </a:endParaRPr>
          </a:p>
          <a:p>
            <a:pPr algn="just"/>
            <a:endParaRPr lang="sv-SE" dirty="0">
              <a:latin typeface="KorolevLiU Medium" panose="02000606000000020004" pitchFamily="50" charset="0"/>
            </a:endParaRPr>
          </a:p>
          <a:p>
            <a:r>
              <a:rPr lang="sv-SE" b="1" dirty="0">
                <a:latin typeface="KorolevLiU Medium" panose="02000606000000020004" pitchFamily="50" charset="0"/>
              </a:rPr>
              <a:t>Välkommen!</a:t>
            </a:r>
            <a:endParaRPr lang="sv-SE" dirty="0"/>
          </a:p>
        </p:txBody>
      </p:sp>
    </p:spTree>
    <p:extLst>
      <p:ext uri="{BB962C8B-B14F-4D97-AF65-F5344CB8AC3E}">
        <p14:creationId xmlns:p14="http://schemas.microsoft.com/office/powerpoint/2010/main" val="3030120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8935"/>
            <a:ext cx="722375" cy="6875869"/>
          </a:xfrm>
          <a:prstGeom prst="rect">
            <a:avLst/>
          </a:prstGeom>
          <a:solidFill>
            <a:srgbClr val="4472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56387" y="409775"/>
            <a:ext cx="609600" cy="4989539"/>
          </a:xfrm>
        </p:spPr>
        <p:txBody>
          <a:bodyPr vert="vert270" anchor="ctr">
            <a:normAutofit fontScale="90000"/>
          </a:bodyPr>
          <a:lstStyle/>
          <a:p>
            <a:pPr algn="r"/>
            <a:r>
              <a:rPr lang="sv-SE" sz="3600" dirty="0">
                <a:solidFill>
                  <a:schemeClr val="bg1"/>
                </a:solidFill>
                <a:latin typeface="KorolevLiU Bold" panose="02000000000000000000" pitchFamily="50" charset="0"/>
              </a:rPr>
              <a:t>Christian Silvasti</a:t>
            </a:r>
          </a:p>
        </p:txBody>
      </p:sp>
      <p:sp>
        <p:nvSpPr>
          <p:cNvPr id="3" name="textruta 2">
            <a:extLst>
              <a:ext uri="{FF2B5EF4-FFF2-40B4-BE49-F238E27FC236}">
                <a16:creationId xmlns:a16="http://schemas.microsoft.com/office/drawing/2014/main" id="{1440B65F-D1AC-488C-9EF0-33C471742495}"/>
              </a:ext>
            </a:extLst>
          </p:cNvPr>
          <p:cNvSpPr txBox="1"/>
          <p:nvPr/>
        </p:nvSpPr>
        <p:spPr>
          <a:xfrm>
            <a:off x="1251321" y="540634"/>
            <a:ext cx="7876638" cy="5416868"/>
          </a:xfrm>
          <a:prstGeom prst="rect">
            <a:avLst/>
          </a:prstGeom>
          <a:noFill/>
        </p:spPr>
        <p:txBody>
          <a:bodyPr wrap="square" rtlCol="0">
            <a:spAutoFit/>
          </a:bodyPr>
          <a:lstStyle/>
          <a:p>
            <a:r>
              <a:rPr lang="sv-SE" sz="2000" b="1" dirty="0">
                <a:latin typeface="KorolevLiU Medium" panose="02000606000000020004" pitchFamily="50" charset="0"/>
              </a:rPr>
              <a:t>Christian Silvasti, Produktionslyftet</a:t>
            </a:r>
          </a:p>
          <a:p>
            <a:endParaRPr lang="sv-SE" sz="2000" dirty="0">
              <a:latin typeface="KorolevLiU Medium" panose="02000606000000020004" pitchFamily="50" charset="0"/>
            </a:endParaRPr>
          </a:p>
          <a:p>
            <a:pPr algn="just"/>
            <a:r>
              <a:rPr lang="sv-SE" dirty="0">
                <a:latin typeface="KorolevLiU Medium" panose="02000606000000020004" pitchFamily="50" charset="0"/>
              </a:rPr>
              <a:t>Christian Silvasti från Produktionslyftet </a:t>
            </a:r>
            <a:r>
              <a:rPr lang="sv-SE" dirty="0" err="1">
                <a:latin typeface="KorolevLiU Medium" panose="02000606000000020004" pitchFamily="50" charset="0"/>
              </a:rPr>
              <a:t>inspirationsföreläser</a:t>
            </a:r>
            <a:r>
              <a:rPr lang="sv-SE" dirty="0">
                <a:latin typeface="KorolevLiU Medium" panose="02000606000000020004" pitchFamily="50" charset="0"/>
              </a:rPr>
              <a:t> med avstamp i Lean, ledarskap och digitalisering. Med erfarenhet från både arbetet i Produktionslyftsföretag och sin tidigare roll som företagsledare betonar Christian vikten av stabila processer och hur det är möjligt att vända en vikande trend.</a:t>
            </a:r>
          </a:p>
          <a:p>
            <a:pPr algn="just"/>
            <a:endParaRPr lang="sv-SE" dirty="0">
              <a:latin typeface="KorolevLiU Medium" panose="02000606000000020004" pitchFamily="50" charset="0"/>
            </a:endParaRPr>
          </a:p>
          <a:p>
            <a:pPr algn="just"/>
            <a:r>
              <a:rPr lang="sv-SE" dirty="0">
                <a:latin typeface="KorolevLiU Medium" panose="02000606000000020004" pitchFamily="50" charset="0"/>
              </a:rPr>
              <a:t>Som VD för </a:t>
            </a:r>
            <a:r>
              <a:rPr lang="sv-SE" dirty="0" err="1">
                <a:latin typeface="KorolevLiU Medium" panose="02000606000000020004" pitchFamily="50" charset="0"/>
              </a:rPr>
              <a:t>Emballator</a:t>
            </a:r>
            <a:r>
              <a:rPr lang="sv-SE" dirty="0">
                <a:latin typeface="KorolevLiU Medium" panose="02000606000000020004" pitchFamily="50" charset="0"/>
              </a:rPr>
              <a:t> Lagan Plast byggde Christian i samarbete med bland andra Produktionslyftet ”nya” kundvärden som anpassade produkter, tillgänglighet, produkt- och teknikutveckling, samarbete, tjänster, utbildningar … Nyckeln bakom framgången var dock att se den samlade kunskapen som fanns i företaget och att få alla medarbetare att drar åt samma håll.</a:t>
            </a:r>
          </a:p>
          <a:p>
            <a:pPr algn="just"/>
            <a:endParaRPr lang="sv-SE" dirty="0">
              <a:latin typeface="KorolevLiU Medium" panose="02000606000000020004" pitchFamily="50" charset="0"/>
            </a:endParaRPr>
          </a:p>
          <a:p>
            <a:pPr algn="just"/>
            <a:r>
              <a:rPr lang="sv-SE" dirty="0">
                <a:latin typeface="KorolevLiU Medium" panose="02000606000000020004" pitchFamily="50" charset="0"/>
              </a:rPr>
              <a:t>Idag arbetar Christian för Produktionslyftet både som inspirationsföreläsare och </a:t>
            </a:r>
            <a:r>
              <a:rPr lang="sv-SE" dirty="0" err="1">
                <a:latin typeface="KorolevLiU Medium" panose="02000606000000020004" pitchFamily="50" charset="0"/>
              </a:rPr>
              <a:t>Lean</a:t>
            </a:r>
            <a:r>
              <a:rPr lang="sv-SE" dirty="0">
                <a:latin typeface="KorolevLiU Medium" panose="02000606000000020004" pitchFamily="50" charset="0"/>
              </a:rPr>
              <a:t>-coach. Förutom framgångsexempel och tips kommer Christian också att förklara vilka möjligheter som Produktionslyftet erbjuder just ditt företag. Föreläsningen avslutas med frågestund och möjlighet till bredare diskussion.</a:t>
            </a:r>
          </a:p>
          <a:p>
            <a:pPr algn="just"/>
            <a:endParaRPr lang="sv-SE" dirty="0">
              <a:latin typeface="KorolevLiU Medium" panose="02000606000000020004" pitchFamily="50" charset="0"/>
            </a:endParaRPr>
          </a:p>
        </p:txBody>
      </p:sp>
      <p:pic>
        <p:nvPicPr>
          <p:cNvPr id="1026" name="869CFF73-A303-45C8-A136-30823978E1B6" descr="F49AC7AD-0D26-4EBC-B66B-685BBCE91BAB">
            <a:extLst>
              <a:ext uri="{FF2B5EF4-FFF2-40B4-BE49-F238E27FC236}">
                <a16:creationId xmlns:a16="http://schemas.microsoft.com/office/drawing/2014/main" id="{7DA7DC9E-8D90-4C18-8B1A-2AA568880D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15" r="10356"/>
          <a:stretch/>
        </p:blipFill>
        <p:spPr bwMode="auto">
          <a:xfrm>
            <a:off x="9527175" y="1565366"/>
            <a:ext cx="2167873" cy="2528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84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8935"/>
            <a:ext cx="722375" cy="6875869"/>
          </a:xfrm>
          <a:prstGeom prst="rect">
            <a:avLst/>
          </a:prstGeom>
          <a:solidFill>
            <a:srgbClr val="4472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56387" y="409775"/>
            <a:ext cx="609600" cy="3839057"/>
          </a:xfrm>
        </p:spPr>
        <p:txBody>
          <a:bodyPr vert="vert270" anchor="ctr">
            <a:normAutofit fontScale="90000"/>
          </a:bodyPr>
          <a:lstStyle/>
          <a:p>
            <a:pPr algn="r"/>
            <a:r>
              <a:rPr lang="sv-SE" sz="3600" dirty="0">
                <a:solidFill>
                  <a:schemeClr val="bg1"/>
                </a:solidFill>
                <a:latin typeface="KorolevLiU Bold" panose="02000000000000000000" pitchFamily="50" charset="0"/>
              </a:rPr>
              <a:t>Kristina Palm</a:t>
            </a:r>
          </a:p>
        </p:txBody>
      </p:sp>
      <p:sp>
        <p:nvSpPr>
          <p:cNvPr id="3" name="textruta 2">
            <a:extLst>
              <a:ext uri="{FF2B5EF4-FFF2-40B4-BE49-F238E27FC236}">
                <a16:creationId xmlns:a16="http://schemas.microsoft.com/office/drawing/2014/main" id="{1440B65F-D1AC-488C-9EF0-33C471742495}"/>
              </a:ext>
            </a:extLst>
          </p:cNvPr>
          <p:cNvSpPr txBox="1"/>
          <p:nvPr/>
        </p:nvSpPr>
        <p:spPr>
          <a:xfrm>
            <a:off x="1251320" y="540634"/>
            <a:ext cx="7256955" cy="5724644"/>
          </a:xfrm>
          <a:prstGeom prst="rect">
            <a:avLst/>
          </a:prstGeom>
          <a:noFill/>
        </p:spPr>
        <p:txBody>
          <a:bodyPr wrap="square" rtlCol="0">
            <a:spAutoFit/>
          </a:bodyPr>
          <a:lstStyle/>
          <a:p>
            <a:r>
              <a:rPr lang="sv-SE" sz="2000" b="1" dirty="0">
                <a:latin typeface="KorolevLiU Medium" panose="02000606000000020004" pitchFamily="50" charset="0"/>
              </a:rPr>
              <a:t>Kristina Palm, docent i Industriell Arbetsvetenskap. Karolinska Institutet, KTH och Karlstads universitet</a:t>
            </a:r>
          </a:p>
          <a:p>
            <a:endParaRPr lang="sv-SE" sz="2000" dirty="0">
              <a:latin typeface="KorolevLiU Medium" panose="02000606000000020004" pitchFamily="50" charset="0"/>
            </a:endParaRPr>
          </a:p>
          <a:p>
            <a:pPr algn="just"/>
            <a:r>
              <a:rPr lang="sv-SE" dirty="0">
                <a:latin typeface="KorolevLiU Medium" panose="02000606000000020004" pitchFamily="50" charset="0"/>
              </a:rPr>
              <a:t>Kollar du jobbmejlen slentrianmässigt i kön på ICA för att du ändå har lite dödtid över? Eller ber du barnen sms:a istället för att ringa när du sitter i ett arbetsmöte? Då är du inte ensam! I studien Vägar till ett hållbart digitalt arbetsliv finansierat av AFA försäkring studerar Kristina Palm med kollegor hur organisationer kan arbeta för att skapa hållbara digitala arbeten. Genom dagbokstudier och intervjuer har de tagit fram kunskap om hur anställda i tre olika verksamheter hanterar det potentiellt gränslösa arbetet, genom bl.a. sju </a:t>
            </a:r>
            <a:r>
              <a:rPr lang="sv-SE" dirty="0" err="1">
                <a:latin typeface="KorolevLiU Medium" panose="02000606000000020004" pitchFamily="50" charset="0"/>
              </a:rPr>
              <a:t>personas</a:t>
            </a:r>
            <a:r>
              <a:rPr lang="sv-SE" dirty="0">
                <a:latin typeface="KorolevLiU Medium" panose="02000606000000020004" pitchFamily="50" charset="0"/>
              </a:rPr>
              <a:t> och vilka effekter det kan ge. Kunskapen utgör en grund för hur chefer och personalfunktioner kan arbeta med frågor kring det digitala arbetslivet.</a:t>
            </a:r>
          </a:p>
          <a:p>
            <a:pPr algn="just"/>
            <a:r>
              <a:rPr lang="sv-SE" dirty="0">
                <a:latin typeface="KorolevLiU Medium" panose="02000606000000020004" pitchFamily="50" charset="0"/>
              </a:rPr>
              <a:t> </a:t>
            </a:r>
          </a:p>
          <a:p>
            <a:pPr algn="just"/>
            <a:r>
              <a:rPr lang="sv-SE" dirty="0">
                <a:latin typeface="KorolevLiU Medium" panose="02000606000000020004" pitchFamily="50" charset="0"/>
              </a:rPr>
              <a:t>Kristina är docent i Industriell arbetsvetenskap med många års erfarenhet att studera olika aspekter av ett hållbart arbetsliv. De senaste åren har hennes forskning om hållbart digitalt arbete rönt stor uppmärksamhet i media och hon har föreläst i många olika sammanhang. Missa inte chansen att ta reda på om du är en platsseparerare eller någon annan av de sju </a:t>
            </a:r>
            <a:r>
              <a:rPr lang="sv-SE" dirty="0" err="1">
                <a:latin typeface="KorolevLiU Medium" panose="02000606000000020004" pitchFamily="50" charset="0"/>
              </a:rPr>
              <a:t>personas</a:t>
            </a:r>
            <a:r>
              <a:rPr lang="sv-SE" dirty="0">
                <a:latin typeface="KorolevLiU Medium" panose="02000606000000020004" pitchFamily="50" charset="0"/>
              </a:rPr>
              <a:t>!</a:t>
            </a:r>
          </a:p>
        </p:txBody>
      </p:sp>
      <p:pic>
        <p:nvPicPr>
          <p:cNvPr id="6" name="Bildobjekt 5" descr="En bild som visar person, kläder, man, utomhus&#10;&#10;Automatiskt genererad beskrivning">
            <a:extLst>
              <a:ext uri="{FF2B5EF4-FFF2-40B4-BE49-F238E27FC236}">
                <a16:creationId xmlns:a16="http://schemas.microsoft.com/office/drawing/2014/main" id="{24CF6DE2-A635-45CD-B71C-FC972395C5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4985" y="1363792"/>
            <a:ext cx="1923360" cy="288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ktangel 7">
            <a:extLst>
              <a:ext uri="{FF2B5EF4-FFF2-40B4-BE49-F238E27FC236}">
                <a16:creationId xmlns:a16="http://schemas.microsoft.com/office/drawing/2014/main" id="{137067C4-3563-49A9-871D-02F62A8A05EA}"/>
              </a:ext>
            </a:extLst>
          </p:cNvPr>
          <p:cNvSpPr/>
          <p:nvPr/>
        </p:nvSpPr>
        <p:spPr>
          <a:xfrm>
            <a:off x="9399242" y="4018000"/>
            <a:ext cx="1774845" cy="230832"/>
          </a:xfrm>
          <a:prstGeom prst="rect">
            <a:avLst/>
          </a:prstGeom>
        </p:spPr>
        <p:txBody>
          <a:bodyPr wrap="none">
            <a:spAutoFit/>
          </a:bodyPr>
          <a:lstStyle/>
          <a:p>
            <a:r>
              <a:rPr lang="sv-SE" sz="900" i="1" dirty="0">
                <a:solidFill>
                  <a:schemeClr val="bg1"/>
                </a:solidFill>
              </a:rPr>
              <a:t>Fotograf: Stockholm </a:t>
            </a:r>
            <a:r>
              <a:rPr lang="sv-SE" sz="900" i="1" dirty="0" err="1">
                <a:solidFill>
                  <a:schemeClr val="bg1"/>
                </a:solidFill>
              </a:rPr>
              <a:t>Model</a:t>
            </a:r>
            <a:r>
              <a:rPr lang="sv-SE" sz="900" i="1" dirty="0">
                <a:solidFill>
                  <a:schemeClr val="bg1"/>
                </a:solidFill>
              </a:rPr>
              <a:t> House</a:t>
            </a:r>
          </a:p>
        </p:txBody>
      </p:sp>
    </p:spTree>
    <p:extLst>
      <p:ext uri="{BB962C8B-B14F-4D97-AF65-F5344CB8AC3E}">
        <p14:creationId xmlns:p14="http://schemas.microsoft.com/office/powerpoint/2010/main" val="3297199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7869"/>
            <a:ext cx="740663" cy="6875869"/>
          </a:xfrm>
          <a:prstGeom prst="rect">
            <a:avLst/>
          </a:prstGeom>
          <a:solidFill>
            <a:srgbClr val="4472C4"/>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65531" y="480316"/>
            <a:ext cx="609600" cy="2396537"/>
          </a:xfrm>
        </p:spPr>
        <p:txBody>
          <a:bodyPr vert="vert270">
            <a:normAutofit fontScale="90000"/>
          </a:bodyPr>
          <a:lstStyle/>
          <a:p>
            <a:pPr algn="r"/>
            <a:r>
              <a:rPr lang="sv-SE" sz="3600" dirty="0">
                <a:solidFill>
                  <a:schemeClr val="bg1"/>
                </a:solidFill>
                <a:latin typeface="KorolevLiU Bold" panose="02000000000000000000" pitchFamily="50" charset="0"/>
              </a:rPr>
              <a:t>Anmälan</a:t>
            </a:r>
          </a:p>
        </p:txBody>
      </p:sp>
      <p:sp>
        <p:nvSpPr>
          <p:cNvPr id="3" name="textruta 2">
            <a:extLst>
              <a:ext uri="{FF2B5EF4-FFF2-40B4-BE49-F238E27FC236}">
                <a16:creationId xmlns:a16="http://schemas.microsoft.com/office/drawing/2014/main" id="{1440B65F-D1AC-488C-9EF0-33C471742495}"/>
              </a:ext>
            </a:extLst>
          </p:cNvPr>
          <p:cNvSpPr txBox="1"/>
          <p:nvPr/>
        </p:nvSpPr>
        <p:spPr>
          <a:xfrm>
            <a:off x="1184366" y="651776"/>
            <a:ext cx="9191804" cy="4154984"/>
          </a:xfrm>
          <a:prstGeom prst="rect">
            <a:avLst/>
          </a:prstGeom>
          <a:noFill/>
        </p:spPr>
        <p:txBody>
          <a:bodyPr wrap="square" rtlCol="0">
            <a:spAutoFit/>
          </a:bodyPr>
          <a:lstStyle/>
          <a:p>
            <a:r>
              <a:rPr lang="sv-SE" sz="2400" b="1" dirty="0">
                <a:latin typeface="KorolevLiU Medium" panose="02000606000000020004" pitchFamily="50" charset="0"/>
              </a:rPr>
              <a:t>Datum: </a:t>
            </a:r>
            <a:r>
              <a:rPr lang="sv-SE" sz="2400" dirty="0">
                <a:latin typeface="KorolevLiU Medium" panose="02000606000000020004" pitchFamily="50" charset="0"/>
              </a:rPr>
              <a:t>23 oktober</a:t>
            </a:r>
          </a:p>
          <a:p>
            <a:endParaRPr lang="sv-SE" sz="2400" b="1" dirty="0">
              <a:latin typeface="KorolevLiU Medium" panose="02000606000000020004" pitchFamily="50" charset="0"/>
            </a:endParaRPr>
          </a:p>
          <a:p>
            <a:r>
              <a:rPr lang="sv-SE" sz="2400" b="1" dirty="0">
                <a:latin typeface="KorolevLiU Medium" panose="02000606000000020004" pitchFamily="50" charset="0"/>
              </a:rPr>
              <a:t>Plats: </a:t>
            </a:r>
            <a:r>
              <a:rPr lang="sv-SE" sz="2400" dirty="0">
                <a:latin typeface="KorolevLiU Medium" panose="02000606000000020004" pitchFamily="50" charset="0"/>
              </a:rPr>
              <a:t>Konsert &amp; Kongress, Linköping (</a:t>
            </a:r>
            <a:r>
              <a:rPr lang="sv-SE" sz="2400" dirty="0">
                <a:latin typeface="KorolevLiU Medium" panose="02000606000000020004" pitchFamily="50" charset="0"/>
                <a:hlinkClick r:id="rId2"/>
              </a:rPr>
              <a:t>http://konsertkongress.se/</a:t>
            </a:r>
            <a:r>
              <a:rPr lang="sv-SE" sz="2400" dirty="0">
                <a:latin typeface="KorolevLiU Medium" panose="02000606000000020004" pitchFamily="50" charset="0"/>
              </a:rPr>
              <a:t>)</a:t>
            </a:r>
          </a:p>
          <a:p>
            <a:endParaRPr lang="sv-SE" sz="2400" i="1" dirty="0">
              <a:latin typeface="KorolevLiU Medium" panose="02000606000000020004" pitchFamily="50" charset="0"/>
            </a:endParaRPr>
          </a:p>
          <a:p>
            <a:r>
              <a:rPr lang="sv-SE" sz="2400" b="1" dirty="0">
                <a:latin typeface="KorolevLiU Medium" panose="02000606000000020004" pitchFamily="50" charset="0"/>
              </a:rPr>
              <a:t>Kostnad</a:t>
            </a:r>
            <a:r>
              <a:rPr lang="sv-SE" sz="2400" dirty="0">
                <a:latin typeface="KorolevLiU Medium" panose="02000606000000020004" pitchFamily="50" charset="0"/>
              </a:rPr>
              <a:t>: Deltagande är kostnadsfritt. Lunch ingår. </a:t>
            </a:r>
          </a:p>
          <a:p>
            <a:endParaRPr lang="sv-SE" sz="2400" i="1" dirty="0">
              <a:latin typeface="KorolevLiU Medium" panose="02000606000000020004" pitchFamily="50" charset="0"/>
            </a:endParaRPr>
          </a:p>
          <a:p>
            <a:r>
              <a:rPr lang="sv-SE" sz="2400" b="1" dirty="0">
                <a:latin typeface="KorolevLiU Medium" panose="02000606000000020004" pitchFamily="50" charset="0"/>
              </a:rPr>
              <a:t>Anmälan:</a:t>
            </a:r>
            <a:r>
              <a:rPr lang="sv-SE" sz="2400" dirty="0">
                <a:latin typeface="KorolevLiU Medium" panose="02000606000000020004" pitchFamily="50" charset="0"/>
              </a:rPr>
              <a:t> Till Madeleine Nyberg via e-post </a:t>
            </a:r>
            <a:r>
              <a:rPr lang="sv-SE" sz="2400" dirty="0">
                <a:latin typeface="KorolevLiU Medium" panose="02000606000000020004" pitchFamily="50" charset="0"/>
                <a:hlinkClick r:id="rId3"/>
              </a:rPr>
              <a:t>madeleine.nyberg@liu.se</a:t>
            </a:r>
            <a:endParaRPr lang="sv-SE" sz="2400" dirty="0">
              <a:latin typeface="KorolevLiU Medium" panose="02000606000000020004" pitchFamily="50" charset="0"/>
            </a:endParaRPr>
          </a:p>
          <a:p>
            <a:endParaRPr lang="sv-SE" sz="2400" dirty="0">
              <a:latin typeface="KorolevLiU Medium" panose="02000606000000020004" pitchFamily="50" charset="0"/>
            </a:endParaRPr>
          </a:p>
          <a:p>
            <a:r>
              <a:rPr lang="sv-SE" sz="2400" dirty="0">
                <a:latin typeface="KorolevLiU Medium" panose="02000606000000020004" pitchFamily="50" charset="0"/>
              </a:rPr>
              <a:t>Senast den 19 oktober.</a:t>
            </a:r>
          </a:p>
          <a:p>
            <a:endParaRPr lang="sv-SE" sz="2400" dirty="0">
              <a:latin typeface="KorolevLiU Medium" panose="02000606000000020004" pitchFamily="50" charset="0"/>
            </a:endParaRPr>
          </a:p>
          <a:p>
            <a:r>
              <a:rPr lang="sv-SE" sz="2400" dirty="0">
                <a:latin typeface="KorolevLiU Medium" panose="02000606000000020004" pitchFamily="50" charset="0"/>
              </a:rPr>
              <a:t>Särskilda kostbehov meddelas i anmälan </a:t>
            </a:r>
          </a:p>
        </p:txBody>
      </p:sp>
    </p:spTree>
    <p:extLst>
      <p:ext uri="{BB962C8B-B14F-4D97-AF65-F5344CB8AC3E}">
        <p14:creationId xmlns:p14="http://schemas.microsoft.com/office/powerpoint/2010/main" val="353333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0" y="1"/>
            <a:ext cx="1073917" cy="685799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v-SE" dirty="0" err="1"/>
          </a:p>
        </p:txBody>
      </p:sp>
      <p:sp>
        <p:nvSpPr>
          <p:cNvPr id="2" name="Rubrik 1"/>
          <p:cNvSpPr>
            <a:spLocks noGrp="1"/>
          </p:cNvSpPr>
          <p:nvPr>
            <p:ph type="title"/>
          </p:nvPr>
        </p:nvSpPr>
        <p:spPr>
          <a:xfrm>
            <a:off x="208209" y="521246"/>
            <a:ext cx="609600" cy="4577173"/>
          </a:xfrm>
        </p:spPr>
        <p:txBody>
          <a:bodyPr vert="vert270">
            <a:normAutofit fontScale="90000"/>
          </a:bodyPr>
          <a:lstStyle/>
          <a:p>
            <a:pPr algn="r"/>
            <a:r>
              <a:rPr lang="sv-SE" sz="3600" dirty="0">
                <a:solidFill>
                  <a:schemeClr val="bg1"/>
                </a:solidFill>
                <a:latin typeface="KorolevLiU Bold" panose="02000000000000000000" pitchFamily="50" charset="0"/>
              </a:rPr>
              <a:t>Program HELIX-dagen</a:t>
            </a:r>
          </a:p>
        </p:txBody>
      </p:sp>
      <p:graphicFrame>
        <p:nvGraphicFramePr>
          <p:cNvPr id="7" name="Platshållare för innehåll 5">
            <a:extLst>
              <a:ext uri="{FF2B5EF4-FFF2-40B4-BE49-F238E27FC236}">
                <a16:creationId xmlns:a16="http://schemas.microsoft.com/office/drawing/2014/main" id="{20E07B49-F750-44AC-AB0D-C71E4D8C3B0E}"/>
              </a:ext>
            </a:extLst>
          </p:cNvPr>
          <p:cNvGraphicFramePr>
            <a:graphicFrameLocks/>
          </p:cNvGraphicFramePr>
          <p:nvPr>
            <p:extLst>
              <p:ext uri="{D42A27DB-BD31-4B8C-83A1-F6EECF244321}">
                <p14:modId xmlns:p14="http://schemas.microsoft.com/office/powerpoint/2010/main" val="2447938841"/>
              </p:ext>
            </p:extLst>
          </p:nvPr>
        </p:nvGraphicFramePr>
        <p:xfrm>
          <a:off x="1073916" y="2"/>
          <a:ext cx="11118084" cy="6670156"/>
        </p:xfrm>
        <a:graphic>
          <a:graphicData uri="http://schemas.openxmlformats.org/drawingml/2006/table">
            <a:tbl>
              <a:tblPr firstCol="1">
                <a:tableStyleId>{5940675A-B579-460E-94D1-54222C63F5DA}</a:tableStyleId>
              </a:tblPr>
              <a:tblGrid>
                <a:gridCol w="764932">
                  <a:extLst>
                    <a:ext uri="{9D8B030D-6E8A-4147-A177-3AD203B41FA5}">
                      <a16:colId xmlns:a16="http://schemas.microsoft.com/office/drawing/2014/main" val="2812542522"/>
                    </a:ext>
                  </a:extLst>
                </a:gridCol>
                <a:gridCol w="3408633">
                  <a:extLst>
                    <a:ext uri="{9D8B030D-6E8A-4147-A177-3AD203B41FA5}">
                      <a16:colId xmlns:a16="http://schemas.microsoft.com/office/drawing/2014/main" val="1609982939"/>
                    </a:ext>
                  </a:extLst>
                </a:gridCol>
                <a:gridCol w="3657997">
                  <a:extLst>
                    <a:ext uri="{9D8B030D-6E8A-4147-A177-3AD203B41FA5}">
                      <a16:colId xmlns:a16="http://schemas.microsoft.com/office/drawing/2014/main" val="3791483377"/>
                    </a:ext>
                  </a:extLst>
                </a:gridCol>
                <a:gridCol w="3286522">
                  <a:extLst>
                    <a:ext uri="{9D8B030D-6E8A-4147-A177-3AD203B41FA5}">
                      <a16:colId xmlns:a16="http://schemas.microsoft.com/office/drawing/2014/main" val="2761201659"/>
                    </a:ext>
                  </a:extLst>
                </a:gridCol>
              </a:tblGrid>
              <a:tr h="292607">
                <a:tc>
                  <a:txBody>
                    <a:bodyPr/>
                    <a:lstStyle/>
                    <a:p>
                      <a:pPr algn="l">
                        <a:lnSpc>
                          <a:spcPct val="107000"/>
                        </a:lnSpc>
                        <a:spcAft>
                          <a:spcPts val="800"/>
                        </a:spcAft>
                      </a:pPr>
                      <a:r>
                        <a:rPr lang="sv-SE" sz="1000" b="1" dirty="0">
                          <a:solidFill>
                            <a:schemeClr val="bg1"/>
                          </a:solidFill>
                          <a:effectLst/>
                        </a:rPr>
                        <a:t>09.00-09.30</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gridSpan="3">
                  <a:txBody>
                    <a:bodyPr/>
                    <a:lstStyle/>
                    <a:p>
                      <a:pPr algn="ctr">
                        <a:lnSpc>
                          <a:spcPct val="107000"/>
                        </a:lnSpc>
                        <a:spcAft>
                          <a:spcPts val="800"/>
                        </a:spcAft>
                      </a:pPr>
                      <a:r>
                        <a:rPr lang="sv-SE" sz="1050" b="1" dirty="0">
                          <a:solidFill>
                            <a:schemeClr val="bg1"/>
                          </a:solidFill>
                          <a:effectLst/>
                        </a:rPr>
                        <a:t>REGISTRERING</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818723653"/>
                  </a:ext>
                </a:extLst>
              </a:tr>
              <a:tr h="1238787">
                <a:tc>
                  <a:txBody>
                    <a:bodyPr/>
                    <a:lstStyle/>
                    <a:p>
                      <a:pPr algn="l">
                        <a:lnSpc>
                          <a:spcPct val="107000"/>
                        </a:lnSpc>
                        <a:spcAft>
                          <a:spcPts val="800"/>
                        </a:spcAft>
                      </a:pPr>
                      <a:endParaRPr lang="sv-SE" sz="1000" b="1" dirty="0">
                        <a:effectLst/>
                      </a:endParaRPr>
                    </a:p>
                    <a:p>
                      <a:pPr algn="l">
                        <a:lnSpc>
                          <a:spcPct val="107000"/>
                        </a:lnSpc>
                        <a:spcAft>
                          <a:spcPts val="800"/>
                        </a:spcAft>
                      </a:pPr>
                      <a:r>
                        <a:rPr lang="sv-SE" sz="1000" b="1" dirty="0">
                          <a:effectLst/>
                        </a:rPr>
                        <a:t>09.30-10.30</a:t>
                      </a: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00" b="1" i="1" dirty="0">
                          <a:solidFill>
                            <a:srgbClr val="002060"/>
                          </a:solidFill>
                          <a:effectLst/>
                        </a:rPr>
                        <a:t>MUSIKALEN</a:t>
                      </a:r>
                      <a:endParaRPr lang="sv-SE" sz="900" b="1" i="1" dirty="0">
                        <a:solidFill>
                          <a:srgbClr val="002060"/>
                        </a:solidFill>
                        <a:effectLst/>
                      </a:endParaRPr>
                    </a:p>
                    <a:p>
                      <a:pPr algn="ctr">
                        <a:lnSpc>
                          <a:spcPct val="107000"/>
                        </a:lnSpc>
                        <a:spcAft>
                          <a:spcPts val="0"/>
                        </a:spcAft>
                      </a:pPr>
                      <a:r>
                        <a:rPr lang="sv-SE" sz="1000" b="1" dirty="0">
                          <a:effectLst/>
                        </a:rPr>
                        <a:t>Välkomsthälsning</a:t>
                      </a:r>
                    </a:p>
                    <a:p>
                      <a:pPr algn="ctr">
                        <a:lnSpc>
                          <a:spcPct val="107000"/>
                        </a:lnSpc>
                        <a:spcAft>
                          <a:spcPts val="0"/>
                        </a:spcAft>
                      </a:pPr>
                      <a:r>
                        <a:rPr lang="sv-SE" sz="1000" i="1" dirty="0">
                          <a:effectLst/>
                        </a:rPr>
                        <a:t>Mattias Elg, föreståndare HELIX </a:t>
                      </a:r>
                      <a:r>
                        <a:rPr lang="sv-SE" sz="1000" i="1" dirty="0" err="1">
                          <a:effectLst/>
                        </a:rPr>
                        <a:t>Competence</a:t>
                      </a:r>
                      <a:r>
                        <a:rPr lang="sv-SE" sz="1000" i="1" dirty="0">
                          <a:effectLst/>
                        </a:rPr>
                        <a:t> Centre</a:t>
                      </a:r>
                    </a:p>
                    <a:p>
                      <a:pPr algn="ctr">
                        <a:lnSpc>
                          <a:spcPct val="107000"/>
                        </a:lnSpc>
                        <a:spcAft>
                          <a:spcPts val="0"/>
                        </a:spcAft>
                      </a:pPr>
                      <a:endParaRPr lang="sv-SE" sz="1000" dirty="0">
                        <a:effectLst/>
                      </a:endParaRPr>
                    </a:p>
                    <a:p>
                      <a:pPr algn="ctr">
                        <a:lnSpc>
                          <a:spcPct val="107000"/>
                        </a:lnSpc>
                        <a:spcAft>
                          <a:spcPts val="0"/>
                        </a:spcAft>
                      </a:pPr>
                      <a:r>
                        <a:rPr lang="sv-SE" sz="1000" b="1" dirty="0">
                          <a:effectLst/>
                        </a:rPr>
                        <a:t>Lean, Ledarskap och Digitalisering - Från förlust till vinst!</a:t>
                      </a:r>
                    </a:p>
                    <a:p>
                      <a:pPr algn="ctr">
                        <a:lnSpc>
                          <a:spcPct val="107000"/>
                        </a:lnSpc>
                        <a:spcAft>
                          <a:spcPts val="0"/>
                        </a:spcAft>
                      </a:pPr>
                      <a:r>
                        <a:rPr lang="sv-SE" sz="1000" i="1" dirty="0">
                          <a:effectLst/>
                        </a:rPr>
                        <a:t>Christian Silvasti, Produktionslyftet</a:t>
                      </a:r>
                    </a:p>
                    <a:p>
                      <a:pPr algn="ctr">
                        <a:lnSpc>
                          <a:spcPct val="107000"/>
                        </a:lnSpc>
                        <a:spcAft>
                          <a:spcPts val="0"/>
                        </a:spcAft>
                      </a:pPr>
                      <a:endParaRPr lang="sv-SE" sz="900" i="1" dirty="0">
                        <a:effectLst/>
                      </a:endParaRPr>
                    </a:p>
                  </a:txBody>
                  <a:tcPr marL="49110" marR="49110" marT="24555" marB="2455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587508441"/>
                  </a:ext>
                </a:extLst>
              </a:tr>
              <a:tr h="239458">
                <a:tc>
                  <a:txBody>
                    <a:bodyPr/>
                    <a:lstStyle/>
                    <a:p>
                      <a:pPr algn="l">
                        <a:lnSpc>
                          <a:spcPct val="107000"/>
                        </a:lnSpc>
                        <a:spcAft>
                          <a:spcPts val="800"/>
                        </a:spcAft>
                      </a:pPr>
                      <a:r>
                        <a:rPr lang="sv-SE" sz="1000" b="1" dirty="0">
                          <a:solidFill>
                            <a:schemeClr val="bg1"/>
                          </a:solidFill>
                          <a:effectLst/>
                        </a:rPr>
                        <a:t>10.30-10.45</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gridSpan="3">
                  <a:txBody>
                    <a:bodyPr/>
                    <a:lstStyle/>
                    <a:p>
                      <a:pPr algn="ctr">
                        <a:lnSpc>
                          <a:spcPct val="107000"/>
                        </a:lnSpc>
                        <a:spcAft>
                          <a:spcPts val="800"/>
                        </a:spcAft>
                      </a:pPr>
                      <a:r>
                        <a:rPr lang="sv-SE" sz="1050" b="1" dirty="0">
                          <a:solidFill>
                            <a:schemeClr val="bg1"/>
                          </a:solidFill>
                          <a:effectLst/>
                        </a:rPr>
                        <a:t>KAFFEPAUS</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640539500"/>
                  </a:ext>
                </a:extLst>
              </a:tr>
              <a:tr h="1039579">
                <a:tc>
                  <a:txBody>
                    <a:bodyPr/>
                    <a:lstStyle/>
                    <a:p>
                      <a:pPr algn="l">
                        <a:lnSpc>
                          <a:spcPct val="107000"/>
                        </a:lnSpc>
                        <a:spcAft>
                          <a:spcPts val="800"/>
                        </a:spcAft>
                      </a:pPr>
                      <a:endParaRPr lang="sv-SE" sz="1000" b="1" dirty="0">
                        <a:effectLst/>
                      </a:endParaRPr>
                    </a:p>
                    <a:p>
                      <a:pPr algn="l">
                        <a:lnSpc>
                          <a:spcPct val="107000"/>
                        </a:lnSpc>
                        <a:spcAft>
                          <a:spcPts val="800"/>
                        </a:spcAft>
                      </a:pPr>
                      <a:r>
                        <a:rPr lang="sv-SE" sz="1000" b="1" dirty="0">
                          <a:effectLst/>
                        </a:rPr>
                        <a:t>10.45-11.30</a:t>
                      </a: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50" b="1" i="1" dirty="0">
                          <a:solidFill>
                            <a:srgbClr val="002060"/>
                          </a:solidFill>
                          <a:effectLst/>
                        </a:rPr>
                        <a:t>SOLOT</a:t>
                      </a:r>
                      <a:endParaRPr lang="sv-SE" sz="1000" b="1" i="1" dirty="0">
                        <a:solidFill>
                          <a:srgbClr val="002060"/>
                        </a:solidFill>
                        <a:effectLst/>
                      </a:endParaRPr>
                    </a:p>
                    <a:p>
                      <a:pPr algn="ctr">
                        <a:lnSpc>
                          <a:spcPct val="107000"/>
                        </a:lnSpc>
                        <a:spcAft>
                          <a:spcPts val="0"/>
                        </a:spcAft>
                      </a:pPr>
                      <a:endParaRPr lang="sv-SE" sz="700" dirty="0">
                        <a:effectLst/>
                      </a:endParaRPr>
                    </a:p>
                    <a:p>
                      <a:pPr algn="ctr">
                        <a:lnSpc>
                          <a:spcPct val="107000"/>
                        </a:lnSpc>
                        <a:spcAft>
                          <a:spcPts val="0"/>
                        </a:spcAft>
                      </a:pPr>
                      <a:r>
                        <a:rPr lang="sv-SE" sz="1000" b="1" dirty="0">
                          <a:effectLst/>
                        </a:rPr>
                        <a:t>Lönekartläggningar för jämställda löner – vision och verklighet</a:t>
                      </a:r>
                    </a:p>
                    <a:p>
                      <a:pPr algn="ctr">
                        <a:lnSpc>
                          <a:spcPct val="107000"/>
                        </a:lnSpc>
                        <a:spcAft>
                          <a:spcPts val="0"/>
                        </a:spcAft>
                      </a:pPr>
                      <a:r>
                        <a:rPr lang="sv-SE" sz="1000" i="1" dirty="0">
                          <a:effectLst/>
                        </a:rPr>
                        <a:t>Anna Fogelberg Eriksson (</a:t>
                      </a:r>
                      <a:r>
                        <a:rPr lang="sv-SE" sz="1000" i="1" dirty="0" err="1">
                          <a:effectLst/>
                        </a:rPr>
                        <a:t>LiU</a:t>
                      </a:r>
                      <a:r>
                        <a:rPr lang="sv-SE" sz="1000" i="1" dirty="0">
                          <a:effectLst/>
                        </a:rPr>
                        <a:t>) &amp; Minna Salminen Karlsson (Uppsala universitet)</a:t>
                      </a:r>
                      <a:endParaRPr lang="sv-SE" sz="1000" dirty="0">
                        <a:effectLst/>
                      </a:endParaRPr>
                    </a:p>
                  </a:txBody>
                  <a:tcPr marL="49110" marR="49110" marT="24555" marB="2455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50" b="1" i="1" dirty="0">
                          <a:solidFill>
                            <a:srgbClr val="002060"/>
                          </a:solidFill>
                          <a:effectLst/>
                        </a:rPr>
                        <a:t>DUETTEN</a:t>
                      </a:r>
                      <a:endParaRPr lang="sv-SE" sz="1000" b="1" i="1" dirty="0">
                        <a:solidFill>
                          <a:srgbClr val="002060"/>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7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1" dirty="0" err="1">
                          <a:effectLst/>
                        </a:rPr>
                        <a:t>Intreprenörskap</a:t>
                      </a:r>
                      <a:r>
                        <a:rPr lang="sv-SE" sz="1000" b="1" dirty="0">
                          <a:effectLst/>
                        </a:rPr>
                        <a:t>, vad innebär det? – idag och i framtiden</a:t>
                      </a:r>
                      <a:endParaRPr lang="en-US" sz="1000" b="1"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i="1" dirty="0" err="1">
                          <a:effectLst/>
                        </a:rPr>
                        <a:t>Mineta</a:t>
                      </a:r>
                      <a:r>
                        <a:rPr lang="sv-SE" sz="1000" i="1" dirty="0">
                          <a:effectLst/>
                        </a:rPr>
                        <a:t> </a:t>
                      </a:r>
                      <a:r>
                        <a:rPr lang="sv-SE" sz="1000" i="1" dirty="0" err="1">
                          <a:effectLst/>
                        </a:rPr>
                        <a:t>Galijasevic</a:t>
                      </a:r>
                      <a:r>
                        <a:rPr lang="sv-SE" sz="1000" i="1" dirty="0">
                          <a:effectLst/>
                        </a:rPr>
                        <a:t>  (Siemens &amp; </a:t>
                      </a:r>
                      <a:r>
                        <a:rPr lang="sv-SE" sz="1000" i="1" dirty="0" err="1">
                          <a:effectLst/>
                        </a:rPr>
                        <a:t>LiU</a:t>
                      </a:r>
                      <a:r>
                        <a:rPr lang="sv-SE" sz="1000" i="1" dirty="0">
                          <a:effectLst/>
                        </a:rPr>
                        <a:t>)</a:t>
                      </a: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50" b="1" i="1" dirty="0">
                          <a:solidFill>
                            <a:srgbClr val="002060"/>
                          </a:solidFill>
                          <a:effectLst/>
                        </a:rPr>
                        <a:t>OPERETTEN</a:t>
                      </a:r>
                      <a:endParaRPr lang="sv-SE" sz="1000" b="1" i="1" dirty="0">
                        <a:solidFill>
                          <a:srgbClr val="002060"/>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8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b="1"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1" dirty="0">
                          <a:effectLst/>
                        </a:rPr>
                        <a:t>Arbetsmiljön i utveckling – ledarskap och förändringskompetens för framtiden: tre kunskapsöversikter från Myndigheten för arbetsmiljökunskap</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i="1" dirty="0">
                          <a:effectLst/>
                        </a:rPr>
                        <a:t>Jörgen Eklund, Andreas Wallo &amp; Henrik Kock (</a:t>
                      </a:r>
                      <a:r>
                        <a:rPr lang="sv-SE" sz="1000" i="1" dirty="0" err="1">
                          <a:effectLst/>
                        </a:rPr>
                        <a:t>LiU</a:t>
                      </a:r>
                      <a:r>
                        <a:rPr lang="sv-SE" sz="1000" i="1" dirty="0">
                          <a:effectLst/>
                        </a:rPr>
                        <a:t>)</a:t>
                      </a: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9487415"/>
                  </a:ext>
                </a:extLst>
              </a:tr>
              <a:tr h="641098">
                <a:tc>
                  <a:txBody>
                    <a:bodyPr/>
                    <a:lstStyle/>
                    <a:p>
                      <a:pPr algn="l">
                        <a:lnSpc>
                          <a:spcPct val="107000"/>
                        </a:lnSpc>
                        <a:spcAft>
                          <a:spcPts val="800"/>
                        </a:spcAft>
                      </a:pPr>
                      <a:r>
                        <a:rPr lang="sv-SE" sz="1000" b="1">
                          <a:effectLst/>
                        </a:rPr>
                        <a:t>11.30-12.15</a:t>
                      </a:r>
                      <a:endParaRPr lang="sv-SE" sz="1000" b="1">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sv-SE" sz="1000" b="1" dirty="0">
                          <a:effectLst/>
                        </a:rPr>
                        <a:t>Integration av förebyggande och rehabiliterande arbete på arbetsplatsen - mot ett arbetsgivarstöd</a:t>
                      </a:r>
                    </a:p>
                    <a:p>
                      <a:pPr algn="ctr">
                        <a:lnSpc>
                          <a:spcPct val="107000"/>
                        </a:lnSpc>
                        <a:spcAft>
                          <a:spcPts val="0"/>
                        </a:spcAft>
                      </a:pPr>
                      <a:r>
                        <a:rPr lang="sv-SE" sz="1000" i="1" dirty="0">
                          <a:effectLst/>
                        </a:rPr>
                        <a:t>Christian Ståhl &amp; Isa </a:t>
                      </a:r>
                      <a:r>
                        <a:rPr lang="sv-SE" sz="1000" i="1" dirty="0" err="1">
                          <a:effectLst/>
                        </a:rPr>
                        <a:t>Moldvik</a:t>
                      </a:r>
                      <a:r>
                        <a:rPr lang="sv-SE" sz="1000" i="1" dirty="0">
                          <a:effectLst/>
                        </a:rPr>
                        <a:t> (</a:t>
                      </a:r>
                      <a:r>
                        <a:rPr lang="sv-SE" sz="1000" i="1" dirty="0" err="1">
                          <a:effectLst/>
                        </a:rPr>
                        <a:t>LiU</a:t>
                      </a:r>
                      <a:r>
                        <a:rPr lang="sv-SE" sz="1000" i="1" dirty="0">
                          <a:effectLst/>
                        </a:rPr>
                        <a:t>)</a:t>
                      </a:r>
                    </a:p>
                  </a:txBody>
                  <a:tcPr marL="49110" marR="49110" marT="24555" marB="2455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1" dirty="0">
                          <a:effectLst/>
                        </a:rPr>
                        <a:t>Att leda ett snabbväxande kunskapsföretag – hur man utvecklar en attraktiv arbetsplats</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i="1" dirty="0">
                          <a:effectLst/>
                        </a:rPr>
                        <a:t>Patrik Holm (</a:t>
                      </a:r>
                      <a:r>
                        <a:rPr lang="sv-SE" sz="1000" i="1" dirty="0" err="1">
                          <a:effectLst/>
                        </a:rPr>
                        <a:t>HiQ</a:t>
                      </a:r>
                      <a:r>
                        <a:rPr lang="sv-SE" sz="1000" i="1" dirty="0">
                          <a:effectLst/>
                        </a:rPr>
                        <a:t> Ace) &amp; Magnus </a:t>
                      </a:r>
                      <a:r>
                        <a:rPr lang="sv-SE" sz="1000" i="1" dirty="0" err="1">
                          <a:effectLst/>
                        </a:rPr>
                        <a:t>Klofsten</a:t>
                      </a:r>
                      <a:r>
                        <a:rPr lang="sv-SE" sz="1000" i="1" dirty="0">
                          <a:effectLst/>
                        </a:rPr>
                        <a:t> (</a:t>
                      </a:r>
                      <a:r>
                        <a:rPr lang="sv-SE" sz="1000" i="1" dirty="0" err="1">
                          <a:effectLst/>
                        </a:rPr>
                        <a:t>LiU</a:t>
                      </a:r>
                      <a:r>
                        <a:rPr lang="sv-SE" sz="1000" i="1" dirty="0">
                          <a:effectLst/>
                        </a:rPr>
                        <a:t>)</a:t>
                      </a: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sv-SE" sz="900" i="1" dirty="0">
                        <a:effectLst/>
                      </a:endParaRP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592541"/>
                  </a:ext>
                </a:extLst>
              </a:tr>
              <a:tr h="219873">
                <a:tc>
                  <a:txBody>
                    <a:bodyPr/>
                    <a:lstStyle/>
                    <a:p>
                      <a:pPr algn="l">
                        <a:lnSpc>
                          <a:spcPct val="107000"/>
                        </a:lnSpc>
                        <a:spcAft>
                          <a:spcPts val="800"/>
                        </a:spcAft>
                      </a:pPr>
                      <a:r>
                        <a:rPr lang="sv-SE" sz="1000" b="1" dirty="0">
                          <a:solidFill>
                            <a:schemeClr val="bg1"/>
                          </a:solidFill>
                          <a:effectLst/>
                        </a:rPr>
                        <a:t>12.15-13.15</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gridSpan="3">
                  <a:txBody>
                    <a:bodyPr/>
                    <a:lstStyle/>
                    <a:p>
                      <a:pPr algn="ctr">
                        <a:lnSpc>
                          <a:spcPct val="107000"/>
                        </a:lnSpc>
                        <a:spcAft>
                          <a:spcPts val="800"/>
                        </a:spcAft>
                      </a:pPr>
                      <a:r>
                        <a:rPr lang="sv-SE" sz="1050" b="1" dirty="0">
                          <a:solidFill>
                            <a:schemeClr val="bg1"/>
                          </a:solidFill>
                          <a:effectLst/>
                        </a:rPr>
                        <a:t>LUNCH</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177544383"/>
                  </a:ext>
                </a:extLst>
              </a:tr>
              <a:tr h="1075937">
                <a:tc>
                  <a:txBody>
                    <a:bodyPr/>
                    <a:lstStyle/>
                    <a:p>
                      <a:pPr algn="l">
                        <a:lnSpc>
                          <a:spcPct val="107000"/>
                        </a:lnSpc>
                        <a:spcAft>
                          <a:spcPts val="800"/>
                        </a:spcAft>
                      </a:pPr>
                      <a:endParaRPr lang="sv-SE" sz="1000" b="1" dirty="0">
                        <a:effectLst/>
                      </a:endParaRPr>
                    </a:p>
                    <a:p>
                      <a:pPr algn="l">
                        <a:lnSpc>
                          <a:spcPct val="107000"/>
                        </a:lnSpc>
                        <a:spcAft>
                          <a:spcPts val="800"/>
                        </a:spcAft>
                      </a:pPr>
                      <a:r>
                        <a:rPr lang="sv-SE" sz="1000" b="1" dirty="0">
                          <a:effectLst/>
                        </a:rPr>
                        <a:t>13.15-14.00</a:t>
                      </a: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50" b="1" i="1" dirty="0">
                          <a:solidFill>
                            <a:srgbClr val="002060"/>
                          </a:solidFill>
                          <a:effectLst/>
                        </a:rPr>
                        <a:t>SOLOT</a:t>
                      </a:r>
                      <a:endParaRPr lang="sv-SE" sz="1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7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1" dirty="0">
                          <a:effectLst/>
                        </a:rPr>
                        <a:t>Standardiserade vårdförlopp</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0" i="1" dirty="0">
                          <a:effectLst/>
                        </a:rPr>
                        <a:t>Magdalena Smeds (</a:t>
                      </a:r>
                      <a:r>
                        <a:rPr lang="sv-SE" sz="1000" b="0" i="1" dirty="0" err="1">
                          <a:effectLst/>
                        </a:rPr>
                        <a:t>LiU</a:t>
                      </a:r>
                      <a:r>
                        <a:rPr lang="sv-SE" sz="1000" b="0" i="1">
                          <a:effectLst/>
                        </a:rPr>
                        <a:t>)</a:t>
                      </a:r>
                      <a:endParaRPr lang="sv-SE" sz="1000" b="0" i="1" dirty="0">
                        <a:effectLst/>
                      </a:endParaRPr>
                    </a:p>
                    <a:p>
                      <a:pPr algn="ctr">
                        <a:lnSpc>
                          <a:spcPct val="107000"/>
                        </a:lnSpc>
                        <a:spcAft>
                          <a:spcPts val="0"/>
                        </a:spcAft>
                      </a:pPr>
                      <a:endParaRPr lang="sv-SE" sz="1000" dirty="0">
                        <a:effectLst/>
                      </a:endParaRPr>
                    </a:p>
                  </a:txBody>
                  <a:tcPr marL="49110" marR="49110" marT="24555" marB="2455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50" b="1" i="1" dirty="0">
                          <a:solidFill>
                            <a:srgbClr val="002060"/>
                          </a:solidFill>
                          <a:effectLst/>
                        </a:rPr>
                        <a:t>DUETTEN</a:t>
                      </a:r>
                      <a:endParaRPr lang="sv-SE" sz="10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700" dirty="0">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1" dirty="0">
                          <a:effectLst/>
                        </a:rPr>
                        <a:t>Samverkan mellan idéburen och offentlig sektor – kan tillit byggas trots olika logiker?</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i="1" dirty="0">
                          <a:effectLst/>
                        </a:rPr>
                        <a:t>Lena Högberg (</a:t>
                      </a:r>
                      <a:r>
                        <a:rPr lang="sv-SE" sz="1000" i="1" dirty="0" err="1">
                          <a:effectLst/>
                        </a:rPr>
                        <a:t>LiU</a:t>
                      </a:r>
                      <a:r>
                        <a:rPr lang="sv-SE" sz="1000" i="1" dirty="0">
                          <a:effectLst/>
                        </a:rPr>
                        <a:t>)</a:t>
                      </a:r>
                      <a:endParaRPr lang="sv-SE" sz="1000" dirty="0">
                        <a:effectLst/>
                      </a:endParaRP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50" b="1" i="1" dirty="0">
                          <a:solidFill>
                            <a:srgbClr val="002060"/>
                          </a:solidFill>
                          <a:effectLst/>
                        </a:rPr>
                        <a:t>OPERETTEN</a:t>
                      </a:r>
                      <a:endParaRPr lang="sv-SE" sz="1000" b="1" i="1" dirty="0">
                        <a:solidFill>
                          <a:srgbClr val="002060"/>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700" dirty="0">
                        <a:effectLst/>
                      </a:endParaRPr>
                    </a:p>
                    <a:p>
                      <a:pPr algn="ctr">
                        <a:lnSpc>
                          <a:spcPct val="107000"/>
                        </a:lnSpc>
                        <a:spcAft>
                          <a:spcPts val="0"/>
                        </a:spcAft>
                      </a:pPr>
                      <a:r>
                        <a:rPr lang="sv-SE" sz="1000" b="1" dirty="0">
                          <a:effectLst/>
                        </a:rPr>
                        <a:t>Ledarskap för lärande – utveckling av ett mätinstrument</a:t>
                      </a:r>
                    </a:p>
                    <a:p>
                      <a:pPr algn="ctr">
                        <a:lnSpc>
                          <a:spcPct val="107000"/>
                        </a:lnSpc>
                        <a:spcAft>
                          <a:spcPts val="0"/>
                        </a:spcAft>
                      </a:pPr>
                      <a:r>
                        <a:rPr lang="sv-SE" sz="1000" i="1" dirty="0">
                          <a:effectLst/>
                        </a:rPr>
                        <a:t>Daniel Lundqvist, Andreas Wallo &amp; Henrik Kock (</a:t>
                      </a:r>
                      <a:r>
                        <a:rPr lang="sv-SE" sz="1000" i="1" dirty="0" err="1">
                          <a:effectLst/>
                        </a:rPr>
                        <a:t>LiU</a:t>
                      </a:r>
                      <a:r>
                        <a:rPr lang="sv-SE" sz="1000" i="1" dirty="0">
                          <a:effectLst/>
                        </a:rPr>
                        <a:t>)</a:t>
                      </a:r>
                      <a:endParaRPr lang="sv-SE" sz="1000" dirty="0">
                        <a:effectLst/>
                      </a:endParaRPr>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19316231"/>
                  </a:ext>
                </a:extLst>
              </a:tr>
              <a:tr h="641098">
                <a:tc>
                  <a:txBody>
                    <a:bodyPr/>
                    <a:lstStyle/>
                    <a:p>
                      <a:pPr algn="l">
                        <a:lnSpc>
                          <a:spcPct val="107000"/>
                        </a:lnSpc>
                        <a:spcAft>
                          <a:spcPts val="800"/>
                        </a:spcAft>
                      </a:pPr>
                      <a:r>
                        <a:rPr lang="sv-SE" sz="1000" b="1">
                          <a:effectLst/>
                        </a:rPr>
                        <a:t>14.00-14.45</a:t>
                      </a:r>
                      <a:endParaRPr lang="sv-SE" sz="1000" b="1">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1" dirty="0">
                          <a:effectLst/>
                        </a:rPr>
                        <a:t>Visualisering av mätetal för bättre styrning</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i="1" dirty="0">
                          <a:effectLst/>
                        </a:rPr>
                        <a:t>Martina Berglund (</a:t>
                      </a:r>
                      <a:r>
                        <a:rPr lang="sv-SE" sz="1000" i="1" dirty="0" err="1">
                          <a:effectLst/>
                        </a:rPr>
                        <a:t>LiU</a:t>
                      </a:r>
                      <a:r>
                        <a:rPr lang="sv-SE" sz="1000" i="1" dirty="0">
                          <a:effectLst/>
                        </a:rPr>
                        <a:t>)</a:t>
                      </a:r>
                      <a:endParaRPr lang="sv-SE" sz="1000" i="1" dirty="0"/>
                    </a:p>
                    <a:p>
                      <a:pPr algn="ctr">
                        <a:lnSpc>
                          <a:spcPct val="107000"/>
                        </a:lnSpc>
                        <a:spcAft>
                          <a:spcPts val="0"/>
                        </a:spcAft>
                      </a:pPr>
                      <a:endParaRPr lang="sv-SE" sz="1000" i="1" dirty="0"/>
                    </a:p>
                  </a:txBody>
                  <a:tcPr marL="49110" marR="49110" marT="24555" marB="2455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sv-SE" sz="1000" b="1" i="0" dirty="0"/>
                        <a:t>Digitalt ledarskap eller ledarskap i en digital </a:t>
                      </a:r>
                      <a:r>
                        <a:rPr lang="sv-SE" sz="1000" b="1" i="0"/>
                        <a:t>era?</a:t>
                      </a:r>
                    </a:p>
                    <a:p>
                      <a:pPr algn="ctr">
                        <a:lnSpc>
                          <a:spcPct val="107000"/>
                        </a:lnSpc>
                        <a:spcAft>
                          <a:spcPts val="0"/>
                        </a:spcAft>
                      </a:pPr>
                      <a:r>
                        <a:rPr lang="sv-SE" sz="1000" i="1">
                          <a:effectLst/>
                        </a:rPr>
                        <a:t>Ulf </a:t>
                      </a:r>
                      <a:r>
                        <a:rPr lang="sv-SE" sz="1000" i="1" dirty="0">
                          <a:effectLst/>
                        </a:rPr>
                        <a:t>Melin &amp; Ewa </a:t>
                      </a:r>
                      <a:r>
                        <a:rPr lang="sv-SE" sz="1000" i="1" dirty="0" err="1">
                          <a:effectLst/>
                        </a:rPr>
                        <a:t>Braf</a:t>
                      </a:r>
                      <a:r>
                        <a:rPr lang="sv-SE" sz="1000" i="1" dirty="0">
                          <a:effectLst/>
                        </a:rPr>
                        <a:t> (</a:t>
                      </a:r>
                      <a:r>
                        <a:rPr lang="sv-SE" sz="1000" i="1" dirty="0" err="1">
                          <a:effectLst/>
                        </a:rPr>
                        <a:t>LiU</a:t>
                      </a:r>
                      <a:r>
                        <a:rPr lang="sv-SE" sz="1000" i="1" dirty="0">
                          <a:effectLst/>
                        </a:rPr>
                        <a:t>)</a:t>
                      </a:r>
                      <a:endParaRPr lang="sv-SE" sz="1000" i="1" dirty="0"/>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b="1" dirty="0">
                          <a:effectLst/>
                        </a:rPr>
                        <a:t>Kompetenser för kvalitetsutveckling – ett kompetensperspektiv på praktiker i kvalitetsutveckling</a:t>
                      </a:r>
                    </a:p>
                    <a:p>
                      <a:pPr marL="0" marR="0" lvl="0" indent="0" algn="ctr" defTabSz="914400" rtl="0" eaLnBrk="1" fontAlgn="auto" latinLnBrk="0" hangingPunct="1">
                        <a:lnSpc>
                          <a:spcPct val="107000"/>
                        </a:lnSpc>
                        <a:spcBef>
                          <a:spcPts val="0"/>
                        </a:spcBef>
                        <a:spcAft>
                          <a:spcPts val="0"/>
                        </a:spcAft>
                        <a:buClrTx/>
                        <a:buSzTx/>
                        <a:buFontTx/>
                        <a:buNone/>
                        <a:tabLst/>
                        <a:defRPr/>
                      </a:pPr>
                      <a:r>
                        <a:rPr lang="sv-SE" sz="1000" i="1" dirty="0">
                          <a:effectLst/>
                        </a:rPr>
                        <a:t>Jason Martin (</a:t>
                      </a:r>
                      <a:r>
                        <a:rPr lang="sv-SE" sz="1000" i="1" dirty="0" err="1">
                          <a:effectLst/>
                        </a:rPr>
                        <a:t>LiU</a:t>
                      </a:r>
                      <a:r>
                        <a:rPr lang="sv-SE" sz="1000" i="1"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sv-SE" sz="1000" i="1" dirty="0"/>
                    </a:p>
                  </a:txBody>
                  <a:tcPr marL="49110" marR="49110" marT="24555" marB="245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8214562"/>
                  </a:ext>
                </a:extLst>
              </a:tr>
              <a:tr h="219569">
                <a:tc>
                  <a:txBody>
                    <a:bodyPr/>
                    <a:lstStyle/>
                    <a:p>
                      <a:pPr algn="l">
                        <a:lnSpc>
                          <a:spcPct val="107000"/>
                        </a:lnSpc>
                        <a:spcAft>
                          <a:spcPts val="800"/>
                        </a:spcAft>
                      </a:pPr>
                      <a:r>
                        <a:rPr lang="sv-SE" sz="1000" b="1" dirty="0">
                          <a:solidFill>
                            <a:schemeClr val="bg1"/>
                          </a:solidFill>
                          <a:effectLst/>
                        </a:rPr>
                        <a:t>14.45-15.15</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gridSpan="3">
                  <a:txBody>
                    <a:bodyPr/>
                    <a:lstStyle/>
                    <a:p>
                      <a:pPr algn="ctr">
                        <a:lnSpc>
                          <a:spcPct val="107000"/>
                        </a:lnSpc>
                        <a:spcAft>
                          <a:spcPts val="800"/>
                        </a:spcAft>
                      </a:pPr>
                      <a:r>
                        <a:rPr lang="sv-SE" sz="1050" b="1" dirty="0">
                          <a:solidFill>
                            <a:schemeClr val="bg1"/>
                          </a:solidFill>
                          <a:effectLst/>
                        </a:rPr>
                        <a:t>KAFFEPAUS</a:t>
                      </a:r>
                      <a:endParaRPr lang="sv-SE" sz="1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4472C4"/>
                    </a:solidFill>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200624599"/>
                  </a:ext>
                </a:extLst>
              </a:tr>
              <a:tr h="641098">
                <a:tc>
                  <a:txBody>
                    <a:bodyPr/>
                    <a:lstStyle/>
                    <a:p>
                      <a:pPr algn="l">
                        <a:lnSpc>
                          <a:spcPct val="107000"/>
                        </a:lnSpc>
                        <a:spcAft>
                          <a:spcPts val="800"/>
                        </a:spcAft>
                      </a:pPr>
                      <a:endParaRPr lang="sv-SE" sz="400" b="1" dirty="0">
                        <a:effectLst/>
                      </a:endParaRPr>
                    </a:p>
                    <a:p>
                      <a:pPr algn="l">
                        <a:lnSpc>
                          <a:spcPct val="107000"/>
                        </a:lnSpc>
                        <a:spcAft>
                          <a:spcPts val="800"/>
                        </a:spcAft>
                      </a:pPr>
                      <a:r>
                        <a:rPr lang="sv-SE" sz="1000" b="1" dirty="0">
                          <a:effectLst/>
                        </a:rPr>
                        <a:t>15.15-16.00</a:t>
                      </a:r>
                      <a:endParaRPr lang="sv-SE"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lang="sv-SE" sz="1050" b="1" i="1" dirty="0">
                          <a:solidFill>
                            <a:srgbClr val="002060"/>
                          </a:solidFill>
                          <a:effectLst/>
                        </a:rPr>
                        <a:t>MUSIKALEN</a:t>
                      </a:r>
                      <a:endParaRPr lang="sv-SE" sz="1000" b="1" i="1" dirty="0">
                        <a:solidFill>
                          <a:srgbClr val="002060"/>
                        </a:solidFill>
                        <a:effectLst/>
                      </a:endParaRPr>
                    </a:p>
                    <a:p>
                      <a:pPr algn="ctr">
                        <a:lnSpc>
                          <a:spcPct val="107000"/>
                        </a:lnSpc>
                        <a:spcAft>
                          <a:spcPts val="0"/>
                        </a:spcAft>
                      </a:pPr>
                      <a:r>
                        <a:rPr lang="sv-SE" sz="1000" b="1" dirty="0">
                          <a:effectLst/>
                        </a:rPr>
                        <a:t>Integrera eller separera arbete och privat liv? Om hållbarhet i det digitala arbetslivet</a:t>
                      </a:r>
                    </a:p>
                    <a:p>
                      <a:pPr algn="ctr">
                        <a:lnSpc>
                          <a:spcPct val="107000"/>
                        </a:lnSpc>
                        <a:spcAft>
                          <a:spcPts val="0"/>
                        </a:spcAft>
                      </a:pPr>
                      <a:r>
                        <a:rPr lang="sv-SE" sz="1000" i="1" dirty="0">
                          <a:effectLst/>
                        </a:rPr>
                        <a:t>Kristina Palm, Karolinska Institutet, KTH och Karlstads universitet</a:t>
                      </a:r>
                    </a:p>
                  </a:txBody>
                  <a:tcPr marL="49110" marR="49110" marT="24555" marB="24555"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3246472447"/>
                  </a:ext>
                </a:extLst>
              </a:tr>
              <a:tr h="342254">
                <a:tc>
                  <a:txBody>
                    <a:bodyPr/>
                    <a:lstStyle/>
                    <a:p>
                      <a:pPr algn="l">
                        <a:lnSpc>
                          <a:spcPct val="107000"/>
                        </a:lnSpc>
                        <a:spcAft>
                          <a:spcPts val="800"/>
                        </a:spcAft>
                      </a:pPr>
                      <a:r>
                        <a:rPr lang="sv-SE" sz="1000" b="1" dirty="0">
                          <a:effectLst/>
                        </a:rPr>
                        <a:t>16.00-16.15</a:t>
                      </a: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tcPr>
                </a:tc>
                <a:tc gridSpan="3">
                  <a:txBody>
                    <a:bodyPr/>
                    <a:lstStyle/>
                    <a:p>
                      <a:pPr algn="ctr">
                        <a:lnSpc>
                          <a:spcPct val="107000"/>
                        </a:lnSpc>
                        <a:spcAft>
                          <a:spcPts val="0"/>
                        </a:spcAft>
                      </a:pPr>
                      <a:r>
                        <a:rPr lang="sv-SE" sz="1000" b="1" dirty="0">
                          <a:effectLst/>
                        </a:rPr>
                        <a:t>Avslutning </a:t>
                      </a:r>
                    </a:p>
                    <a:p>
                      <a:pPr algn="ctr">
                        <a:lnSpc>
                          <a:spcPct val="107000"/>
                        </a:lnSpc>
                        <a:spcAft>
                          <a:spcPts val="0"/>
                        </a:spcAft>
                      </a:pPr>
                      <a:r>
                        <a:rPr lang="sv-SE" sz="1000" i="1" dirty="0">
                          <a:effectLst/>
                        </a:rPr>
                        <a:t>Mattias Elg</a:t>
                      </a:r>
                    </a:p>
                  </a:txBody>
                  <a:tcPr marL="49110" marR="49110" marT="24555" marB="24555">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2973229933"/>
                  </a:ext>
                </a:extLst>
              </a:tr>
            </a:tbl>
          </a:graphicData>
        </a:graphic>
      </p:graphicFrame>
      <p:graphicFrame>
        <p:nvGraphicFramePr>
          <p:cNvPr id="4" name="Tabell 3">
            <a:extLst>
              <a:ext uri="{FF2B5EF4-FFF2-40B4-BE49-F238E27FC236}">
                <a16:creationId xmlns:a16="http://schemas.microsoft.com/office/drawing/2014/main" id="{9958D923-0F79-4C83-A106-C5922091EAB6}"/>
              </a:ext>
            </a:extLst>
          </p:cNvPr>
          <p:cNvGraphicFramePr>
            <a:graphicFrameLocks noGrp="1"/>
          </p:cNvGraphicFramePr>
          <p:nvPr>
            <p:extLst>
              <p:ext uri="{D42A27DB-BD31-4B8C-83A1-F6EECF244321}">
                <p14:modId xmlns:p14="http://schemas.microsoft.com/office/powerpoint/2010/main" val="2727582743"/>
              </p:ext>
            </p:extLst>
          </p:nvPr>
        </p:nvGraphicFramePr>
        <p:xfrm>
          <a:off x="1073916" y="6679781"/>
          <a:ext cx="11118083" cy="189382"/>
        </p:xfrm>
        <a:graphic>
          <a:graphicData uri="http://schemas.openxmlformats.org/drawingml/2006/table">
            <a:tbl>
              <a:tblPr firstCol="1">
                <a:tableStyleId>{5940675A-B579-460E-94D1-54222C63F5DA}</a:tableStyleId>
              </a:tblPr>
              <a:tblGrid>
                <a:gridCol w="892598">
                  <a:extLst>
                    <a:ext uri="{9D8B030D-6E8A-4147-A177-3AD203B41FA5}">
                      <a16:colId xmlns:a16="http://schemas.microsoft.com/office/drawing/2014/main" val="3609282608"/>
                    </a:ext>
                  </a:extLst>
                </a:gridCol>
                <a:gridCol w="10225485">
                  <a:extLst>
                    <a:ext uri="{9D8B030D-6E8A-4147-A177-3AD203B41FA5}">
                      <a16:colId xmlns:a16="http://schemas.microsoft.com/office/drawing/2014/main" val="3351176442"/>
                    </a:ext>
                  </a:extLst>
                </a:gridCol>
              </a:tblGrid>
              <a:tr h="121523">
                <a:tc>
                  <a:txBody>
                    <a:bodyPr/>
                    <a:lstStyle/>
                    <a:p>
                      <a:pPr algn="l">
                        <a:lnSpc>
                          <a:spcPct val="107000"/>
                        </a:lnSpc>
                        <a:spcAft>
                          <a:spcPts val="800"/>
                        </a:spcAft>
                      </a:pP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lnSpc>
                          <a:spcPct val="107000"/>
                        </a:lnSpc>
                        <a:spcAft>
                          <a:spcPts val="800"/>
                        </a:spcAft>
                      </a:pPr>
                      <a:endParaRPr lang="sv-SE" sz="9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9110" marR="49110" marT="24555" marB="24555"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776263100"/>
                  </a:ext>
                </a:extLst>
              </a:tr>
            </a:tbl>
          </a:graphicData>
        </a:graphic>
      </p:graphicFrame>
      <p:cxnSp>
        <p:nvCxnSpPr>
          <p:cNvPr id="13" name="Rak koppling 12">
            <a:extLst>
              <a:ext uri="{FF2B5EF4-FFF2-40B4-BE49-F238E27FC236}">
                <a16:creationId xmlns:a16="http://schemas.microsoft.com/office/drawing/2014/main" id="{E5CCBD1C-B09F-4183-98EF-0388E7D6B366}"/>
              </a:ext>
            </a:extLst>
          </p:cNvPr>
          <p:cNvCxnSpPr>
            <a:cxnSpLocks/>
          </p:cNvCxnSpPr>
          <p:nvPr/>
        </p:nvCxnSpPr>
        <p:spPr>
          <a:xfrm>
            <a:off x="2168434" y="2734056"/>
            <a:ext cx="2738846" cy="0"/>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cxnSp>
        <p:nvCxnSpPr>
          <p:cNvPr id="20" name="Rak koppling 19">
            <a:extLst>
              <a:ext uri="{FF2B5EF4-FFF2-40B4-BE49-F238E27FC236}">
                <a16:creationId xmlns:a16="http://schemas.microsoft.com/office/drawing/2014/main" id="{7FD2E20F-75C7-4197-AF3A-CB38487ECFA2}"/>
              </a:ext>
            </a:extLst>
          </p:cNvPr>
          <p:cNvCxnSpPr>
            <a:cxnSpLocks/>
          </p:cNvCxnSpPr>
          <p:nvPr/>
        </p:nvCxnSpPr>
        <p:spPr>
          <a:xfrm>
            <a:off x="5608320" y="2734056"/>
            <a:ext cx="2943497" cy="0"/>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cxnSp>
        <p:nvCxnSpPr>
          <p:cNvPr id="21" name="Rak koppling 20">
            <a:extLst>
              <a:ext uri="{FF2B5EF4-FFF2-40B4-BE49-F238E27FC236}">
                <a16:creationId xmlns:a16="http://schemas.microsoft.com/office/drawing/2014/main" id="{78BCA133-A985-4DCE-8330-8749AD39D1C1}"/>
              </a:ext>
            </a:extLst>
          </p:cNvPr>
          <p:cNvCxnSpPr>
            <a:cxnSpLocks/>
          </p:cNvCxnSpPr>
          <p:nvPr/>
        </p:nvCxnSpPr>
        <p:spPr>
          <a:xfrm>
            <a:off x="9065623" y="4645525"/>
            <a:ext cx="2908663" cy="0"/>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cxnSp>
        <p:nvCxnSpPr>
          <p:cNvPr id="22" name="Rak koppling 21">
            <a:extLst>
              <a:ext uri="{FF2B5EF4-FFF2-40B4-BE49-F238E27FC236}">
                <a16:creationId xmlns:a16="http://schemas.microsoft.com/office/drawing/2014/main" id="{298F1217-3DAD-4939-8C0C-5AD829917C88}"/>
              </a:ext>
            </a:extLst>
          </p:cNvPr>
          <p:cNvCxnSpPr>
            <a:cxnSpLocks/>
          </p:cNvCxnSpPr>
          <p:nvPr/>
        </p:nvCxnSpPr>
        <p:spPr>
          <a:xfrm flipV="1">
            <a:off x="5529943" y="4626864"/>
            <a:ext cx="3021874" cy="6096"/>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cxnSp>
        <p:nvCxnSpPr>
          <p:cNvPr id="23" name="Rak koppling 22">
            <a:extLst>
              <a:ext uri="{FF2B5EF4-FFF2-40B4-BE49-F238E27FC236}">
                <a16:creationId xmlns:a16="http://schemas.microsoft.com/office/drawing/2014/main" id="{057AF2EB-5CA0-4604-AB26-497FAB984677}"/>
              </a:ext>
            </a:extLst>
          </p:cNvPr>
          <p:cNvCxnSpPr>
            <a:cxnSpLocks/>
          </p:cNvCxnSpPr>
          <p:nvPr/>
        </p:nvCxnSpPr>
        <p:spPr>
          <a:xfrm>
            <a:off x="2168434" y="4626864"/>
            <a:ext cx="2671790" cy="0"/>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cxnSp>
        <p:nvCxnSpPr>
          <p:cNvPr id="24" name="Rak koppling 23">
            <a:extLst>
              <a:ext uri="{FF2B5EF4-FFF2-40B4-BE49-F238E27FC236}">
                <a16:creationId xmlns:a16="http://schemas.microsoft.com/office/drawing/2014/main" id="{E0814176-8748-4C0B-B755-6702C145B9E8}"/>
              </a:ext>
            </a:extLst>
          </p:cNvPr>
          <p:cNvCxnSpPr>
            <a:cxnSpLocks/>
          </p:cNvCxnSpPr>
          <p:nvPr/>
        </p:nvCxnSpPr>
        <p:spPr>
          <a:xfrm>
            <a:off x="5338354" y="923544"/>
            <a:ext cx="3466012" cy="0"/>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cxnSp>
        <p:nvCxnSpPr>
          <p:cNvPr id="25" name="Rak koppling 24">
            <a:extLst>
              <a:ext uri="{FF2B5EF4-FFF2-40B4-BE49-F238E27FC236}">
                <a16:creationId xmlns:a16="http://schemas.microsoft.com/office/drawing/2014/main" id="{436A7AE8-BE18-42EA-AE60-ABC99F41855D}"/>
              </a:ext>
            </a:extLst>
          </p:cNvPr>
          <p:cNvCxnSpPr>
            <a:cxnSpLocks/>
          </p:cNvCxnSpPr>
          <p:nvPr/>
        </p:nvCxnSpPr>
        <p:spPr>
          <a:xfrm>
            <a:off x="5608320" y="6275254"/>
            <a:ext cx="3004457" cy="0"/>
          </a:xfrm>
          <a:prstGeom prst="line">
            <a:avLst/>
          </a:prstGeom>
          <a:ln w="31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7020270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832</Words>
  <Application>Microsoft Office PowerPoint</Application>
  <PresentationFormat>Bredbild</PresentationFormat>
  <Paragraphs>105</Paragraphs>
  <Slides>6</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6</vt:i4>
      </vt:variant>
    </vt:vector>
  </HeadingPairs>
  <TitlesOfParts>
    <vt:vector size="13" baseType="lpstr">
      <vt:lpstr>Arial</vt:lpstr>
      <vt:lpstr>Calibri</vt:lpstr>
      <vt:lpstr>Calibri Light</vt:lpstr>
      <vt:lpstr>Corbel</vt:lpstr>
      <vt:lpstr>KorolevLiU Bold</vt:lpstr>
      <vt:lpstr>KorolevLiU Medium</vt:lpstr>
      <vt:lpstr>Office-tema</vt:lpstr>
      <vt:lpstr>HELIX-dagen 23/10, 2019</vt:lpstr>
      <vt:lpstr>HELIX-dagen</vt:lpstr>
      <vt:lpstr>Christian Silvasti</vt:lpstr>
      <vt:lpstr>Kristina Palm</vt:lpstr>
      <vt:lpstr>Anmälan</vt:lpstr>
      <vt:lpstr>Program HELIX-dagen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Andreas Wallo</dc:creator>
  <cp:lastModifiedBy>Andreas Wallo</cp:lastModifiedBy>
  <cp:revision>53</cp:revision>
  <dcterms:created xsi:type="dcterms:W3CDTF">2019-03-28T13:53:25Z</dcterms:created>
  <dcterms:modified xsi:type="dcterms:W3CDTF">2019-10-07T16:36:49Z</dcterms:modified>
</cp:coreProperties>
</file>