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C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5513" y="5947981"/>
            <a:ext cx="396240" cy="569595"/>
          </a:xfrm>
          <a:custGeom>
            <a:avLst/>
            <a:gdLst/>
            <a:ahLst/>
            <a:cxnLst/>
            <a:rect l="l" t="t" r="r" b="b"/>
            <a:pathLst>
              <a:path w="396240" h="569595">
                <a:moveTo>
                  <a:pt x="177025" y="0"/>
                </a:moveTo>
                <a:lnTo>
                  <a:pt x="0" y="0"/>
                </a:lnTo>
                <a:lnTo>
                  <a:pt x="0" y="569569"/>
                </a:lnTo>
                <a:lnTo>
                  <a:pt x="177025" y="569569"/>
                </a:lnTo>
                <a:lnTo>
                  <a:pt x="177025" y="0"/>
                </a:lnTo>
                <a:close/>
              </a:path>
              <a:path w="396240" h="569595">
                <a:moveTo>
                  <a:pt x="395782" y="176225"/>
                </a:moveTo>
                <a:lnTo>
                  <a:pt x="219075" y="176225"/>
                </a:lnTo>
                <a:lnTo>
                  <a:pt x="219075" y="569569"/>
                </a:lnTo>
                <a:lnTo>
                  <a:pt x="395782" y="569569"/>
                </a:lnTo>
                <a:lnTo>
                  <a:pt x="395782" y="1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556" y="6344295"/>
            <a:ext cx="187422" cy="1875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80979" y="6124189"/>
            <a:ext cx="403225" cy="405130"/>
          </a:xfrm>
          <a:custGeom>
            <a:avLst/>
            <a:gdLst/>
            <a:ahLst/>
            <a:cxnLst/>
            <a:rect l="l" t="t" r="r" b="b"/>
            <a:pathLst>
              <a:path w="403225" h="405129">
                <a:moveTo>
                  <a:pt x="403074" y="0"/>
                </a:moveTo>
                <a:lnTo>
                  <a:pt x="227018" y="0"/>
                </a:lnTo>
                <a:lnTo>
                  <a:pt x="227018" y="228489"/>
                </a:lnTo>
                <a:lnTo>
                  <a:pt x="225442" y="241510"/>
                </a:lnTo>
                <a:lnTo>
                  <a:pt x="220713" y="250926"/>
                </a:lnTo>
                <a:lnTo>
                  <a:pt x="212831" y="256643"/>
                </a:lnTo>
                <a:lnTo>
                  <a:pt x="201797" y="258569"/>
                </a:lnTo>
                <a:lnTo>
                  <a:pt x="190762" y="256643"/>
                </a:lnTo>
                <a:lnTo>
                  <a:pt x="182880" y="250926"/>
                </a:lnTo>
                <a:lnTo>
                  <a:pt x="178151" y="241510"/>
                </a:lnTo>
                <a:lnTo>
                  <a:pt x="176575" y="228489"/>
                </a:lnTo>
                <a:lnTo>
                  <a:pt x="176575" y="0"/>
                </a:lnTo>
                <a:lnTo>
                  <a:pt x="0" y="0"/>
                </a:lnTo>
                <a:lnTo>
                  <a:pt x="0" y="184601"/>
                </a:lnTo>
                <a:lnTo>
                  <a:pt x="2874" y="230453"/>
                </a:lnTo>
                <a:lnTo>
                  <a:pt x="11501" y="271082"/>
                </a:lnTo>
                <a:lnTo>
                  <a:pt x="25881" y="306441"/>
                </a:lnTo>
                <a:lnTo>
                  <a:pt x="77729" y="366905"/>
                </a:lnTo>
                <a:lnTo>
                  <a:pt x="114263" y="388158"/>
                </a:lnTo>
                <a:lnTo>
                  <a:pt x="155619" y="400628"/>
                </a:lnTo>
                <a:lnTo>
                  <a:pt x="201797" y="404698"/>
                </a:lnTo>
                <a:lnTo>
                  <a:pt x="247688" y="400628"/>
                </a:lnTo>
                <a:lnTo>
                  <a:pt x="288897" y="388158"/>
                </a:lnTo>
                <a:lnTo>
                  <a:pt x="325377" y="366905"/>
                </a:lnTo>
                <a:lnTo>
                  <a:pt x="357082" y="336483"/>
                </a:lnTo>
                <a:lnTo>
                  <a:pt x="391576" y="271082"/>
                </a:lnTo>
                <a:lnTo>
                  <a:pt x="400199" y="230453"/>
                </a:lnTo>
                <a:lnTo>
                  <a:pt x="403074" y="184601"/>
                </a:lnTo>
                <a:lnTo>
                  <a:pt x="403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4950" y="6348733"/>
            <a:ext cx="112177" cy="16881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16859" y="6348733"/>
            <a:ext cx="126364" cy="168910"/>
          </a:xfrm>
          <a:custGeom>
            <a:avLst/>
            <a:gdLst/>
            <a:ahLst/>
            <a:cxnLst/>
            <a:rect l="l" t="t" r="r" b="b"/>
            <a:pathLst>
              <a:path w="126364" h="168909">
                <a:moveTo>
                  <a:pt x="126107" y="0"/>
                </a:moveTo>
                <a:lnTo>
                  <a:pt x="109787" y="0"/>
                </a:lnTo>
                <a:lnTo>
                  <a:pt x="62806" y="143992"/>
                </a:lnTo>
                <a:lnTo>
                  <a:pt x="16813" y="493"/>
                </a:lnTo>
                <a:lnTo>
                  <a:pt x="16319" y="0"/>
                </a:lnTo>
                <a:lnTo>
                  <a:pt x="0" y="0"/>
                </a:lnTo>
                <a:lnTo>
                  <a:pt x="55388" y="168319"/>
                </a:lnTo>
                <a:lnTo>
                  <a:pt x="55388" y="168812"/>
                </a:lnTo>
                <a:lnTo>
                  <a:pt x="70224" y="168812"/>
                </a:lnTo>
                <a:lnTo>
                  <a:pt x="125613" y="986"/>
                </a:lnTo>
                <a:lnTo>
                  <a:pt x="12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951" y="6348733"/>
            <a:ext cx="113908" cy="17078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783725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29" y="0"/>
                </a:moveTo>
                <a:lnTo>
                  <a:pt x="0" y="0"/>
                </a:lnTo>
                <a:lnTo>
                  <a:pt x="0" y="168812"/>
                </a:lnTo>
                <a:lnTo>
                  <a:pt x="15329" y="168812"/>
                </a:lnTo>
                <a:lnTo>
                  <a:pt x="15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76987" y="6348733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49453" y="0"/>
                </a:moveTo>
                <a:lnTo>
                  <a:pt x="0" y="0"/>
                </a:lnTo>
                <a:lnTo>
                  <a:pt x="0" y="168812"/>
                </a:lnTo>
                <a:lnTo>
                  <a:pt x="15825" y="168812"/>
                </a:lnTo>
                <a:lnTo>
                  <a:pt x="15825" y="115391"/>
                </a:lnTo>
                <a:lnTo>
                  <a:pt x="65198" y="115391"/>
                </a:lnTo>
                <a:lnTo>
                  <a:pt x="63300" y="112925"/>
                </a:lnTo>
                <a:lnTo>
                  <a:pt x="81289" y="106923"/>
                </a:lnTo>
                <a:lnTo>
                  <a:pt x="89111" y="100597"/>
                </a:lnTo>
                <a:lnTo>
                  <a:pt x="15825" y="100597"/>
                </a:lnTo>
                <a:lnTo>
                  <a:pt x="15825" y="15286"/>
                </a:lnTo>
                <a:lnTo>
                  <a:pt x="91337" y="15286"/>
                </a:lnTo>
                <a:lnTo>
                  <a:pt x="91057" y="14855"/>
                </a:lnTo>
                <a:lnTo>
                  <a:pt x="73153" y="3844"/>
                </a:lnTo>
                <a:lnTo>
                  <a:pt x="49453" y="0"/>
                </a:lnTo>
                <a:close/>
              </a:path>
              <a:path w="106680" h="168909">
                <a:moveTo>
                  <a:pt x="65198" y="115391"/>
                </a:moveTo>
                <a:lnTo>
                  <a:pt x="46981" y="115391"/>
                </a:lnTo>
                <a:lnTo>
                  <a:pt x="87533" y="168319"/>
                </a:lnTo>
                <a:lnTo>
                  <a:pt x="87533" y="168812"/>
                </a:lnTo>
                <a:lnTo>
                  <a:pt x="106325" y="168812"/>
                </a:lnTo>
                <a:lnTo>
                  <a:pt x="65198" y="115391"/>
                </a:lnTo>
                <a:close/>
              </a:path>
              <a:path w="106680" h="168909">
                <a:moveTo>
                  <a:pt x="91337" y="15286"/>
                </a:moveTo>
                <a:lnTo>
                  <a:pt x="47970" y="15286"/>
                </a:lnTo>
                <a:lnTo>
                  <a:pt x="66299" y="17844"/>
                </a:lnTo>
                <a:lnTo>
                  <a:pt x="79621" y="25395"/>
                </a:lnTo>
                <a:lnTo>
                  <a:pt x="87750" y="37754"/>
                </a:lnTo>
                <a:lnTo>
                  <a:pt x="90501" y="54736"/>
                </a:lnTo>
                <a:lnTo>
                  <a:pt x="90501" y="61640"/>
                </a:lnTo>
                <a:lnTo>
                  <a:pt x="87611" y="77921"/>
                </a:lnTo>
                <a:lnTo>
                  <a:pt x="79250" y="90180"/>
                </a:lnTo>
                <a:lnTo>
                  <a:pt x="65882" y="97908"/>
                </a:lnTo>
                <a:lnTo>
                  <a:pt x="47970" y="100597"/>
                </a:lnTo>
                <a:lnTo>
                  <a:pt x="89111" y="100597"/>
                </a:lnTo>
                <a:lnTo>
                  <a:pt x="94827" y="95974"/>
                </a:lnTo>
                <a:lnTo>
                  <a:pt x="103358" y="80679"/>
                </a:lnTo>
                <a:lnTo>
                  <a:pt x="106325" y="61640"/>
                </a:lnTo>
                <a:lnTo>
                  <a:pt x="106240" y="54736"/>
                </a:lnTo>
                <a:lnTo>
                  <a:pt x="102377" y="32245"/>
                </a:lnTo>
                <a:lnTo>
                  <a:pt x="91337" y="15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342060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30" y="0"/>
                </a:moveTo>
                <a:lnTo>
                  <a:pt x="0" y="0"/>
                </a:lnTo>
                <a:lnTo>
                  <a:pt x="0" y="168812"/>
                </a:lnTo>
                <a:lnTo>
                  <a:pt x="15330" y="168812"/>
                </a:lnTo>
                <a:lnTo>
                  <a:pt x="1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373706" y="6348729"/>
            <a:ext cx="219075" cy="168910"/>
          </a:xfrm>
          <a:custGeom>
            <a:avLst/>
            <a:gdLst/>
            <a:ahLst/>
            <a:cxnLst/>
            <a:rect l="l" t="t" r="r" b="b"/>
            <a:pathLst>
              <a:path w="219075" h="168909">
                <a:moveTo>
                  <a:pt x="107975" y="0"/>
                </a:moveTo>
                <a:lnTo>
                  <a:pt x="0" y="0"/>
                </a:lnTo>
                <a:lnTo>
                  <a:pt x="0" y="15240"/>
                </a:lnTo>
                <a:lnTo>
                  <a:pt x="45986" y="15240"/>
                </a:lnTo>
                <a:lnTo>
                  <a:pt x="45986" y="168910"/>
                </a:lnTo>
                <a:lnTo>
                  <a:pt x="61976" y="168910"/>
                </a:lnTo>
                <a:lnTo>
                  <a:pt x="61976" y="15240"/>
                </a:lnTo>
                <a:lnTo>
                  <a:pt x="107975" y="15240"/>
                </a:lnTo>
                <a:lnTo>
                  <a:pt x="107975" y="0"/>
                </a:lnTo>
                <a:close/>
              </a:path>
              <a:path w="219075" h="168909">
                <a:moveTo>
                  <a:pt x="218744" y="153670"/>
                </a:moveTo>
                <a:lnTo>
                  <a:pt x="140119" y="153670"/>
                </a:lnTo>
                <a:lnTo>
                  <a:pt x="140119" y="90170"/>
                </a:lnTo>
                <a:lnTo>
                  <a:pt x="196494" y="90170"/>
                </a:lnTo>
                <a:lnTo>
                  <a:pt x="196494" y="76200"/>
                </a:lnTo>
                <a:lnTo>
                  <a:pt x="140119" y="76200"/>
                </a:lnTo>
                <a:lnTo>
                  <a:pt x="140119" y="15240"/>
                </a:lnTo>
                <a:lnTo>
                  <a:pt x="215290" y="15240"/>
                </a:lnTo>
                <a:lnTo>
                  <a:pt x="215290" y="0"/>
                </a:lnTo>
                <a:lnTo>
                  <a:pt x="124294" y="0"/>
                </a:lnTo>
                <a:lnTo>
                  <a:pt x="124294" y="15240"/>
                </a:lnTo>
                <a:lnTo>
                  <a:pt x="124294" y="76200"/>
                </a:lnTo>
                <a:lnTo>
                  <a:pt x="124294" y="90170"/>
                </a:lnTo>
                <a:lnTo>
                  <a:pt x="124294" y="153670"/>
                </a:lnTo>
                <a:lnTo>
                  <a:pt x="124294" y="168910"/>
                </a:lnTo>
                <a:lnTo>
                  <a:pt x="218744" y="168910"/>
                </a:lnTo>
                <a:lnTo>
                  <a:pt x="218744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59775" y="6348729"/>
            <a:ext cx="94615" cy="168910"/>
          </a:xfrm>
          <a:custGeom>
            <a:avLst/>
            <a:gdLst/>
            <a:ahLst/>
            <a:cxnLst/>
            <a:rect l="l" t="t" r="r" b="b"/>
            <a:pathLst>
              <a:path w="94614" h="168909">
                <a:moveTo>
                  <a:pt x="94462" y="153670"/>
                </a:moveTo>
                <a:lnTo>
                  <a:pt x="15824" y="153670"/>
                </a:lnTo>
                <a:lnTo>
                  <a:pt x="15824" y="90170"/>
                </a:lnTo>
                <a:lnTo>
                  <a:pt x="72199" y="90170"/>
                </a:lnTo>
                <a:lnTo>
                  <a:pt x="72199" y="76200"/>
                </a:lnTo>
                <a:lnTo>
                  <a:pt x="15824" y="76200"/>
                </a:lnTo>
                <a:lnTo>
                  <a:pt x="15824" y="15240"/>
                </a:lnTo>
                <a:lnTo>
                  <a:pt x="92481" y="15240"/>
                </a:lnTo>
                <a:lnTo>
                  <a:pt x="92481" y="0"/>
                </a:lnTo>
                <a:lnTo>
                  <a:pt x="0" y="0"/>
                </a:lnTo>
                <a:lnTo>
                  <a:pt x="0" y="15240"/>
                </a:lnTo>
                <a:lnTo>
                  <a:pt x="0" y="76200"/>
                </a:lnTo>
                <a:lnTo>
                  <a:pt x="0" y="90170"/>
                </a:lnTo>
                <a:lnTo>
                  <a:pt x="0" y="153670"/>
                </a:lnTo>
                <a:lnTo>
                  <a:pt x="0" y="168910"/>
                </a:lnTo>
                <a:lnTo>
                  <a:pt x="94462" y="168910"/>
                </a:lnTo>
                <a:lnTo>
                  <a:pt x="94462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604820" y="6348729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106324" y="0"/>
                </a:moveTo>
                <a:lnTo>
                  <a:pt x="0" y="0"/>
                </a:lnTo>
                <a:lnTo>
                  <a:pt x="0" y="15240"/>
                </a:lnTo>
                <a:lnTo>
                  <a:pt x="44018" y="15240"/>
                </a:lnTo>
                <a:lnTo>
                  <a:pt x="44018" y="168910"/>
                </a:lnTo>
                <a:lnTo>
                  <a:pt x="59347" y="168910"/>
                </a:lnTo>
                <a:lnTo>
                  <a:pt x="59347" y="15240"/>
                </a:lnTo>
                <a:lnTo>
                  <a:pt x="106324" y="15240"/>
                </a:lnTo>
                <a:lnTo>
                  <a:pt x="10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00127" y="6345774"/>
            <a:ext cx="112395" cy="174625"/>
          </a:xfrm>
          <a:custGeom>
            <a:avLst/>
            <a:gdLst/>
            <a:ahLst/>
            <a:cxnLst/>
            <a:rect l="l" t="t" r="r" b="b"/>
            <a:pathLst>
              <a:path w="112394" h="174625">
                <a:moveTo>
                  <a:pt x="55388" y="0"/>
                </a:moveTo>
                <a:lnTo>
                  <a:pt x="33141" y="3213"/>
                </a:lnTo>
                <a:lnTo>
                  <a:pt x="16505" y="12389"/>
                </a:lnTo>
                <a:lnTo>
                  <a:pt x="6081" y="26836"/>
                </a:lnTo>
                <a:lnTo>
                  <a:pt x="2472" y="45860"/>
                </a:lnTo>
                <a:lnTo>
                  <a:pt x="7186" y="67280"/>
                </a:lnTo>
                <a:lnTo>
                  <a:pt x="19410" y="80749"/>
                </a:lnTo>
                <a:lnTo>
                  <a:pt x="36271" y="88854"/>
                </a:lnTo>
                <a:lnTo>
                  <a:pt x="54894" y="94186"/>
                </a:lnTo>
                <a:lnTo>
                  <a:pt x="70642" y="98439"/>
                </a:lnTo>
                <a:lnTo>
                  <a:pt x="84071" y="104172"/>
                </a:lnTo>
                <a:lnTo>
                  <a:pt x="93421" y="113048"/>
                </a:lnTo>
                <a:lnTo>
                  <a:pt x="96930" y="126732"/>
                </a:lnTo>
                <a:lnTo>
                  <a:pt x="93306" y="142012"/>
                </a:lnTo>
                <a:lnTo>
                  <a:pt x="83886" y="152067"/>
                </a:lnTo>
                <a:lnTo>
                  <a:pt x="70851" y="157591"/>
                </a:lnTo>
                <a:lnTo>
                  <a:pt x="56377" y="159279"/>
                </a:lnTo>
                <a:lnTo>
                  <a:pt x="39115" y="156297"/>
                </a:lnTo>
                <a:lnTo>
                  <a:pt x="26211" y="147629"/>
                </a:lnTo>
                <a:lnTo>
                  <a:pt x="18128" y="133690"/>
                </a:lnTo>
                <a:lnTo>
                  <a:pt x="15331" y="114898"/>
                </a:lnTo>
                <a:lnTo>
                  <a:pt x="15331" y="113911"/>
                </a:lnTo>
                <a:lnTo>
                  <a:pt x="0" y="113911"/>
                </a:lnTo>
                <a:lnTo>
                  <a:pt x="0" y="114898"/>
                </a:lnTo>
                <a:lnTo>
                  <a:pt x="3940" y="139356"/>
                </a:lnTo>
                <a:lnTo>
                  <a:pt x="15207" y="158066"/>
                </a:lnTo>
                <a:lnTo>
                  <a:pt x="32964" y="170027"/>
                </a:lnTo>
                <a:lnTo>
                  <a:pt x="56377" y="174237"/>
                </a:lnTo>
                <a:lnTo>
                  <a:pt x="79505" y="170906"/>
                </a:lnTo>
                <a:lnTo>
                  <a:pt x="97115" y="161395"/>
                </a:lnTo>
                <a:lnTo>
                  <a:pt x="108327" y="146429"/>
                </a:lnTo>
                <a:lnTo>
                  <a:pt x="112260" y="126732"/>
                </a:lnTo>
                <a:lnTo>
                  <a:pt x="107770" y="106245"/>
                </a:lnTo>
                <a:lnTo>
                  <a:pt x="96002" y="93385"/>
                </a:lnTo>
                <a:lnTo>
                  <a:pt x="79504" y="85611"/>
                </a:lnTo>
                <a:lnTo>
                  <a:pt x="60827" y="80379"/>
                </a:lnTo>
                <a:lnTo>
                  <a:pt x="44716" y="76025"/>
                </a:lnTo>
                <a:lnTo>
                  <a:pt x="30970" y="69962"/>
                </a:lnTo>
                <a:lnTo>
                  <a:pt x="21397" y="60477"/>
                </a:lnTo>
                <a:lnTo>
                  <a:pt x="17804" y="45860"/>
                </a:lnTo>
                <a:lnTo>
                  <a:pt x="20261" y="32970"/>
                </a:lnTo>
                <a:lnTo>
                  <a:pt x="27447" y="23361"/>
                </a:lnTo>
                <a:lnTo>
                  <a:pt x="39084" y="17359"/>
                </a:lnTo>
                <a:lnTo>
                  <a:pt x="54894" y="15286"/>
                </a:lnTo>
                <a:lnTo>
                  <a:pt x="68787" y="17359"/>
                </a:lnTo>
                <a:lnTo>
                  <a:pt x="81104" y="24101"/>
                </a:lnTo>
                <a:lnTo>
                  <a:pt x="90083" y="36298"/>
                </a:lnTo>
                <a:lnTo>
                  <a:pt x="93962" y="54736"/>
                </a:lnTo>
                <a:lnTo>
                  <a:pt x="109293" y="54736"/>
                </a:lnTo>
                <a:lnTo>
                  <a:pt x="104278" y="29125"/>
                </a:lnTo>
                <a:lnTo>
                  <a:pt x="91798" y="12204"/>
                </a:lnTo>
                <a:lnTo>
                  <a:pt x="74590" y="2866"/>
                </a:lnTo>
                <a:lnTo>
                  <a:pt x="55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3852" y="6124189"/>
            <a:ext cx="112177" cy="16865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7218" y="6124189"/>
            <a:ext cx="112260" cy="168656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486420" y="6123940"/>
            <a:ext cx="123825" cy="168910"/>
          </a:xfrm>
          <a:custGeom>
            <a:avLst/>
            <a:gdLst/>
            <a:ahLst/>
            <a:cxnLst/>
            <a:rect l="l" t="t" r="r" b="b"/>
            <a:pathLst>
              <a:path w="123825" h="168910">
                <a:moveTo>
                  <a:pt x="89179" y="153670"/>
                </a:moveTo>
                <a:lnTo>
                  <a:pt x="15328" y="153670"/>
                </a:lnTo>
                <a:lnTo>
                  <a:pt x="15328" y="0"/>
                </a:lnTo>
                <a:lnTo>
                  <a:pt x="0" y="0"/>
                </a:lnTo>
                <a:lnTo>
                  <a:pt x="0" y="153670"/>
                </a:lnTo>
                <a:lnTo>
                  <a:pt x="0" y="168910"/>
                </a:lnTo>
                <a:lnTo>
                  <a:pt x="89179" y="168910"/>
                </a:lnTo>
                <a:lnTo>
                  <a:pt x="89179" y="153670"/>
                </a:lnTo>
                <a:close/>
              </a:path>
              <a:path w="123825" h="168910">
                <a:moveTo>
                  <a:pt x="123304" y="266"/>
                </a:moveTo>
                <a:lnTo>
                  <a:pt x="107480" y="266"/>
                </a:lnTo>
                <a:lnTo>
                  <a:pt x="107480" y="168910"/>
                </a:lnTo>
                <a:lnTo>
                  <a:pt x="123304" y="168910"/>
                </a:lnTo>
                <a:lnTo>
                  <a:pt x="123304" y="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907942" y="6095588"/>
            <a:ext cx="113664" cy="199390"/>
          </a:xfrm>
          <a:custGeom>
            <a:avLst/>
            <a:gdLst/>
            <a:ahLst/>
            <a:cxnLst/>
            <a:rect l="l" t="t" r="r" b="b"/>
            <a:pathLst>
              <a:path w="113664" h="199389">
                <a:moveTo>
                  <a:pt x="40464" y="0"/>
                </a:moveTo>
                <a:lnTo>
                  <a:pt x="30078" y="0"/>
                </a:lnTo>
                <a:lnTo>
                  <a:pt x="25628" y="4438"/>
                </a:lnTo>
                <a:lnTo>
                  <a:pt x="25628" y="14300"/>
                </a:lnTo>
                <a:lnTo>
                  <a:pt x="30078" y="18738"/>
                </a:lnTo>
                <a:lnTo>
                  <a:pt x="40464" y="18738"/>
                </a:lnTo>
                <a:lnTo>
                  <a:pt x="44914" y="14300"/>
                </a:lnTo>
                <a:lnTo>
                  <a:pt x="44914" y="4438"/>
                </a:lnTo>
                <a:lnTo>
                  <a:pt x="40464" y="0"/>
                </a:lnTo>
                <a:close/>
              </a:path>
              <a:path w="113664" h="199389">
                <a:moveTo>
                  <a:pt x="83489" y="0"/>
                </a:moveTo>
                <a:lnTo>
                  <a:pt x="73598" y="0"/>
                </a:lnTo>
                <a:lnTo>
                  <a:pt x="69147" y="4438"/>
                </a:lnTo>
                <a:lnTo>
                  <a:pt x="69147" y="14300"/>
                </a:lnTo>
                <a:lnTo>
                  <a:pt x="73598" y="18738"/>
                </a:lnTo>
                <a:lnTo>
                  <a:pt x="83489" y="18738"/>
                </a:lnTo>
                <a:lnTo>
                  <a:pt x="87939" y="14300"/>
                </a:lnTo>
                <a:lnTo>
                  <a:pt x="87939" y="4438"/>
                </a:lnTo>
                <a:lnTo>
                  <a:pt x="83489" y="0"/>
                </a:lnTo>
                <a:close/>
              </a:path>
              <a:path w="113664" h="199389">
                <a:moveTo>
                  <a:pt x="56784" y="26135"/>
                </a:moveTo>
                <a:lnTo>
                  <a:pt x="15922" y="42593"/>
                </a:lnTo>
                <a:lnTo>
                  <a:pt x="85" y="84324"/>
                </a:lnTo>
                <a:lnTo>
                  <a:pt x="0" y="141041"/>
                </a:lnTo>
                <a:lnTo>
                  <a:pt x="4138" y="164280"/>
                </a:lnTo>
                <a:lnTo>
                  <a:pt x="15922" y="182834"/>
                </a:lnTo>
                <a:lnTo>
                  <a:pt x="33919" y="194915"/>
                </a:lnTo>
                <a:lnTo>
                  <a:pt x="56784" y="199230"/>
                </a:lnTo>
                <a:lnTo>
                  <a:pt x="79857" y="194915"/>
                </a:lnTo>
                <a:lnTo>
                  <a:pt x="96180" y="183943"/>
                </a:lnTo>
                <a:lnTo>
                  <a:pt x="56784" y="183943"/>
                </a:lnTo>
                <a:lnTo>
                  <a:pt x="39938" y="180846"/>
                </a:lnTo>
                <a:lnTo>
                  <a:pt x="26988" y="172108"/>
                </a:lnTo>
                <a:lnTo>
                  <a:pt x="18673" y="158563"/>
                </a:lnTo>
                <a:lnTo>
                  <a:pt x="15737" y="141041"/>
                </a:lnTo>
                <a:lnTo>
                  <a:pt x="15737" y="84324"/>
                </a:lnTo>
                <a:lnTo>
                  <a:pt x="18673" y="66725"/>
                </a:lnTo>
                <a:lnTo>
                  <a:pt x="26988" y="53010"/>
                </a:lnTo>
                <a:lnTo>
                  <a:pt x="39938" y="44103"/>
                </a:lnTo>
                <a:lnTo>
                  <a:pt x="56784" y="40929"/>
                </a:lnTo>
                <a:lnTo>
                  <a:pt x="95365" y="40929"/>
                </a:lnTo>
                <a:lnTo>
                  <a:pt x="79857" y="30458"/>
                </a:lnTo>
                <a:lnTo>
                  <a:pt x="56784" y="26135"/>
                </a:lnTo>
                <a:close/>
              </a:path>
              <a:path w="113664" h="199389">
                <a:moveTo>
                  <a:pt x="95365" y="40929"/>
                </a:moveTo>
                <a:lnTo>
                  <a:pt x="56784" y="40929"/>
                </a:lnTo>
                <a:lnTo>
                  <a:pt x="73706" y="44111"/>
                </a:lnTo>
                <a:lnTo>
                  <a:pt x="86827" y="53072"/>
                </a:lnTo>
                <a:lnTo>
                  <a:pt x="95312" y="66933"/>
                </a:lnTo>
                <a:lnTo>
                  <a:pt x="98242" y="84324"/>
                </a:lnTo>
                <a:lnTo>
                  <a:pt x="98325" y="141041"/>
                </a:lnTo>
                <a:lnTo>
                  <a:pt x="95312" y="158563"/>
                </a:lnTo>
                <a:lnTo>
                  <a:pt x="86827" y="172108"/>
                </a:lnTo>
                <a:lnTo>
                  <a:pt x="73706" y="180846"/>
                </a:lnTo>
                <a:lnTo>
                  <a:pt x="56784" y="183943"/>
                </a:lnTo>
                <a:lnTo>
                  <a:pt x="96180" y="183943"/>
                </a:lnTo>
                <a:lnTo>
                  <a:pt x="97830" y="182834"/>
                </a:lnTo>
                <a:lnTo>
                  <a:pt x="109498" y="164280"/>
                </a:lnTo>
                <a:lnTo>
                  <a:pt x="113569" y="141041"/>
                </a:lnTo>
                <a:lnTo>
                  <a:pt x="113485" y="84324"/>
                </a:lnTo>
                <a:lnTo>
                  <a:pt x="109498" y="61293"/>
                </a:lnTo>
                <a:lnTo>
                  <a:pt x="97830" y="42593"/>
                </a:lnTo>
                <a:lnTo>
                  <a:pt x="95365" y="40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2260" y="6124189"/>
            <a:ext cx="106325" cy="16865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185785" y="6124197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10">
                <a:moveTo>
                  <a:pt x="15330" y="0"/>
                </a:moveTo>
                <a:lnTo>
                  <a:pt x="0" y="0"/>
                </a:lnTo>
                <a:lnTo>
                  <a:pt x="0" y="168648"/>
                </a:lnTo>
                <a:lnTo>
                  <a:pt x="15330" y="168648"/>
                </a:lnTo>
                <a:lnTo>
                  <a:pt x="1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0139" y="6121230"/>
            <a:ext cx="113414" cy="17408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7787" y="6121230"/>
            <a:ext cx="112754" cy="17457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794605" y="6124189"/>
            <a:ext cx="110489" cy="168910"/>
          </a:xfrm>
          <a:custGeom>
            <a:avLst/>
            <a:gdLst/>
            <a:ahLst/>
            <a:cxnLst/>
            <a:rect l="l" t="t" r="r" b="b"/>
            <a:pathLst>
              <a:path w="110489" h="168910">
                <a:moveTo>
                  <a:pt x="100886" y="0"/>
                </a:moveTo>
                <a:lnTo>
                  <a:pt x="83082" y="0"/>
                </a:lnTo>
                <a:lnTo>
                  <a:pt x="33134" y="75456"/>
                </a:lnTo>
                <a:lnTo>
                  <a:pt x="15330" y="75456"/>
                </a:lnTo>
                <a:lnTo>
                  <a:pt x="15330" y="0"/>
                </a:lnTo>
                <a:lnTo>
                  <a:pt x="0" y="0"/>
                </a:lnTo>
                <a:lnTo>
                  <a:pt x="0" y="168656"/>
                </a:lnTo>
                <a:lnTo>
                  <a:pt x="15330" y="168656"/>
                </a:lnTo>
                <a:lnTo>
                  <a:pt x="15330" y="90250"/>
                </a:lnTo>
                <a:lnTo>
                  <a:pt x="32638" y="90250"/>
                </a:lnTo>
                <a:lnTo>
                  <a:pt x="91983" y="168656"/>
                </a:lnTo>
                <a:lnTo>
                  <a:pt x="110281" y="168656"/>
                </a:lnTo>
                <a:lnTo>
                  <a:pt x="45991" y="82853"/>
                </a:lnTo>
                <a:lnTo>
                  <a:pt x="100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0247" y="1688084"/>
            <a:ext cx="8317230" cy="233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4472C4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 u="sng">
                <a:solidFill>
                  <a:srgbClr val="0563C1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472C4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 u="sng">
                <a:solidFill>
                  <a:srgbClr val="0563C1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C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5513" y="5947981"/>
            <a:ext cx="396240" cy="569595"/>
          </a:xfrm>
          <a:custGeom>
            <a:avLst/>
            <a:gdLst/>
            <a:ahLst/>
            <a:cxnLst/>
            <a:rect l="l" t="t" r="r" b="b"/>
            <a:pathLst>
              <a:path w="396240" h="569595">
                <a:moveTo>
                  <a:pt x="177025" y="0"/>
                </a:moveTo>
                <a:lnTo>
                  <a:pt x="0" y="0"/>
                </a:lnTo>
                <a:lnTo>
                  <a:pt x="0" y="569569"/>
                </a:lnTo>
                <a:lnTo>
                  <a:pt x="177025" y="569569"/>
                </a:lnTo>
                <a:lnTo>
                  <a:pt x="177025" y="0"/>
                </a:lnTo>
                <a:close/>
              </a:path>
              <a:path w="396240" h="569595">
                <a:moveTo>
                  <a:pt x="395782" y="176225"/>
                </a:moveTo>
                <a:lnTo>
                  <a:pt x="219075" y="176225"/>
                </a:lnTo>
                <a:lnTo>
                  <a:pt x="219075" y="569569"/>
                </a:lnTo>
                <a:lnTo>
                  <a:pt x="395782" y="569569"/>
                </a:lnTo>
                <a:lnTo>
                  <a:pt x="395782" y="1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556" y="6344295"/>
            <a:ext cx="187422" cy="1875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80979" y="6124189"/>
            <a:ext cx="403225" cy="405130"/>
          </a:xfrm>
          <a:custGeom>
            <a:avLst/>
            <a:gdLst/>
            <a:ahLst/>
            <a:cxnLst/>
            <a:rect l="l" t="t" r="r" b="b"/>
            <a:pathLst>
              <a:path w="403225" h="405129">
                <a:moveTo>
                  <a:pt x="403074" y="0"/>
                </a:moveTo>
                <a:lnTo>
                  <a:pt x="227018" y="0"/>
                </a:lnTo>
                <a:lnTo>
                  <a:pt x="227018" y="228489"/>
                </a:lnTo>
                <a:lnTo>
                  <a:pt x="225442" y="241510"/>
                </a:lnTo>
                <a:lnTo>
                  <a:pt x="220713" y="250926"/>
                </a:lnTo>
                <a:lnTo>
                  <a:pt x="212831" y="256643"/>
                </a:lnTo>
                <a:lnTo>
                  <a:pt x="201797" y="258569"/>
                </a:lnTo>
                <a:lnTo>
                  <a:pt x="190762" y="256643"/>
                </a:lnTo>
                <a:lnTo>
                  <a:pt x="182880" y="250926"/>
                </a:lnTo>
                <a:lnTo>
                  <a:pt x="178151" y="241510"/>
                </a:lnTo>
                <a:lnTo>
                  <a:pt x="176575" y="228489"/>
                </a:lnTo>
                <a:lnTo>
                  <a:pt x="176575" y="0"/>
                </a:lnTo>
                <a:lnTo>
                  <a:pt x="0" y="0"/>
                </a:lnTo>
                <a:lnTo>
                  <a:pt x="0" y="184601"/>
                </a:lnTo>
                <a:lnTo>
                  <a:pt x="2874" y="230453"/>
                </a:lnTo>
                <a:lnTo>
                  <a:pt x="11501" y="271082"/>
                </a:lnTo>
                <a:lnTo>
                  <a:pt x="25881" y="306441"/>
                </a:lnTo>
                <a:lnTo>
                  <a:pt x="77729" y="366905"/>
                </a:lnTo>
                <a:lnTo>
                  <a:pt x="114263" y="388158"/>
                </a:lnTo>
                <a:lnTo>
                  <a:pt x="155619" y="400628"/>
                </a:lnTo>
                <a:lnTo>
                  <a:pt x="201797" y="404698"/>
                </a:lnTo>
                <a:lnTo>
                  <a:pt x="247688" y="400628"/>
                </a:lnTo>
                <a:lnTo>
                  <a:pt x="288897" y="388158"/>
                </a:lnTo>
                <a:lnTo>
                  <a:pt x="325377" y="366905"/>
                </a:lnTo>
                <a:lnTo>
                  <a:pt x="357082" y="336483"/>
                </a:lnTo>
                <a:lnTo>
                  <a:pt x="391576" y="271082"/>
                </a:lnTo>
                <a:lnTo>
                  <a:pt x="400199" y="230453"/>
                </a:lnTo>
                <a:lnTo>
                  <a:pt x="403074" y="184601"/>
                </a:lnTo>
                <a:lnTo>
                  <a:pt x="403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4950" y="6348733"/>
            <a:ext cx="112177" cy="16881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16859" y="6348733"/>
            <a:ext cx="126364" cy="168910"/>
          </a:xfrm>
          <a:custGeom>
            <a:avLst/>
            <a:gdLst/>
            <a:ahLst/>
            <a:cxnLst/>
            <a:rect l="l" t="t" r="r" b="b"/>
            <a:pathLst>
              <a:path w="126364" h="168909">
                <a:moveTo>
                  <a:pt x="126107" y="0"/>
                </a:moveTo>
                <a:lnTo>
                  <a:pt x="109787" y="0"/>
                </a:lnTo>
                <a:lnTo>
                  <a:pt x="62806" y="143992"/>
                </a:lnTo>
                <a:lnTo>
                  <a:pt x="16813" y="493"/>
                </a:lnTo>
                <a:lnTo>
                  <a:pt x="16319" y="0"/>
                </a:lnTo>
                <a:lnTo>
                  <a:pt x="0" y="0"/>
                </a:lnTo>
                <a:lnTo>
                  <a:pt x="55388" y="168319"/>
                </a:lnTo>
                <a:lnTo>
                  <a:pt x="55388" y="168812"/>
                </a:lnTo>
                <a:lnTo>
                  <a:pt x="70224" y="168812"/>
                </a:lnTo>
                <a:lnTo>
                  <a:pt x="125613" y="986"/>
                </a:lnTo>
                <a:lnTo>
                  <a:pt x="12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951" y="6348733"/>
            <a:ext cx="113908" cy="17078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783725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29" y="0"/>
                </a:moveTo>
                <a:lnTo>
                  <a:pt x="0" y="0"/>
                </a:lnTo>
                <a:lnTo>
                  <a:pt x="0" y="168812"/>
                </a:lnTo>
                <a:lnTo>
                  <a:pt x="15329" y="168812"/>
                </a:lnTo>
                <a:lnTo>
                  <a:pt x="15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76987" y="6348733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49453" y="0"/>
                </a:moveTo>
                <a:lnTo>
                  <a:pt x="0" y="0"/>
                </a:lnTo>
                <a:lnTo>
                  <a:pt x="0" y="168812"/>
                </a:lnTo>
                <a:lnTo>
                  <a:pt x="15825" y="168812"/>
                </a:lnTo>
                <a:lnTo>
                  <a:pt x="15825" y="115391"/>
                </a:lnTo>
                <a:lnTo>
                  <a:pt x="65198" y="115391"/>
                </a:lnTo>
                <a:lnTo>
                  <a:pt x="63300" y="112925"/>
                </a:lnTo>
                <a:lnTo>
                  <a:pt x="81289" y="106923"/>
                </a:lnTo>
                <a:lnTo>
                  <a:pt x="89111" y="100597"/>
                </a:lnTo>
                <a:lnTo>
                  <a:pt x="15825" y="100597"/>
                </a:lnTo>
                <a:lnTo>
                  <a:pt x="15825" y="15286"/>
                </a:lnTo>
                <a:lnTo>
                  <a:pt x="91337" y="15286"/>
                </a:lnTo>
                <a:lnTo>
                  <a:pt x="91057" y="14855"/>
                </a:lnTo>
                <a:lnTo>
                  <a:pt x="73153" y="3844"/>
                </a:lnTo>
                <a:lnTo>
                  <a:pt x="49453" y="0"/>
                </a:lnTo>
                <a:close/>
              </a:path>
              <a:path w="106680" h="168909">
                <a:moveTo>
                  <a:pt x="65198" y="115391"/>
                </a:moveTo>
                <a:lnTo>
                  <a:pt x="46981" y="115391"/>
                </a:lnTo>
                <a:lnTo>
                  <a:pt x="87533" y="168319"/>
                </a:lnTo>
                <a:lnTo>
                  <a:pt x="87533" y="168812"/>
                </a:lnTo>
                <a:lnTo>
                  <a:pt x="106325" y="168812"/>
                </a:lnTo>
                <a:lnTo>
                  <a:pt x="65198" y="115391"/>
                </a:lnTo>
                <a:close/>
              </a:path>
              <a:path w="106680" h="168909">
                <a:moveTo>
                  <a:pt x="91337" y="15286"/>
                </a:moveTo>
                <a:lnTo>
                  <a:pt x="47970" y="15286"/>
                </a:lnTo>
                <a:lnTo>
                  <a:pt x="66299" y="17844"/>
                </a:lnTo>
                <a:lnTo>
                  <a:pt x="79621" y="25395"/>
                </a:lnTo>
                <a:lnTo>
                  <a:pt x="87750" y="37754"/>
                </a:lnTo>
                <a:lnTo>
                  <a:pt x="90501" y="54736"/>
                </a:lnTo>
                <a:lnTo>
                  <a:pt x="90501" y="61640"/>
                </a:lnTo>
                <a:lnTo>
                  <a:pt x="87611" y="77921"/>
                </a:lnTo>
                <a:lnTo>
                  <a:pt x="79250" y="90180"/>
                </a:lnTo>
                <a:lnTo>
                  <a:pt x="65882" y="97908"/>
                </a:lnTo>
                <a:lnTo>
                  <a:pt x="47970" y="100597"/>
                </a:lnTo>
                <a:lnTo>
                  <a:pt x="89111" y="100597"/>
                </a:lnTo>
                <a:lnTo>
                  <a:pt x="94827" y="95974"/>
                </a:lnTo>
                <a:lnTo>
                  <a:pt x="103358" y="80679"/>
                </a:lnTo>
                <a:lnTo>
                  <a:pt x="106325" y="61640"/>
                </a:lnTo>
                <a:lnTo>
                  <a:pt x="106240" y="54736"/>
                </a:lnTo>
                <a:lnTo>
                  <a:pt x="102377" y="32245"/>
                </a:lnTo>
                <a:lnTo>
                  <a:pt x="91337" y="15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342060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30" y="0"/>
                </a:moveTo>
                <a:lnTo>
                  <a:pt x="0" y="0"/>
                </a:lnTo>
                <a:lnTo>
                  <a:pt x="0" y="168812"/>
                </a:lnTo>
                <a:lnTo>
                  <a:pt x="15330" y="168812"/>
                </a:lnTo>
                <a:lnTo>
                  <a:pt x="1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373706" y="6348729"/>
            <a:ext cx="219075" cy="168910"/>
          </a:xfrm>
          <a:custGeom>
            <a:avLst/>
            <a:gdLst/>
            <a:ahLst/>
            <a:cxnLst/>
            <a:rect l="l" t="t" r="r" b="b"/>
            <a:pathLst>
              <a:path w="219075" h="168909">
                <a:moveTo>
                  <a:pt x="107975" y="0"/>
                </a:moveTo>
                <a:lnTo>
                  <a:pt x="0" y="0"/>
                </a:lnTo>
                <a:lnTo>
                  <a:pt x="0" y="15240"/>
                </a:lnTo>
                <a:lnTo>
                  <a:pt x="45986" y="15240"/>
                </a:lnTo>
                <a:lnTo>
                  <a:pt x="45986" y="168910"/>
                </a:lnTo>
                <a:lnTo>
                  <a:pt x="61976" y="168910"/>
                </a:lnTo>
                <a:lnTo>
                  <a:pt x="61976" y="15240"/>
                </a:lnTo>
                <a:lnTo>
                  <a:pt x="107975" y="15240"/>
                </a:lnTo>
                <a:lnTo>
                  <a:pt x="107975" y="0"/>
                </a:lnTo>
                <a:close/>
              </a:path>
              <a:path w="219075" h="168909">
                <a:moveTo>
                  <a:pt x="218744" y="153670"/>
                </a:moveTo>
                <a:lnTo>
                  <a:pt x="140119" y="153670"/>
                </a:lnTo>
                <a:lnTo>
                  <a:pt x="140119" y="90170"/>
                </a:lnTo>
                <a:lnTo>
                  <a:pt x="196494" y="90170"/>
                </a:lnTo>
                <a:lnTo>
                  <a:pt x="196494" y="76200"/>
                </a:lnTo>
                <a:lnTo>
                  <a:pt x="140119" y="76200"/>
                </a:lnTo>
                <a:lnTo>
                  <a:pt x="140119" y="15240"/>
                </a:lnTo>
                <a:lnTo>
                  <a:pt x="215290" y="15240"/>
                </a:lnTo>
                <a:lnTo>
                  <a:pt x="215290" y="0"/>
                </a:lnTo>
                <a:lnTo>
                  <a:pt x="124294" y="0"/>
                </a:lnTo>
                <a:lnTo>
                  <a:pt x="124294" y="15240"/>
                </a:lnTo>
                <a:lnTo>
                  <a:pt x="124294" y="76200"/>
                </a:lnTo>
                <a:lnTo>
                  <a:pt x="124294" y="90170"/>
                </a:lnTo>
                <a:lnTo>
                  <a:pt x="124294" y="153670"/>
                </a:lnTo>
                <a:lnTo>
                  <a:pt x="124294" y="168910"/>
                </a:lnTo>
                <a:lnTo>
                  <a:pt x="218744" y="168910"/>
                </a:lnTo>
                <a:lnTo>
                  <a:pt x="218744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59775" y="6348729"/>
            <a:ext cx="94615" cy="168910"/>
          </a:xfrm>
          <a:custGeom>
            <a:avLst/>
            <a:gdLst/>
            <a:ahLst/>
            <a:cxnLst/>
            <a:rect l="l" t="t" r="r" b="b"/>
            <a:pathLst>
              <a:path w="94614" h="168909">
                <a:moveTo>
                  <a:pt x="94462" y="153670"/>
                </a:moveTo>
                <a:lnTo>
                  <a:pt x="15824" y="153670"/>
                </a:lnTo>
                <a:lnTo>
                  <a:pt x="15824" y="90170"/>
                </a:lnTo>
                <a:lnTo>
                  <a:pt x="72199" y="90170"/>
                </a:lnTo>
                <a:lnTo>
                  <a:pt x="72199" y="76200"/>
                </a:lnTo>
                <a:lnTo>
                  <a:pt x="15824" y="76200"/>
                </a:lnTo>
                <a:lnTo>
                  <a:pt x="15824" y="15240"/>
                </a:lnTo>
                <a:lnTo>
                  <a:pt x="92481" y="15240"/>
                </a:lnTo>
                <a:lnTo>
                  <a:pt x="92481" y="0"/>
                </a:lnTo>
                <a:lnTo>
                  <a:pt x="0" y="0"/>
                </a:lnTo>
                <a:lnTo>
                  <a:pt x="0" y="15240"/>
                </a:lnTo>
                <a:lnTo>
                  <a:pt x="0" y="76200"/>
                </a:lnTo>
                <a:lnTo>
                  <a:pt x="0" y="90170"/>
                </a:lnTo>
                <a:lnTo>
                  <a:pt x="0" y="153670"/>
                </a:lnTo>
                <a:lnTo>
                  <a:pt x="0" y="168910"/>
                </a:lnTo>
                <a:lnTo>
                  <a:pt x="94462" y="168910"/>
                </a:lnTo>
                <a:lnTo>
                  <a:pt x="94462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604820" y="6348729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106324" y="0"/>
                </a:moveTo>
                <a:lnTo>
                  <a:pt x="0" y="0"/>
                </a:lnTo>
                <a:lnTo>
                  <a:pt x="0" y="15240"/>
                </a:lnTo>
                <a:lnTo>
                  <a:pt x="44018" y="15240"/>
                </a:lnTo>
                <a:lnTo>
                  <a:pt x="44018" y="168910"/>
                </a:lnTo>
                <a:lnTo>
                  <a:pt x="59347" y="168910"/>
                </a:lnTo>
                <a:lnTo>
                  <a:pt x="59347" y="15240"/>
                </a:lnTo>
                <a:lnTo>
                  <a:pt x="106324" y="15240"/>
                </a:lnTo>
                <a:lnTo>
                  <a:pt x="10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00127" y="6345774"/>
            <a:ext cx="112395" cy="174625"/>
          </a:xfrm>
          <a:custGeom>
            <a:avLst/>
            <a:gdLst/>
            <a:ahLst/>
            <a:cxnLst/>
            <a:rect l="l" t="t" r="r" b="b"/>
            <a:pathLst>
              <a:path w="112394" h="174625">
                <a:moveTo>
                  <a:pt x="55388" y="0"/>
                </a:moveTo>
                <a:lnTo>
                  <a:pt x="33141" y="3213"/>
                </a:lnTo>
                <a:lnTo>
                  <a:pt x="16505" y="12389"/>
                </a:lnTo>
                <a:lnTo>
                  <a:pt x="6081" y="26836"/>
                </a:lnTo>
                <a:lnTo>
                  <a:pt x="2472" y="45860"/>
                </a:lnTo>
                <a:lnTo>
                  <a:pt x="7186" y="67280"/>
                </a:lnTo>
                <a:lnTo>
                  <a:pt x="19410" y="80749"/>
                </a:lnTo>
                <a:lnTo>
                  <a:pt x="36271" y="88854"/>
                </a:lnTo>
                <a:lnTo>
                  <a:pt x="54894" y="94186"/>
                </a:lnTo>
                <a:lnTo>
                  <a:pt x="70642" y="98439"/>
                </a:lnTo>
                <a:lnTo>
                  <a:pt x="84071" y="104172"/>
                </a:lnTo>
                <a:lnTo>
                  <a:pt x="93421" y="113048"/>
                </a:lnTo>
                <a:lnTo>
                  <a:pt x="96930" y="126732"/>
                </a:lnTo>
                <a:lnTo>
                  <a:pt x="93306" y="142012"/>
                </a:lnTo>
                <a:lnTo>
                  <a:pt x="83886" y="152067"/>
                </a:lnTo>
                <a:lnTo>
                  <a:pt x="70851" y="157591"/>
                </a:lnTo>
                <a:lnTo>
                  <a:pt x="56377" y="159279"/>
                </a:lnTo>
                <a:lnTo>
                  <a:pt x="39115" y="156297"/>
                </a:lnTo>
                <a:lnTo>
                  <a:pt x="26211" y="147629"/>
                </a:lnTo>
                <a:lnTo>
                  <a:pt x="18128" y="133690"/>
                </a:lnTo>
                <a:lnTo>
                  <a:pt x="15331" y="114898"/>
                </a:lnTo>
                <a:lnTo>
                  <a:pt x="15331" y="113911"/>
                </a:lnTo>
                <a:lnTo>
                  <a:pt x="0" y="113911"/>
                </a:lnTo>
                <a:lnTo>
                  <a:pt x="0" y="114898"/>
                </a:lnTo>
                <a:lnTo>
                  <a:pt x="3940" y="139356"/>
                </a:lnTo>
                <a:lnTo>
                  <a:pt x="15207" y="158066"/>
                </a:lnTo>
                <a:lnTo>
                  <a:pt x="32964" y="170027"/>
                </a:lnTo>
                <a:lnTo>
                  <a:pt x="56377" y="174237"/>
                </a:lnTo>
                <a:lnTo>
                  <a:pt x="79505" y="170906"/>
                </a:lnTo>
                <a:lnTo>
                  <a:pt x="97115" y="161395"/>
                </a:lnTo>
                <a:lnTo>
                  <a:pt x="108327" y="146429"/>
                </a:lnTo>
                <a:lnTo>
                  <a:pt x="112260" y="126732"/>
                </a:lnTo>
                <a:lnTo>
                  <a:pt x="107770" y="106245"/>
                </a:lnTo>
                <a:lnTo>
                  <a:pt x="96002" y="93385"/>
                </a:lnTo>
                <a:lnTo>
                  <a:pt x="79504" y="85611"/>
                </a:lnTo>
                <a:lnTo>
                  <a:pt x="60827" y="80379"/>
                </a:lnTo>
                <a:lnTo>
                  <a:pt x="44716" y="76025"/>
                </a:lnTo>
                <a:lnTo>
                  <a:pt x="30970" y="69962"/>
                </a:lnTo>
                <a:lnTo>
                  <a:pt x="21397" y="60477"/>
                </a:lnTo>
                <a:lnTo>
                  <a:pt x="17804" y="45860"/>
                </a:lnTo>
                <a:lnTo>
                  <a:pt x="20261" y="32970"/>
                </a:lnTo>
                <a:lnTo>
                  <a:pt x="27447" y="23361"/>
                </a:lnTo>
                <a:lnTo>
                  <a:pt x="39084" y="17359"/>
                </a:lnTo>
                <a:lnTo>
                  <a:pt x="54894" y="15286"/>
                </a:lnTo>
                <a:lnTo>
                  <a:pt x="68787" y="17359"/>
                </a:lnTo>
                <a:lnTo>
                  <a:pt x="81104" y="24101"/>
                </a:lnTo>
                <a:lnTo>
                  <a:pt x="90083" y="36298"/>
                </a:lnTo>
                <a:lnTo>
                  <a:pt x="93962" y="54736"/>
                </a:lnTo>
                <a:lnTo>
                  <a:pt x="109293" y="54736"/>
                </a:lnTo>
                <a:lnTo>
                  <a:pt x="104278" y="29125"/>
                </a:lnTo>
                <a:lnTo>
                  <a:pt x="91798" y="12204"/>
                </a:lnTo>
                <a:lnTo>
                  <a:pt x="74590" y="2866"/>
                </a:lnTo>
                <a:lnTo>
                  <a:pt x="55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3852" y="6124189"/>
            <a:ext cx="112177" cy="16865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7218" y="6124189"/>
            <a:ext cx="112260" cy="168656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486420" y="6123940"/>
            <a:ext cx="123825" cy="168910"/>
          </a:xfrm>
          <a:custGeom>
            <a:avLst/>
            <a:gdLst/>
            <a:ahLst/>
            <a:cxnLst/>
            <a:rect l="l" t="t" r="r" b="b"/>
            <a:pathLst>
              <a:path w="123825" h="168910">
                <a:moveTo>
                  <a:pt x="89179" y="153670"/>
                </a:moveTo>
                <a:lnTo>
                  <a:pt x="15328" y="153670"/>
                </a:lnTo>
                <a:lnTo>
                  <a:pt x="15328" y="0"/>
                </a:lnTo>
                <a:lnTo>
                  <a:pt x="0" y="0"/>
                </a:lnTo>
                <a:lnTo>
                  <a:pt x="0" y="153670"/>
                </a:lnTo>
                <a:lnTo>
                  <a:pt x="0" y="168910"/>
                </a:lnTo>
                <a:lnTo>
                  <a:pt x="89179" y="168910"/>
                </a:lnTo>
                <a:lnTo>
                  <a:pt x="89179" y="153670"/>
                </a:lnTo>
                <a:close/>
              </a:path>
              <a:path w="123825" h="168910">
                <a:moveTo>
                  <a:pt x="123304" y="266"/>
                </a:moveTo>
                <a:lnTo>
                  <a:pt x="107480" y="266"/>
                </a:lnTo>
                <a:lnTo>
                  <a:pt x="107480" y="168910"/>
                </a:lnTo>
                <a:lnTo>
                  <a:pt x="123304" y="168910"/>
                </a:lnTo>
                <a:lnTo>
                  <a:pt x="123304" y="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907942" y="6095588"/>
            <a:ext cx="113664" cy="199390"/>
          </a:xfrm>
          <a:custGeom>
            <a:avLst/>
            <a:gdLst/>
            <a:ahLst/>
            <a:cxnLst/>
            <a:rect l="l" t="t" r="r" b="b"/>
            <a:pathLst>
              <a:path w="113664" h="199389">
                <a:moveTo>
                  <a:pt x="40464" y="0"/>
                </a:moveTo>
                <a:lnTo>
                  <a:pt x="30078" y="0"/>
                </a:lnTo>
                <a:lnTo>
                  <a:pt x="25628" y="4438"/>
                </a:lnTo>
                <a:lnTo>
                  <a:pt x="25628" y="14300"/>
                </a:lnTo>
                <a:lnTo>
                  <a:pt x="30078" y="18738"/>
                </a:lnTo>
                <a:lnTo>
                  <a:pt x="40464" y="18738"/>
                </a:lnTo>
                <a:lnTo>
                  <a:pt x="44914" y="14300"/>
                </a:lnTo>
                <a:lnTo>
                  <a:pt x="44914" y="4438"/>
                </a:lnTo>
                <a:lnTo>
                  <a:pt x="40464" y="0"/>
                </a:lnTo>
                <a:close/>
              </a:path>
              <a:path w="113664" h="199389">
                <a:moveTo>
                  <a:pt x="83489" y="0"/>
                </a:moveTo>
                <a:lnTo>
                  <a:pt x="73598" y="0"/>
                </a:lnTo>
                <a:lnTo>
                  <a:pt x="69147" y="4438"/>
                </a:lnTo>
                <a:lnTo>
                  <a:pt x="69147" y="14300"/>
                </a:lnTo>
                <a:lnTo>
                  <a:pt x="73598" y="18738"/>
                </a:lnTo>
                <a:lnTo>
                  <a:pt x="83489" y="18738"/>
                </a:lnTo>
                <a:lnTo>
                  <a:pt x="87939" y="14300"/>
                </a:lnTo>
                <a:lnTo>
                  <a:pt x="87939" y="4438"/>
                </a:lnTo>
                <a:lnTo>
                  <a:pt x="83489" y="0"/>
                </a:lnTo>
                <a:close/>
              </a:path>
              <a:path w="113664" h="199389">
                <a:moveTo>
                  <a:pt x="56784" y="26135"/>
                </a:moveTo>
                <a:lnTo>
                  <a:pt x="15922" y="42593"/>
                </a:lnTo>
                <a:lnTo>
                  <a:pt x="85" y="84324"/>
                </a:lnTo>
                <a:lnTo>
                  <a:pt x="0" y="141041"/>
                </a:lnTo>
                <a:lnTo>
                  <a:pt x="4138" y="164280"/>
                </a:lnTo>
                <a:lnTo>
                  <a:pt x="15922" y="182834"/>
                </a:lnTo>
                <a:lnTo>
                  <a:pt x="33919" y="194915"/>
                </a:lnTo>
                <a:lnTo>
                  <a:pt x="56784" y="199230"/>
                </a:lnTo>
                <a:lnTo>
                  <a:pt x="79857" y="194915"/>
                </a:lnTo>
                <a:lnTo>
                  <a:pt x="96180" y="183943"/>
                </a:lnTo>
                <a:lnTo>
                  <a:pt x="56784" y="183943"/>
                </a:lnTo>
                <a:lnTo>
                  <a:pt x="39938" y="180846"/>
                </a:lnTo>
                <a:lnTo>
                  <a:pt x="26988" y="172108"/>
                </a:lnTo>
                <a:lnTo>
                  <a:pt x="18673" y="158563"/>
                </a:lnTo>
                <a:lnTo>
                  <a:pt x="15737" y="141041"/>
                </a:lnTo>
                <a:lnTo>
                  <a:pt x="15737" y="84324"/>
                </a:lnTo>
                <a:lnTo>
                  <a:pt x="18673" y="66725"/>
                </a:lnTo>
                <a:lnTo>
                  <a:pt x="26988" y="53010"/>
                </a:lnTo>
                <a:lnTo>
                  <a:pt x="39938" y="44103"/>
                </a:lnTo>
                <a:lnTo>
                  <a:pt x="56784" y="40929"/>
                </a:lnTo>
                <a:lnTo>
                  <a:pt x="95365" y="40929"/>
                </a:lnTo>
                <a:lnTo>
                  <a:pt x="79857" y="30458"/>
                </a:lnTo>
                <a:lnTo>
                  <a:pt x="56784" y="26135"/>
                </a:lnTo>
                <a:close/>
              </a:path>
              <a:path w="113664" h="199389">
                <a:moveTo>
                  <a:pt x="95365" y="40929"/>
                </a:moveTo>
                <a:lnTo>
                  <a:pt x="56784" y="40929"/>
                </a:lnTo>
                <a:lnTo>
                  <a:pt x="73706" y="44111"/>
                </a:lnTo>
                <a:lnTo>
                  <a:pt x="86827" y="53072"/>
                </a:lnTo>
                <a:lnTo>
                  <a:pt x="95312" y="66933"/>
                </a:lnTo>
                <a:lnTo>
                  <a:pt x="98242" y="84324"/>
                </a:lnTo>
                <a:lnTo>
                  <a:pt x="98325" y="141041"/>
                </a:lnTo>
                <a:lnTo>
                  <a:pt x="95312" y="158563"/>
                </a:lnTo>
                <a:lnTo>
                  <a:pt x="86827" y="172108"/>
                </a:lnTo>
                <a:lnTo>
                  <a:pt x="73706" y="180846"/>
                </a:lnTo>
                <a:lnTo>
                  <a:pt x="56784" y="183943"/>
                </a:lnTo>
                <a:lnTo>
                  <a:pt x="96180" y="183943"/>
                </a:lnTo>
                <a:lnTo>
                  <a:pt x="97830" y="182834"/>
                </a:lnTo>
                <a:lnTo>
                  <a:pt x="109498" y="164280"/>
                </a:lnTo>
                <a:lnTo>
                  <a:pt x="113569" y="141041"/>
                </a:lnTo>
                <a:lnTo>
                  <a:pt x="113485" y="84324"/>
                </a:lnTo>
                <a:lnTo>
                  <a:pt x="109498" y="61293"/>
                </a:lnTo>
                <a:lnTo>
                  <a:pt x="97830" y="42593"/>
                </a:lnTo>
                <a:lnTo>
                  <a:pt x="95365" y="40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2260" y="6124189"/>
            <a:ext cx="106325" cy="16865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185785" y="6124197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10">
                <a:moveTo>
                  <a:pt x="15330" y="0"/>
                </a:moveTo>
                <a:lnTo>
                  <a:pt x="0" y="0"/>
                </a:lnTo>
                <a:lnTo>
                  <a:pt x="0" y="168648"/>
                </a:lnTo>
                <a:lnTo>
                  <a:pt x="15330" y="168648"/>
                </a:lnTo>
                <a:lnTo>
                  <a:pt x="1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0139" y="6121230"/>
            <a:ext cx="113414" cy="17408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7787" y="6121230"/>
            <a:ext cx="112754" cy="17457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794605" y="6124189"/>
            <a:ext cx="110489" cy="168910"/>
          </a:xfrm>
          <a:custGeom>
            <a:avLst/>
            <a:gdLst/>
            <a:ahLst/>
            <a:cxnLst/>
            <a:rect l="l" t="t" r="r" b="b"/>
            <a:pathLst>
              <a:path w="110489" h="168910">
                <a:moveTo>
                  <a:pt x="100886" y="0"/>
                </a:moveTo>
                <a:lnTo>
                  <a:pt x="83082" y="0"/>
                </a:lnTo>
                <a:lnTo>
                  <a:pt x="33134" y="75456"/>
                </a:lnTo>
                <a:lnTo>
                  <a:pt x="15330" y="75456"/>
                </a:lnTo>
                <a:lnTo>
                  <a:pt x="15330" y="0"/>
                </a:lnTo>
                <a:lnTo>
                  <a:pt x="0" y="0"/>
                </a:lnTo>
                <a:lnTo>
                  <a:pt x="0" y="168656"/>
                </a:lnTo>
                <a:lnTo>
                  <a:pt x="15330" y="168656"/>
                </a:lnTo>
                <a:lnTo>
                  <a:pt x="15330" y="90250"/>
                </a:lnTo>
                <a:lnTo>
                  <a:pt x="32638" y="90250"/>
                </a:lnTo>
                <a:lnTo>
                  <a:pt x="91983" y="168656"/>
                </a:lnTo>
                <a:lnTo>
                  <a:pt x="110281" y="168656"/>
                </a:lnTo>
                <a:lnTo>
                  <a:pt x="45991" y="82853"/>
                </a:lnTo>
                <a:lnTo>
                  <a:pt x="100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472C4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472C4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0502" y="6310833"/>
            <a:ext cx="243204" cy="349885"/>
          </a:xfrm>
          <a:custGeom>
            <a:avLst/>
            <a:gdLst/>
            <a:ahLst/>
            <a:cxnLst/>
            <a:rect l="l" t="t" r="r" b="b"/>
            <a:pathLst>
              <a:path w="243204" h="349884">
                <a:moveTo>
                  <a:pt x="108699" y="0"/>
                </a:moveTo>
                <a:lnTo>
                  <a:pt x="0" y="0"/>
                </a:lnTo>
                <a:lnTo>
                  <a:pt x="0" y="349719"/>
                </a:lnTo>
                <a:lnTo>
                  <a:pt x="108699" y="349719"/>
                </a:lnTo>
                <a:lnTo>
                  <a:pt x="108699" y="0"/>
                </a:lnTo>
                <a:close/>
              </a:path>
              <a:path w="243204" h="349884">
                <a:moveTo>
                  <a:pt x="243014" y="108204"/>
                </a:moveTo>
                <a:lnTo>
                  <a:pt x="134518" y="108204"/>
                </a:lnTo>
                <a:lnTo>
                  <a:pt x="134518" y="349719"/>
                </a:lnTo>
                <a:lnTo>
                  <a:pt x="243014" y="349719"/>
                </a:lnTo>
                <a:lnTo>
                  <a:pt x="243014" y="1082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184" y="6419020"/>
            <a:ext cx="362564" cy="2503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3799" y="6556890"/>
            <a:ext cx="68877" cy="1036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95491" y="6556890"/>
            <a:ext cx="77470" cy="104139"/>
          </a:xfrm>
          <a:custGeom>
            <a:avLst/>
            <a:gdLst/>
            <a:ahLst/>
            <a:cxnLst/>
            <a:rect l="l" t="t" r="r" b="b"/>
            <a:pathLst>
              <a:path w="77469" h="104140">
                <a:moveTo>
                  <a:pt x="77429" y="0"/>
                </a:moveTo>
                <a:lnTo>
                  <a:pt x="67409" y="0"/>
                </a:lnTo>
                <a:lnTo>
                  <a:pt x="38563" y="88411"/>
                </a:lnTo>
                <a:lnTo>
                  <a:pt x="10323" y="302"/>
                </a:lnTo>
                <a:lnTo>
                  <a:pt x="10020" y="0"/>
                </a:lnTo>
                <a:lnTo>
                  <a:pt x="0" y="0"/>
                </a:lnTo>
                <a:lnTo>
                  <a:pt x="34008" y="103650"/>
                </a:lnTo>
                <a:lnTo>
                  <a:pt x="43117" y="103650"/>
                </a:lnTo>
                <a:lnTo>
                  <a:pt x="77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086" y="6556890"/>
            <a:ext cx="69940" cy="10486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75147" y="6556890"/>
            <a:ext cx="9525" cy="104139"/>
          </a:xfrm>
          <a:custGeom>
            <a:avLst/>
            <a:gdLst/>
            <a:ahLst/>
            <a:cxnLst/>
            <a:rect l="l" t="t" r="r" b="b"/>
            <a:pathLst>
              <a:path w="9525" h="104140">
                <a:moveTo>
                  <a:pt x="9412" y="0"/>
                </a:moveTo>
                <a:lnTo>
                  <a:pt x="0" y="0"/>
                </a:lnTo>
                <a:lnTo>
                  <a:pt x="0" y="103650"/>
                </a:lnTo>
                <a:lnTo>
                  <a:pt x="9412" y="103650"/>
                </a:lnTo>
                <a:lnTo>
                  <a:pt x="9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55209" y="6556890"/>
            <a:ext cx="65405" cy="104139"/>
          </a:xfrm>
          <a:custGeom>
            <a:avLst/>
            <a:gdLst/>
            <a:ahLst/>
            <a:cxnLst/>
            <a:rect l="l" t="t" r="r" b="b"/>
            <a:pathLst>
              <a:path w="65405" h="104140">
                <a:moveTo>
                  <a:pt x="30365" y="0"/>
                </a:moveTo>
                <a:lnTo>
                  <a:pt x="0" y="0"/>
                </a:lnTo>
                <a:lnTo>
                  <a:pt x="0" y="103650"/>
                </a:lnTo>
                <a:lnTo>
                  <a:pt x="9716" y="103650"/>
                </a:lnTo>
                <a:lnTo>
                  <a:pt x="9716" y="70849"/>
                </a:lnTo>
                <a:lnTo>
                  <a:pt x="40032" y="70849"/>
                </a:lnTo>
                <a:lnTo>
                  <a:pt x="38866" y="69336"/>
                </a:lnTo>
                <a:lnTo>
                  <a:pt x="49911" y="65650"/>
                </a:lnTo>
                <a:lnTo>
                  <a:pt x="54714" y="61766"/>
                </a:lnTo>
                <a:lnTo>
                  <a:pt x="9716" y="61766"/>
                </a:lnTo>
                <a:lnTo>
                  <a:pt x="9716" y="9386"/>
                </a:lnTo>
                <a:lnTo>
                  <a:pt x="56081" y="9386"/>
                </a:lnTo>
                <a:lnTo>
                  <a:pt x="55908" y="9121"/>
                </a:lnTo>
                <a:lnTo>
                  <a:pt x="44916" y="2360"/>
                </a:lnTo>
                <a:lnTo>
                  <a:pt x="30365" y="0"/>
                </a:lnTo>
                <a:close/>
              </a:path>
              <a:path w="65405" h="104140">
                <a:moveTo>
                  <a:pt x="40032" y="70849"/>
                </a:moveTo>
                <a:lnTo>
                  <a:pt x="28846" y="70849"/>
                </a:lnTo>
                <a:lnTo>
                  <a:pt x="53746" y="103348"/>
                </a:lnTo>
                <a:lnTo>
                  <a:pt x="53746" y="103650"/>
                </a:lnTo>
                <a:lnTo>
                  <a:pt x="65283" y="103650"/>
                </a:lnTo>
                <a:lnTo>
                  <a:pt x="40032" y="70849"/>
                </a:lnTo>
                <a:close/>
              </a:path>
              <a:path w="65405" h="104140">
                <a:moveTo>
                  <a:pt x="56081" y="9386"/>
                </a:moveTo>
                <a:lnTo>
                  <a:pt x="29453" y="9386"/>
                </a:lnTo>
                <a:lnTo>
                  <a:pt x="40707" y="10956"/>
                </a:lnTo>
                <a:lnTo>
                  <a:pt x="48886" y="15593"/>
                </a:lnTo>
                <a:lnTo>
                  <a:pt x="53878" y="23181"/>
                </a:lnTo>
                <a:lnTo>
                  <a:pt x="55567" y="33608"/>
                </a:lnTo>
                <a:lnTo>
                  <a:pt x="55567" y="37847"/>
                </a:lnTo>
                <a:lnTo>
                  <a:pt x="53792" y="47843"/>
                </a:lnTo>
                <a:lnTo>
                  <a:pt x="48659" y="55370"/>
                </a:lnTo>
                <a:lnTo>
                  <a:pt x="40451" y="60115"/>
                </a:lnTo>
                <a:lnTo>
                  <a:pt x="29453" y="61766"/>
                </a:lnTo>
                <a:lnTo>
                  <a:pt x="54714" y="61766"/>
                </a:lnTo>
                <a:lnTo>
                  <a:pt x="58224" y="58928"/>
                </a:lnTo>
                <a:lnTo>
                  <a:pt x="63462" y="49537"/>
                </a:lnTo>
                <a:lnTo>
                  <a:pt x="65283" y="37847"/>
                </a:lnTo>
                <a:lnTo>
                  <a:pt x="65231" y="33608"/>
                </a:lnTo>
                <a:lnTo>
                  <a:pt x="62859" y="19798"/>
                </a:lnTo>
                <a:lnTo>
                  <a:pt x="56081" y="93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17955" y="6556895"/>
            <a:ext cx="154305" cy="104775"/>
          </a:xfrm>
          <a:custGeom>
            <a:avLst/>
            <a:gdLst/>
            <a:ahLst/>
            <a:cxnLst/>
            <a:rect l="l" t="t" r="r" b="b"/>
            <a:pathLst>
              <a:path w="154305" h="104775">
                <a:moveTo>
                  <a:pt x="9410" y="0"/>
                </a:moveTo>
                <a:lnTo>
                  <a:pt x="0" y="0"/>
                </a:lnTo>
                <a:lnTo>
                  <a:pt x="0" y="103657"/>
                </a:lnTo>
                <a:lnTo>
                  <a:pt x="9410" y="103657"/>
                </a:lnTo>
                <a:lnTo>
                  <a:pt x="9410" y="0"/>
                </a:lnTo>
                <a:close/>
              </a:path>
              <a:path w="154305" h="104775">
                <a:moveTo>
                  <a:pt x="85737" y="114"/>
                </a:moveTo>
                <a:lnTo>
                  <a:pt x="19443" y="114"/>
                </a:lnTo>
                <a:lnTo>
                  <a:pt x="19443" y="9004"/>
                </a:lnTo>
                <a:lnTo>
                  <a:pt x="47675" y="9004"/>
                </a:lnTo>
                <a:lnTo>
                  <a:pt x="47675" y="104254"/>
                </a:lnTo>
                <a:lnTo>
                  <a:pt x="57492" y="104254"/>
                </a:lnTo>
                <a:lnTo>
                  <a:pt x="57492" y="9004"/>
                </a:lnTo>
                <a:lnTo>
                  <a:pt x="85737" y="9004"/>
                </a:lnTo>
                <a:lnTo>
                  <a:pt x="85737" y="114"/>
                </a:lnTo>
                <a:close/>
              </a:path>
              <a:path w="154305" h="104775">
                <a:moveTo>
                  <a:pt x="153746" y="94170"/>
                </a:moveTo>
                <a:lnTo>
                  <a:pt x="105473" y="94170"/>
                </a:lnTo>
                <a:lnTo>
                  <a:pt x="105473" y="55410"/>
                </a:lnTo>
                <a:lnTo>
                  <a:pt x="140081" y="55410"/>
                </a:lnTo>
                <a:lnTo>
                  <a:pt x="140081" y="46926"/>
                </a:lnTo>
                <a:lnTo>
                  <a:pt x="105473" y="46926"/>
                </a:lnTo>
                <a:lnTo>
                  <a:pt x="105473" y="9385"/>
                </a:lnTo>
                <a:lnTo>
                  <a:pt x="151625" y="9385"/>
                </a:lnTo>
                <a:lnTo>
                  <a:pt x="151625" y="0"/>
                </a:lnTo>
                <a:lnTo>
                  <a:pt x="95758" y="0"/>
                </a:lnTo>
                <a:lnTo>
                  <a:pt x="95758" y="103657"/>
                </a:lnTo>
                <a:lnTo>
                  <a:pt x="153746" y="103657"/>
                </a:lnTo>
                <a:lnTo>
                  <a:pt x="153746" y="941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83245" y="6556890"/>
            <a:ext cx="58419" cy="104139"/>
          </a:xfrm>
          <a:custGeom>
            <a:avLst/>
            <a:gdLst/>
            <a:ahLst/>
            <a:cxnLst/>
            <a:rect l="l" t="t" r="r" b="b"/>
            <a:pathLst>
              <a:path w="58419" h="104140">
                <a:moveTo>
                  <a:pt x="56782" y="0"/>
                </a:moveTo>
                <a:lnTo>
                  <a:pt x="0" y="0"/>
                </a:lnTo>
                <a:lnTo>
                  <a:pt x="0" y="103650"/>
                </a:lnTo>
                <a:lnTo>
                  <a:pt x="57996" y="103650"/>
                </a:lnTo>
                <a:lnTo>
                  <a:pt x="57996" y="94163"/>
                </a:lnTo>
                <a:lnTo>
                  <a:pt x="9716" y="94163"/>
                </a:lnTo>
                <a:lnTo>
                  <a:pt x="9716" y="55408"/>
                </a:lnTo>
                <a:lnTo>
                  <a:pt x="44332" y="55408"/>
                </a:lnTo>
                <a:lnTo>
                  <a:pt x="44332" y="46930"/>
                </a:lnTo>
                <a:lnTo>
                  <a:pt x="9716" y="46930"/>
                </a:lnTo>
                <a:lnTo>
                  <a:pt x="9716" y="9386"/>
                </a:lnTo>
                <a:lnTo>
                  <a:pt x="56782" y="9386"/>
                </a:lnTo>
                <a:lnTo>
                  <a:pt x="56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79295" y="6557009"/>
            <a:ext cx="65405" cy="104139"/>
          </a:xfrm>
          <a:custGeom>
            <a:avLst/>
            <a:gdLst/>
            <a:ahLst/>
            <a:cxnLst/>
            <a:rect l="l" t="t" r="r" b="b"/>
            <a:pathLst>
              <a:path w="65405" h="104140">
                <a:moveTo>
                  <a:pt x="65290" y="0"/>
                </a:moveTo>
                <a:lnTo>
                  <a:pt x="0" y="0"/>
                </a:lnTo>
                <a:lnTo>
                  <a:pt x="0" y="8890"/>
                </a:lnTo>
                <a:lnTo>
                  <a:pt x="27025" y="8890"/>
                </a:lnTo>
                <a:lnTo>
                  <a:pt x="27025" y="104140"/>
                </a:lnTo>
                <a:lnTo>
                  <a:pt x="36436" y="104140"/>
                </a:lnTo>
                <a:lnTo>
                  <a:pt x="36436" y="8890"/>
                </a:lnTo>
                <a:lnTo>
                  <a:pt x="65290" y="8890"/>
                </a:lnTo>
                <a:lnTo>
                  <a:pt x="652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330817" y="6555073"/>
            <a:ext cx="69215" cy="107314"/>
          </a:xfrm>
          <a:custGeom>
            <a:avLst/>
            <a:gdLst/>
            <a:ahLst/>
            <a:cxnLst/>
            <a:rect l="l" t="t" r="r" b="b"/>
            <a:pathLst>
              <a:path w="69215" h="107315">
                <a:moveTo>
                  <a:pt x="34009" y="0"/>
                </a:moveTo>
                <a:lnTo>
                  <a:pt x="20349" y="1972"/>
                </a:lnTo>
                <a:lnTo>
                  <a:pt x="10134" y="7607"/>
                </a:lnTo>
                <a:lnTo>
                  <a:pt x="3734" y="16477"/>
                </a:lnTo>
                <a:lnTo>
                  <a:pt x="1518" y="28158"/>
                </a:lnTo>
                <a:lnTo>
                  <a:pt x="4413" y="41310"/>
                </a:lnTo>
                <a:lnTo>
                  <a:pt x="11918" y="49579"/>
                </a:lnTo>
                <a:lnTo>
                  <a:pt x="22271" y="54556"/>
                </a:lnTo>
                <a:lnTo>
                  <a:pt x="43374" y="60441"/>
                </a:lnTo>
                <a:lnTo>
                  <a:pt x="51620" y="63961"/>
                </a:lnTo>
                <a:lnTo>
                  <a:pt x="57360" y="69411"/>
                </a:lnTo>
                <a:lnTo>
                  <a:pt x="59514" y="77813"/>
                </a:lnTo>
                <a:lnTo>
                  <a:pt x="57289" y="87195"/>
                </a:lnTo>
                <a:lnTo>
                  <a:pt x="51506" y="93369"/>
                </a:lnTo>
                <a:lnTo>
                  <a:pt x="43502" y="96761"/>
                </a:lnTo>
                <a:lnTo>
                  <a:pt x="34616" y="97797"/>
                </a:lnTo>
                <a:lnTo>
                  <a:pt x="24017" y="95966"/>
                </a:lnTo>
                <a:lnTo>
                  <a:pt x="16093" y="90644"/>
                </a:lnTo>
                <a:lnTo>
                  <a:pt x="11130" y="82085"/>
                </a:lnTo>
                <a:lnTo>
                  <a:pt x="9413" y="69941"/>
                </a:lnTo>
                <a:lnTo>
                  <a:pt x="0" y="69941"/>
                </a:lnTo>
                <a:lnTo>
                  <a:pt x="2419" y="85564"/>
                </a:lnTo>
                <a:lnTo>
                  <a:pt x="9337" y="97052"/>
                </a:lnTo>
                <a:lnTo>
                  <a:pt x="20240" y="104396"/>
                </a:lnTo>
                <a:lnTo>
                  <a:pt x="34616" y="106981"/>
                </a:lnTo>
                <a:lnTo>
                  <a:pt x="48816" y="104936"/>
                </a:lnTo>
                <a:lnTo>
                  <a:pt x="59628" y="99096"/>
                </a:lnTo>
                <a:lnTo>
                  <a:pt x="66513" y="89907"/>
                </a:lnTo>
                <a:lnTo>
                  <a:pt x="68927" y="77813"/>
                </a:lnTo>
                <a:lnTo>
                  <a:pt x="66171" y="65234"/>
                </a:lnTo>
                <a:lnTo>
                  <a:pt x="58945" y="57338"/>
                </a:lnTo>
                <a:lnTo>
                  <a:pt x="48816" y="52564"/>
                </a:lnTo>
                <a:lnTo>
                  <a:pt x="37349" y="49352"/>
                </a:lnTo>
                <a:lnTo>
                  <a:pt x="27457" y="46679"/>
                </a:lnTo>
                <a:lnTo>
                  <a:pt x="19016" y="42956"/>
                </a:lnTo>
                <a:lnTo>
                  <a:pt x="13138" y="37132"/>
                </a:lnTo>
                <a:lnTo>
                  <a:pt x="10932" y="28158"/>
                </a:lnTo>
                <a:lnTo>
                  <a:pt x="12440" y="20243"/>
                </a:lnTo>
                <a:lnTo>
                  <a:pt x="16853" y="14344"/>
                </a:lnTo>
                <a:lnTo>
                  <a:pt x="23998" y="10658"/>
                </a:lnTo>
                <a:lnTo>
                  <a:pt x="33705" y="9386"/>
                </a:lnTo>
                <a:lnTo>
                  <a:pt x="42236" y="10658"/>
                </a:lnTo>
                <a:lnTo>
                  <a:pt x="49798" y="14798"/>
                </a:lnTo>
                <a:lnTo>
                  <a:pt x="55311" y="22287"/>
                </a:lnTo>
                <a:lnTo>
                  <a:pt x="57693" y="33608"/>
                </a:lnTo>
                <a:lnTo>
                  <a:pt x="67106" y="33608"/>
                </a:lnTo>
                <a:lnTo>
                  <a:pt x="64027" y="17882"/>
                </a:lnTo>
                <a:lnTo>
                  <a:pt x="56364" y="7493"/>
                </a:lnTo>
                <a:lnTo>
                  <a:pt x="45798" y="1759"/>
                </a:lnTo>
                <a:lnTo>
                  <a:pt x="34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9265" y="6419020"/>
            <a:ext cx="68877" cy="10355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353591" y="6419020"/>
            <a:ext cx="69215" cy="104139"/>
          </a:xfrm>
          <a:custGeom>
            <a:avLst/>
            <a:gdLst/>
            <a:ahLst/>
            <a:cxnLst/>
            <a:rect l="l" t="t" r="r" b="b"/>
            <a:pathLst>
              <a:path w="69215" h="104140">
                <a:moveTo>
                  <a:pt x="68927" y="0"/>
                </a:moveTo>
                <a:lnTo>
                  <a:pt x="59514" y="0"/>
                </a:lnTo>
                <a:lnTo>
                  <a:pt x="59514" y="85388"/>
                </a:lnTo>
                <a:lnTo>
                  <a:pt x="8502" y="302"/>
                </a:lnTo>
                <a:lnTo>
                  <a:pt x="8502" y="0"/>
                </a:lnTo>
                <a:lnTo>
                  <a:pt x="0" y="0"/>
                </a:lnTo>
                <a:lnTo>
                  <a:pt x="0" y="103555"/>
                </a:lnTo>
                <a:lnTo>
                  <a:pt x="9716" y="103555"/>
                </a:lnTo>
                <a:lnTo>
                  <a:pt x="9716" y="18469"/>
                </a:lnTo>
                <a:lnTo>
                  <a:pt x="60123" y="103252"/>
                </a:lnTo>
                <a:lnTo>
                  <a:pt x="60426" y="103555"/>
                </a:lnTo>
                <a:lnTo>
                  <a:pt x="68927" y="103555"/>
                </a:lnTo>
                <a:lnTo>
                  <a:pt x="68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2594" y="6418579"/>
            <a:ext cx="76200" cy="104139"/>
          </a:xfrm>
          <a:custGeom>
            <a:avLst/>
            <a:gdLst/>
            <a:ahLst/>
            <a:cxnLst/>
            <a:rect l="l" t="t" r="r" b="b"/>
            <a:pathLst>
              <a:path w="76200" h="104140">
                <a:moveTo>
                  <a:pt x="54762" y="95250"/>
                </a:moveTo>
                <a:lnTo>
                  <a:pt x="9423" y="95250"/>
                </a:lnTo>
                <a:lnTo>
                  <a:pt x="9423" y="0"/>
                </a:lnTo>
                <a:lnTo>
                  <a:pt x="0" y="0"/>
                </a:lnTo>
                <a:lnTo>
                  <a:pt x="0" y="95250"/>
                </a:lnTo>
                <a:lnTo>
                  <a:pt x="0" y="104140"/>
                </a:lnTo>
                <a:lnTo>
                  <a:pt x="54762" y="104140"/>
                </a:lnTo>
                <a:lnTo>
                  <a:pt x="54762" y="95250"/>
                </a:lnTo>
                <a:close/>
              </a:path>
              <a:path w="76200" h="104140">
                <a:moveTo>
                  <a:pt x="75717" y="457"/>
                </a:moveTo>
                <a:lnTo>
                  <a:pt x="66001" y="457"/>
                </a:lnTo>
                <a:lnTo>
                  <a:pt x="66001" y="104000"/>
                </a:lnTo>
                <a:lnTo>
                  <a:pt x="75717" y="104000"/>
                </a:lnTo>
                <a:lnTo>
                  <a:pt x="75717" y="4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51407" y="6401460"/>
            <a:ext cx="180340" cy="122555"/>
          </a:xfrm>
          <a:custGeom>
            <a:avLst/>
            <a:gdLst/>
            <a:ahLst/>
            <a:cxnLst/>
            <a:rect l="l" t="t" r="r" b="b"/>
            <a:pathLst>
              <a:path w="180340" h="122554">
                <a:moveTo>
                  <a:pt x="27584" y="2730"/>
                </a:moveTo>
                <a:lnTo>
                  <a:pt x="24853" y="0"/>
                </a:lnTo>
                <a:lnTo>
                  <a:pt x="18465" y="0"/>
                </a:lnTo>
                <a:lnTo>
                  <a:pt x="15735" y="2730"/>
                </a:lnTo>
                <a:lnTo>
                  <a:pt x="15735" y="8788"/>
                </a:lnTo>
                <a:lnTo>
                  <a:pt x="18465" y="11506"/>
                </a:lnTo>
                <a:lnTo>
                  <a:pt x="24853" y="11506"/>
                </a:lnTo>
                <a:lnTo>
                  <a:pt x="27584" y="8788"/>
                </a:lnTo>
                <a:lnTo>
                  <a:pt x="27584" y="2730"/>
                </a:lnTo>
                <a:close/>
              </a:path>
              <a:path w="180340" h="122554">
                <a:moveTo>
                  <a:pt x="54000" y="2730"/>
                </a:moveTo>
                <a:lnTo>
                  <a:pt x="51269" y="0"/>
                </a:lnTo>
                <a:lnTo>
                  <a:pt x="45186" y="0"/>
                </a:lnTo>
                <a:lnTo>
                  <a:pt x="42456" y="2730"/>
                </a:lnTo>
                <a:lnTo>
                  <a:pt x="42456" y="8788"/>
                </a:lnTo>
                <a:lnTo>
                  <a:pt x="45186" y="11506"/>
                </a:lnTo>
                <a:lnTo>
                  <a:pt x="51269" y="11506"/>
                </a:lnTo>
                <a:lnTo>
                  <a:pt x="54000" y="8788"/>
                </a:lnTo>
                <a:lnTo>
                  <a:pt x="54000" y="2730"/>
                </a:lnTo>
                <a:close/>
              </a:path>
              <a:path w="180340" h="122554">
                <a:moveTo>
                  <a:pt x="69735" y="86601"/>
                </a:moveTo>
                <a:lnTo>
                  <a:pt x="69684" y="51777"/>
                </a:lnTo>
                <a:lnTo>
                  <a:pt x="67233" y="37642"/>
                </a:lnTo>
                <a:lnTo>
                  <a:pt x="60375" y="26657"/>
                </a:lnTo>
                <a:lnTo>
                  <a:pt x="60375" y="86601"/>
                </a:lnTo>
                <a:lnTo>
                  <a:pt x="58521" y="97358"/>
                </a:lnTo>
                <a:lnTo>
                  <a:pt x="53314" y="105676"/>
                </a:lnTo>
                <a:lnTo>
                  <a:pt x="45262" y="111048"/>
                </a:lnTo>
                <a:lnTo>
                  <a:pt x="34874" y="112941"/>
                </a:lnTo>
                <a:lnTo>
                  <a:pt x="24523" y="111048"/>
                </a:lnTo>
                <a:lnTo>
                  <a:pt x="16573" y="105676"/>
                </a:lnTo>
                <a:lnTo>
                  <a:pt x="11468" y="97358"/>
                </a:lnTo>
                <a:lnTo>
                  <a:pt x="9664" y="86601"/>
                </a:lnTo>
                <a:lnTo>
                  <a:pt x="9664" y="51777"/>
                </a:lnTo>
                <a:lnTo>
                  <a:pt x="11468" y="40970"/>
                </a:lnTo>
                <a:lnTo>
                  <a:pt x="16573" y="32550"/>
                </a:lnTo>
                <a:lnTo>
                  <a:pt x="24523" y="27089"/>
                </a:lnTo>
                <a:lnTo>
                  <a:pt x="34874" y="25133"/>
                </a:lnTo>
                <a:lnTo>
                  <a:pt x="45262" y="27089"/>
                </a:lnTo>
                <a:lnTo>
                  <a:pt x="53314" y="32588"/>
                </a:lnTo>
                <a:lnTo>
                  <a:pt x="58521" y="41097"/>
                </a:lnTo>
                <a:lnTo>
                  <a:pt x="60325" y="51777"/>
                </a:lnTo>
                <a:lnTo>
                  <a:pt x="60375" y="86601"/>
                </a:lnTo>
                <a:lnTo>
                  <a:pt x="60375" y="26657"/>
                </a:lnTo>
                <a:lnTo>
                  <a:pt x="60071" y="26162"/>
                </a:lnTo>
                <a:lnTo>
                  <a:pt x="58559" y="25133"/>
                </a:lnTo>
                <a:lnTo>
                  <a:pt x="49034" y="18707"/>
                </a:lnTo>
                <a:lnTo>
                  <a:pt x="34874" y="16052"/>
                </a:lnTo>
                <a:lnTo>
                  <a:pt x="20828" y="18707"/>
                </a:lnTo>
                <a:lnTo>
                  <a:pt x="9779" y="26162"/>
                </a:lnTo>
                <a:lnTo>
                  <a:pt x="2540" y="37642"/>
                </a:lnTo>
                <a:lnTo>
                  <a:pt x="50" y="51777"/>
                </a:lnTo>
                <a:lnTo>
                  <a:pt x="0" y="86601"/>
                </a:lnTo>
                <a:lnTo>
                  <a:pt x="2540" y="100876"/>
                </a:lnTo>
                <a:lnTo>
                  <a:pt x="9779" y="112268"/>
                </a:lnTo>
                <a:lnTo>
                  <a:pt x="20828" y="119684"/>
                </a:lnTo>
                <a:lnTo>
                  <a:pt x="34874" y="122326"/>
                </a:lnTo>
                <a:lnTo>
                  <a:pt x="49034" y="119684"/>
                </a:lnTo>
                <a:lnTo>
                  <a:pt x="59055" y="112941"/>
                </a:lnTo>
                <a:lnTo>
                  <a:pt x="60071" y="112268"/>
                </a:lnTo>
                <a:lnTo>
                  <a:pt x="67233" y="100876"/>
                </a:lnTo>
                <a:lnTo>
                  <a:pt x="69735" y="86601"/>
                </a:lnTo>
                <a:close/>
              </a:path>
              <a:path w="180340" h="122554">
                <a:moveTo>
                  <a:pt x="153898" y="52997"/>
                </a:moveTo>
                <a:lnTo>
                  <a:pt x="151384" y="38392"/>
                </a:lnTo>
                <a:lnTo>
                  <a:pt x="144259" y="27216"/>
                </a:lnTo>
                <a:lnTo>
                  <a:pt x="144183" y="52997"/>
                </a:lnTo>
                <a:lnTo>
                  <a:pt x="144132" y="56934"/>
                </a:lnTo>
                <a:lnTo>
                  <a:pt x="142417" y="67424"/>
                </a:lnTo>
                <a:lnTo>
                  <a:pt x="137312" y="75514"/>
                </a:lnTo>
                <a:lnTo>
                  <a:pt x="129197" y="80606"/>
                </a:lnTo>
                <a:lnTo>
                  <a:pt x="118376" y="82359"/>
                </a:lnTo>
                <a:lnTo>
                  <a:pt x="98336" y="82359"/>
                </a:lnTo>
                <a:lnTo>
                  <a:pt x="98336" y="26949"/>
                </a:lnTo>
                <a:lnTo>
                  <a:pt x="118376" y="26949"/>
                </a:lnTo>
                <a:lnTo>
                  <a:pt x="129324" y="28676"/>
                </a:lnTo>
                <a:lnTo>
                  <a:pt x="137426" y="33731"/>
                </a:lnTo>
                <a:lnTo>
                  <a:pt x="142455" y="41897"/>
                </a:lnTo>
                <a:lnTo>
                  <a:pt x="144183" y="52997"/>
                </a:lnTo>
                <a:lnTo>
                  <a:pt x="144183" y="27178"/>
                </a:lnTo>
                <a:lnTo>
                  <a:pt x="143840" y="26949"/>
                </a:lnTo>
                <a:lnTo>
                  <a:pt x="133146" y="20078"/>
                </a:lnTo>
                <a:lnTo>
                  <a:pt x="118681" y="17564"/>
                </a:lnTo>
                <a:lnTo>
                  <a:pt x="88607" y="17564"/>
                </a:lnTo>
                <a:lnTo>
                  <a:pt x="88607" y="121119"/>
                </a:lnTo>
                <a:lnTo>
                  <a:pt x="98336" y="121119"/>
                </a:lnTo>
                <a:lnTo>
                  <a:pt x="98336" y="91452"/>
                </a:lnTo>
                <a:lnTo>
                  <a:pt x="118681" y="91452"/>
                </a:lnTo>
                <a:lnTo>
                  <a:pt x="133273" y="89039"/>
                </a:lnTo>
                <a:lnTo>
                  <a:pt x="144005" y="82359"/>
                </a:lnTo>
                <a:lnTo>
                  <a:pt x="144373" y="82143"/>
                </a:lnTo>
                <a:lnTo>
                  <a:pt x="151422" y="71272"/>
                </a:lnTo>
                <a:lnTo>
                  <a:pt x="153898" y="56934"/>
                </a:lnTo>
                <a:lnTo>
                  <a:pt x="153898" y="52997"/>
                </a:lnTo>
                <a:close/>
              </a:path>
              <a:path w="180340" h="122554">
                <a:moveTo>
                  <a:pt x="180009" y="17576"/>
                </a:moveTo>
                <a:lnTo>
                  <a:pt x="170599" y="17576"/>
                </a:lnTo>
                <a:lnTo>
                  <a:pt x="170599" y="121119"/>
                </a:lnTo>
                <a:lnTo>
                  <a:pt x="180009" y="121119"/>
                </a:lnTo>
                <a:lnTo>
                  <a:pt x="180009" y="175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441335" y="6417208"/>
            <a:ext cx="154305" cy="107314"/>
          </a:xfrm>
          <a:custGeom>
            <a:avLst/>
            <a:gdLst/>
            <a:ahLst/>
            <a:cxnLst/>
            <a:rect l="l" t="t" r="r" b="b"/>
            <a:pathLst>
              <a:path w="154305" h="107315">
                <a:moveTo>
                  <a:pt x="69646" y="35737"/>
                </a:moveTo>
                <a:lnTo>
                  <a:pt x="66916" y="21082"/>
                </a:lnTo>
                <a:lnTo>
                  <a:pt x="59690" y="9880"/>
                </a:lnTo>
                <a:lnTo>
                  <a:pt x="48717" y="2603"/>
                </a:lnTo>
                <a:lnTo>
                  <a:pt x="34721" y="0"/>
                </a:lnTo>
                <a:lnTo>
                  <a:pt x="20675" y="2692"/>
                </a:lnTo>
                <a:lnTo>
                  <a:pt x="9690" y="10223"/>
                </a:lnTo>
                <a:lnTo>
                  <a:pt x="2552" y="21717"/>
                </a:lnTo>
                <a:lnTo>
                  <a:pt x="0" y="36334"/>
                </a:lnTo>
                <a:lnTo>
                  <a:pt x="0" y="70853"/>
                </a:lnTo>
                <a:lnTo>
                  <a:pt x="2552" y="85432"/>
                </a:lnTo>
                <a:lnTo>
                  <a:pt x="9690" y="96824"/>
                </a:lnTo>
                <a:lnTo>
                  <a:pt x="20675" y="104241"/>
                </a:lnTo>
                <a:lnTo>
                  <a:pt x="34721" y="106883"/>
                </a:lnTo>
                <a:lnTo>
                  <a:pt x="48882" y="104241"/>
                </a:lnTo>
                <a:lnTo>
                  <a:pt x="59918" y="96824"/>
                </a:lnTo>
                <a:lnTo>
                  <a:pt x="67094" y="85432"/>
                </a:lnTo>
                <a:lnTo>
                  <a:pt x="69646" y="70853"/>
                </a:lnTo>
                <a:lnTo>
                  <a:pt x="69646" y="56934"/>
                </a:lnTo>
                <a:lnTo>
                  <a:pt x="34417" y="56934"/>
                </a:lnTo>
                <a:lnTo>
                  <a:pt x="34417" y="65405"/>
                </a:lnTo>
                <a:lnTo>
                  <a:pt x="60223" y="65405"/>
                </a:lnTo>
                <a:lnTo>
                  <a:pt x="60223" y="70853"/>
                </a:lnTo>
                <a:lnTo>
                  <a:pt x="58381" y="81788"/>
                </a:lnTo>
                <a:lnTo>
                  <a:pt x="53162" y="90195"/>
                </a:lnTo>
                <a:lnTo>
                  <a:pt x="45110" y="95592"/>
                </a:lnTo>
                <a:lnTo>
                  <a:pt x="34721" y="97497"/>
                </a:lnTo>
                <a:lnTo>
                  <a:pt x="24447" y="95592"/>
                </a:lnTo>
                <a:lnTo>
                  <a:pt x="16446" y="90195"/>
                </a:lnTo>
                <a:lnTo>
                  <a:pt x="11264" y="81788"/>
                </a:lnTo>
                <a:lnTo>
                  <a:pt x="9423" y="70853"/>
                </a:lnTo>
                <a:lnTo>
                  <a:pt x="9423" y="38455"/>
                </a:lnTo>
                <a:lnTo>
                  <a:pt x="11137" y="26250"/>
                </a:lnTo>
                <a:lnTo>
                  <a:pt x="16103" y="17106"/>
                </a:lnTo>
                <a:lnTo>
                  <a:pt x="24066" y="11379"/>
                </a:lnTo>
                <a:lnTo>
                  <a:pt x="34721" y="9385"/>
                </a:lnTo>
                <a:lnTo>
                  <a:pt x="44945" y="11239"/>
                </a:lnTo>
                <a:lnTo>
                  <a:pt x="52933" y="16497"/>
                </a:lnTo>
                <a:lnTo>
                  <a:pt x="58204" y="24714"/>
                </a:lnTo>
                <a:lnTo>
                  <a:pt x="60223" y="35737"/>
                </a:lnTo>
                <a:lnTo>
                  <a:pt x="69646" y="35737"/>
                </a:lnTo>
                <a:close/>
              </a:path>
              <a:path w="154305" h="107315">
                <a:moveTo>
                  <a:pt x="153746" y="77825"/>
                </a:moveTo>
                <a:lnTo>
                  <a:pt x="150990" y="65366"/>
                </a:lnTo>
                <a:lnTo>
                  <a:pt x="143764" y="57454"/>
                </a:lnTo>
                <a:lnTo>
                  <a:pt x="133642" y="52616"/>
                </a:lnTo>
                <a:lnTo>
                  <a:pt x="112280" y="46736"/>
                </a:lnTo>
                <a:lnTo>
                  <a:pt x="103835" y="43116"/>
                </a:lnTo>
                <a:lnTo>
                  <a:pt x="97955" y="37388"/>
                </a:lnTo>
                <a:lnTo>
                  <a:pt x="95758" y="28460"/>
                </a:lnTo>
                <a:lnTo>
                  <a:pt x="97358" y="20370"/>
                </a:lnTo>
                <a:lnTo>
                  <a:pt x="101981" y="14389"/>
                </a:lnTo>
                <a:lnTo>
                  <a:pt x="109334" y="10668"/>
                </a:lnTo>
                <a:lnTo>
                  <a:pt x="119138" y="9385"/>
                </a:lnTo>
                <a:lnTo>
                  <a:pt x="127749" y="10718"/>
                </a:lnTo>
                <a:lnTo>
                  <a:pt x="135458" y="15062"/>
                </a:lnTo>
                <a:lnTo>
                  <a:pt x="140995" y="22923"/>
                </a:lnTo>
                <a:lnTo>
                  <a:pt x="143129" y="35433"/>
                </a:lnTo>
                <a:lnTo>
                  <a:pt x="152539" y="35433"/>
                </a:lnTo>
                <a:lnTo>
                  <a:pt x="149631" y="18656"/>
                </a:lnTo>
                <a:lnTo>
                  <a:pt x="142024" y="7874"/>
                </a:lnTo>
                <a:lnTo>
                  <a:pt x="131394" y="1866"/>
                </a:lnTo>
                <a:lnTo>
                  <a:pt x="119443" y="0"/>
                </a:lnTo>
                <a:lnTo>
                  <a:pt x="105689" y="1981"/>
                </a:lnTo>
                <a:lnTo>
                  <a:pt x="95262" y="7645"/>
                </a:lnTo>
                <a:lnTo>
                  <a:pt x="88646" y="16611"/>
                </a:lnTo>
                <a:lnTo>
                  <a:pt x="86347" y="28460"/>
                </a:lnTo>
                <a:lnTo>
                  <a:pt x="89230" y="41617"/>
                </a:lnTo>
                <a:lnTo>
                  <a:pt x="96735" y="49847"/>
                </a:lnTo>
                <a:lnTo>
                  <a:pt x="107099" y="54737"/>
                </a:lnTo>
                <a:lnTo>
                  <a:pt x="128016" y="60490"/>
                </a:lnTo>
                <a:lnTo>
                  <a:pt x="136182" y="64122"/>
                </a:lnTo>
                <a:lnTo>
                  <a:pt x="141884" y="69672"/>
                </a:lnTo>
                <a:lnTo>
                  <a:pt x="144030" y="78117"/>
                </a:lnTo>
                <a:lnTo>
                  <a:pt x="141846" y="87376"/>
                </a:lnTo>
                <a:lnTo>
                  <a:pt x="136144" y="93560"/>
                </a:lnTo>
                <a:lnTo>
                  <a:pt x="128143" y="97028"/>
                </a:lnTo>
                <a:lnTo>
                  <a:pt x="119138" y="98107"/>
                </a:lnTo>
                <a:lnTo>
                  <a:pt x="108534" y="96227"/>
                </a:lnTo>
                <a:lnTo>
                  <a:pt x="100609" y="90805"/>
                </a:lnTo>
                <a:lnTo>
                  <a:pt x="95643" y="82143"/>
                </a:lnTo>
                <a:lnTo>
                  <a:pt x="93929" y="70256"/>
                </a:lnTo>
                <a:lnTo>
                  <a:pt x="84518" y="70256"/>
                </a:lnTo>
                <a:lnTo>
                  <a:pt x="86982" y="85598"/>
                </a:lnTo>
                <a:lnTo>
                  <a:pt x="93967" y="97155"/>
                </a:lnTo>
                <a:lnTo>
                  <a:pt x="104889" y="104571"/>
                </a:lnTo>
                <a:lnTo>
                  <a:pt x="119138" y="107188"/>
                </a:lnTo>
                <a:lnTo>
                  <a:pt x="133515" y="105156"/>
                </a:lnTo>
                <a:lnTo>
                  <a:pt x="144411" y="99314"/>
                </a:lnTo>
                <a:lnTo>
                  <a:pt x="151333" y="90068"/>
                </a:lnTo>
                <a:lnTo>
                  <a:pt x="153746" y="778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81827" y="6419020"/>
            <a:ext cx="67945" cy="104139"/>
          </a:xfrm>
          <a:custGeom>
            <a:avLst/>
            <a:gdLst/>
            <a:ahLst/>
            <a:cxnLst/>
            <a:rect l="l" t="t" r="r" b="b"/>
            <a:pathLst>
              <a:path w="67944" h="104140">
                <a:moveTo>
                  <a:pt x="61943" y="0"/>
                </a:moveTo>
                <a:lnTo>
                  <a:pt x="51012" y="0"/>
                </a:lnTo>
                <a:lnTo>
                  <a:pt x="20344" y="46330"/>
                </a:lnTo>
                <a:lnTo>
                  <a:pt x="9413" y="46330"/>
                </a:lnTo>
                <a:lnTo>
                  <a:pt x="9413" y="0"/>
                </a:lnTo>
                <a:lnTo>
                  <a:pt x="0" y="0"/>
                </a:lnTo>
                <a:lnTo>
                  <a:pt x="0" y="103555"/>
                </a:lnTo>
                <a:lnTo>
                  <a:pt x="9413" y="103555"/>
                </a:lnTo>
                <a:lnTo>
                  <a:pt x="9413" y="55413"/>
                </a:lnTo>
                <a:lnTo>
                  <a:pt x="20040" y="55413"/>
                </a:lnTo>
                <a:lnTo>
                  <a:pt x="56478" y="103555"/>
                </a:lnTo>
                <a:lnTo>
                  <a:pt x="67713" y="103555"/>
                </a:lnTo>
                <a:lnTo>
                  <a:pt x="28239" y="50871"/>
                </a:lnTo>
                <a:lnTo>
                  <a:pt x="619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846" y="419100"/>
            <a:ext cx="10400307" cy="998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4472C4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1526" y="1258659"/>
            <a:ext cx="6678930" cy="417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 u="sng">
                <a:solidFill>
                  <a:srgbClr val="0563C1"/>
                </a:solidFill>
                <a:latin typeface="KorolevLiU-Medium"/>
                <a:cs typeface="KorolevLi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pernilla.sundqvist@mdu.se" TargetMode="External"/><Relationship Id="rId3" Type="http://schemas.openxmlformats.org/officeDocument/2006/relationships/hyperlink" Target="mailto:charlotta.nordl&#246;f@liu.se" TargetMode="External"/><Relationship Id="rId7" Type="http://schemas.openxmlformats.org/officeDocument/2006/relationships/hyperlink" Target="mailto:sengstro@kth.se" TargetMode="External"/><Relationship Id="rId2" Type="http://schemas.openxmlformats.org/officeDocument/2006/relationships/hyperlink" Target="mailto:claes.klasander@liu.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onas.hallstrom@liu.se" TargetMode="External"/><Relationship Id="rId5" Type="http://schemas.openxmlformats.org/officeDocument/2006/relationships/hyperlink" Target="mailto:lena.haskler@liu.se" TargetMode="External"/><Relationship Id="rId4" Type="http://schemas.openxmlformats.org/officeDocument/2006/relationships/hyperlink" Target="mailto:katarina.rehder@liu.se" TargetMode="External"/><Relationship Id="rId9" Type="http://schemas.openxmlformats.org/officeDocument/2006/relationships/hyperlink" Target="mailto:johan.bostr&#246;m@lnu.s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facebook.com/tekniktillsamman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://www.facebook.com/CETISLi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instagram.com/centrumforteknikeniskolan/" TargetMode="External"/><Relationship Id="rId5" Type="http://schemas.openxmlformats.org/officeDocument/2006/relationships/image" Target="../media/image8.png"/><Relationship Id="rId10" Type="http://schemas.openxmlformats.org/officeDocument/2006/relationships/hyperlink" Target="mailto:info@cetis.liu.s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://www.facebook.com/groups/200timmartekni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etis.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8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CETIS</a:t>
            </a:r>
            <a:r>
              <a:rPr sz="5400" spc="-10" dirty="0">
                <a:solidFill>
                  <a:srgbClr val="FFFFFF"/>
                </a:solidFill>
              </a:rPr>
              <a:t> </a:t>
            </a:r>
            <a:r>
              <a:rPr sz="5400" spc="-60" dirty="0">
                <a:solidFill>
                  <a:srgbClr val="FFFFFF"/>
                </a:solidFill>
              </a:rPr>
              <a:t>–</a:t>
            </a:r>
            <a:endParaRPr sz="5400"/>
          </a:p>
          <a:p>
            <a:pPr marL="12700" marR="5080">
              <a:lnSpc>
                <a:spcPts val="5810"/>
              </a:lnSpc>
              <a:spcBef>
                <a:spcPts val="450"/>
              </a:spcBef>
            </a:pPr>
            <a:r>
              <a:rPr sz="5400" dirty="0">
                <a:solidFill>
                  <a:srgbClr val="FFFFFF"/>
                </a:solidFill>
              </a:rPr>
              <a:t>Nationellt</a:t>
            </a:r>
            <a:r>
              <a:rPr sz="5400" spc="-2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resurscentrum</a:t>
            </a:r>
            <a:r>
              <a:rPr sz="5400" spc="-20" dirty="0">
                <a:solidFill>
                  <a:srgbClr val="FFFFFF"/>
                </a:solidFill>
              </a:rPr>
              <a:t> </a:t>
            </a:r>
            <a:r>
              <a:rPr sz="5400" spc="-25" dirty="0">
                <a:solidFill>
                  <a:srgbClr val="FFFFFF"/>
                </a:solidFill>
              </a:rPr>
              <a:t>för </a:t>
            </a:r>
            <a:r>
              <a:rPr sz="5400" dirty="0">
                <a:solidFill>
                  <a:srgbClr val="FFFFFF"/>
                </a:solidFill>
              </a:rPr>
              <a:t>teknikundervisning</a:t>
            </a:r>
            <a:r>
              <a:rPr sz="5400" spc="-4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i</a:t>
            </a:r>
            <a:r>
              <a:rPr sz="5400" spc="-25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skolan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480247" y="4556959"/>
            <a:ext cx="533781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FFFFFF"/>
                </a:solidFill>
                <a:latin typeface="KorolevLiU-Medium"/>
                <a:cs typeface="KorolevLiU-Medium"/>
              </a:rPr>
              <a:t>I</a:t>
            </a:r>
            <a:r>
              <a:rPr sz="2750" spc="229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dirty="0">
                <a:solidFill>
                  <a:srgbClr val="FFFFFF"/>
                </a:solidFill>
                <a:latin typeface="KorolevLiU-Medium"/>
                <a:cs typeface="KorolevLiU-Medium"/>
              </a:rPr>
              <a:t>teknikämnets</a:t>
            </a:r>
            <a:r>
              <a:rPr sz="2750" spc="23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spc="50" dirty="0">
                <a:solidFill>
                  <a:srgbClr val="FFFFFF"/>
                </a:solidFill>
                <a:latin typeface="KorolevLiU-Medium"/>
                <a:cs typeface="KorolevLiU-Medium"/>
              </a:rPr>
              <a:t>tjänst</a:t>
            </a:r>
            <a:r>
              <a:rPr sz="2750" spc="24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2750" spc="229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dirty="0">
                <a:solidFill>
                  <a:srgbClr val="FFFFFF"/>
                </a:solidFill>
                <a:latin typeface="KorolevLiU-Medium"/>
                <a:cs typeface="KorolevLiU-Medium"/>
              </a:rPr>
              <a:t>2</a:t>
            </a:r>
            <a:r>
              <a:rPr lang="sv-SE" sz="2750" dirty="0">
                <a:solidFill>
                  <a:srgbClr val="FFFFFF"/>
                </a:solidFill>
                <a:latin typeface="KorolevLiU-Medium"/>
                <a:cs typeface="KorolevLiU-Medium"/>
              </a:rPr>
              <a:t>7</a:t>
            </a:r>
            <a:r>
              <a:rPr sz="2750" spc="229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dirty="0" err="1">
                <a:solidFill>
                  <a:srgbClr val="FFFFFF"/>
                </a:solidFill>
                <a:latin typeface="KorolevLiU-Medium"/>
                <a:cs typeface="KorolevLiU-Medium"/>
              </a:rPr>
              <a:t>år</a:t>
            </a:r>
            <a:r>
              <a:rPr sz="2750" spc="23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2750" spc="50" dirty="0">
                <a:solidFill>
                  <a:srgbClr val="FFFFFF"/>
                </a:solidFill>
                <a:latin typeface="KorolevLiU-Medium"/>
                <a:cs typeface="KorolevLiU-Medium"/>
              </a:rPr>
              <a:t>202</a:t>
            </a:r>
            <a:r>
              <a:rPr lang="sv-SE" sz="2750" spc="50">
                <a:solidFill>
                  <a:srgbClr val="FFFFFF"/>
                </a:solidFill>
                <a:latin typeface="KorolevLiU-Medium"/>
                <a:cs typeface="KorolevLiU-Medium"/>
              </a:rPr>
              <a:t>3</a:t>
            </a:r>
            <a:endParaRPr sz="2750" dirty="0">
              <a:latin typeface="KorolevLiU-Medium"/>
              <a:cs typeface="KorolevLiU-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1" y="0"/>
            <a:ext cx="12191365" cy="944880"/>
            <a:chOff x="851" y="0"/>
            <a:chExt cx="12191365" cy="944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5337" y="0"/>
              <a:ext cx="6386662" cy="9443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" y="0"/>
              <a:ext cx="6624801" cy="944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ts val="3625"/>
              </a:lnSpc>
              <a:spcBef>
                <a:spcPts val="100"/>
              </a:spcBef>
            </a:pPr>
            <a:r>
              <a:rPr sz="3200" dirty="0"/>
              <a:t>Globala</a:t>
            </a:r>
            <a:r>
              <a:rPr sz="3200" spc="-30" dirty="0"/>
              <a:t> </a:t>
            </a:r>
            <a:r>
              <a:rPr sz="3200" dirty="0"/>
              <a:t>målen</a:t>
            </a:r>
            <a:r>
              <a:rPr sz="3200" spc="-20" dirty="0"/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L="23495">
              <a:lnSpc>
                <a:spcPts val="3625"/>
              </a:lnSpc>
            </a:pPr>
            <a:r>
              <a:rPr sz="3200" spc="-25" dirty="0">
                <a:solidFill>
                  <a:srgbClr val="000000"/>
                </a:solidFill>
              </a:rPr>
              <a:t>Teknikkunskaper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kopplat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till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Globala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målen,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Åk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7-</a:t>
            </a:r>
            <a:r>
              <a:rPr sz="3200" spc="-10" dirty="0">
                <a:solidFill>
                  <a:srgbClr val="000000"/>
                </a:solidFill>
              </a:rPr>
              <a:t>9-</a:t>
            </a:r>
            <a:r>
              <a:rPr sz="3200" spc="-25" dirty="0">
                <a:solidFill>
                  <a:srgbClr val="000000"/>
                </a:solidFill>
              </a:rPr>
              <a:t>Gy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07031" y="1483867"/>
            <a:ext cx="4299585" cy="42532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Strukturerat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kring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de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17 </a:t>
            </a:r>
            <a:r>
              <a:rPr sz="2400" spc="-10" dirty="0">
                <a:latin typeface="KorolevLiU-Medium"/>
                <a:cs typeface="KorolevLiU-Medium"/>
              </a:rPr>
              <a:t>globala målen</a:t>
            </a:r>
            <a:endParaRPr sz="2400">
              <a:latin typeface="KorolevLiU-Medium"/>
              <a:cs typeface="KorolevLiU-Medium"/>
            </a:endParaRPr>
          </a:p>
          <a:p>
            <a:pPr marL="241300" marR="175895" indent="-228600">
              <a:lnSpc>
                <a:spcPct val="904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respektive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mål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ges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länkar </a:t>
            </a:r>
            <a:r>
              <a:rPr sz="2400" dirty="0">
                <a:latin typeface="KorolevLiU-Medium"/>
                <a:cs typeface="KorolevLiU-Medium"/>
              </a:rPr>
              <a:t>till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hemsidor,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rapporter, </a:t>
            </a:r>
            <a:r>
              <a:rPr sz="2400" dirty="0">
                <a:latin typeface="KorolevLiU-Medium"/>
                <a:cs typeface="KorolevLiU-Medium"/>
              </a:rPr>
              <a:t>statistik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etc.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kan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fungera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kunskapskällor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och/eller inspiration</a:t>
            </a:r>
            <a:endParaRPr sz="2400">
              <a:latin typeface="KorolevLiU-Medium"/>
              <a:cs typeface="KorolevLiU-Medium"/>
            </a:endParaRPr>
          </a:p>
          <a:p>
            <a:pPr marL="241300" marR="403225" indent="-228600">
              <a:lnSpc>
                <a:spcPct val="90400"/>
              </a:lnSpc>
              <a:spcBef>
                <a:spcPts val="8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Det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handlar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om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exempel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på </a:t>
            </a:r>
            <a:r>
              <a:rPr sz="2400" dirty="0">
                <a:latin typeface="KorolevLiU-Medium"/>
                <a:cs typeface="KorolevLiU-Medium"/>
              </a:rPr>
              <a:t>teknikinnehåll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kan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vara </a:t>
            </a:r>
            <a:r>
              <a:rPr sz="2400" dirty="0">
                <a:latin typeface="KorolevLiU-Medium"/>
                <a:cs typeface="KorolevLiU-Medium"/>
              </a:rPr>
              <a:t>relevant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utveckla </a:t>
            </a:r>
            <a:r>
              <a:rPr sz="2400" dirty="0">
                <a:latin typeface="KorolevLiU-Medium"/>
                <a:cs typeface="KorolevLiU-Medium"/>
              </a:rPr>
              <a:t>kunskaper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inom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respektive </a:t>
            </a:r>
            <a:r>
              <a:rPr sz="2400" dirty="0">
                <a:latin typeface="KorolevLiU-Medium"/>
                <a:cs typeface="KorolevLiU-Medium"/>
              </a:rPr>
              <a:t>globalt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mål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8611" y="1716277"/>
            <a:ext cx="3516241" cy="40482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69850">
              <a:lnSpc>
                <a:spcPts val="3335"/>
              </a:lnSpc>
              <a:spcBef>
                <a:spcPts val="100"/>
              </a:spcBef>
            </a:pPr>
            <a:r>
              <a:rPr dirty="0"/>
              <a:t>Från</a:t>
            </a:r>
            <a:r>
              <a:rPr spc="-15" dirty="0"/>
              <a:t> </a:t>
            </a:r>
            <a:r>
              <a:rPr dirty="0"/>
              <a:t>ved</a:t>
            </a:r>
            <a:r>
              <a:rPr spc="-10" dirty="0"/>
              <a:t> </a:t>
            </a:r>
            <a:r>
              <a:rPr dirty="0"/>
              <a:t>till</a:t>
            </a:r>
            <a:r>
              <a:rPr spc="-10" dirty="0"/>
              <a:t> </a:t>
            </a:r>
            <a:r>
              <a:rPr dirty="0"/>
              <a:t>www</a:t>
            </a:r>
            <a:r>
              <a:rPr spc="-10" dirty="0"/>
              <a:t> </a:t>
            </a:r>
            <a:r>
              <a:rPr spc="-50" dirty="0">
                <a:solidFill>
                  <a:srgbClr val="000000"/>
                </a:solidFill>
              </a:rPr>
              <a:t>–</a:t>
            </a:r>
          </a:p>
          <a:p>
            <a:pPr marL="69850">
              <a:lnSpc>
                <a:spcPts val="3335"/>
              </a:lnSpc>
            </a:pPr>
            <a:r>
              <a:rPr dirty="0">
                <a:solidFill>
                  <a:srgbClr val="000000"/>
                </a:solidFill>
              </a:rPr>
              <a:t>när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framtiden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blev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elektrisk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451" y="1483867"/>
            <a:ext cx="4215765" cy="38080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665" marR="5080" indent="-228600">
              <a:lnSpc>
                <a:spcPct val="88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Ett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undervisningsmaterial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som </a:t>
            </a:r>
            <a:r>
              <a:rPr sz="2400" dirty="0">
                <a:latin typeface="KorolevLiU-Medium"/>
                <a:cs typeface="KorolevLiU-Medium"/>
              </a:rPr>
              <a:t>har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sin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grund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Jan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Garnerts </a:t>
            </a:r>
            <a:r>
              <a:rPr sz="2400" dirty="0">
                <a:latin typeface="KorolevLiU-Medium"/>
                <a:cs typeface="KorolevLiU-Medium"/>
              </a:rPr>
              <a:t>skrift</a:t>
            </a:r>
            <a:r>
              <a:rPr sz="2400" spc="-60" dirty="0">
                <a:latin typeface="KorolevLiU-Medium"/>
                <a:cs typeface="KorolevLiU-Medium"/>
              </a:rPr>
              <a:t> </a:t>
            </a:r>
            <a:r>
              <a:rPr sz="2500" spc="-35" dirty="0">
                <a:latin typeface="KorolevLiU-Medium"/>
                <a:cs typeface="KorolevLiU-Medium"/>
              </a:rPr>
              <a:t>Från</a:t>
            </a:r>
            <a:r>
              <a:rPr sz="2500" spc="-75" dirty="0">
                <a:latin typeface="KorolevLiU-Medium"/>
                <a:cs typeface="KorolevLiU-Medium"/>
              </a:rPr>
              <a:t> </a:t>
            </a:r>
            <a:r>
              <a:rPr sz="2500" spc="-35" dirty="0">
                <a:latin typeface="KorolevLiU-Medium"/>
                <a:cs typeface="KorolevLiU-Medium"/>
              </a:rPr>
              <a:t>ved</a:t>
            </a:r>
            <a:r>
              <a:rPr sz="2500" spc="-65" dirty="0">
                <a:latin typeface="KorolevLiU-Medium"/>
                <a:cs typeface="KorolevLiU-Medium"/>
              </a:rPr>
              <a:t> </a:t>
            </a:r>
            <a:r>
              <a:rPr sz="2500" dirty="0">
                <a:latin typeface="KorolevLiU-Medium"/>
                <a:cs typeface="KorolevLiU-Medium"/>
              </a:rPr>
              <a:t>till</a:t>
            </a:r>
            <a:r>
              <a:rPr sz="2500" spc="-70" dirty="0">
                <a:latin typeface="KorolevLiU-Medium"/>
                <a:cs typeface="KorolevLiU-Medium"/>
              </a:rPr>
              <a:t> </a:t>
            </a:r>
            <a:r>
              <a:rPr sz="2500" spc="-80" dirty="0">
                <a:latin typeface="KorolevLiU-Medium"/>
                <a:cs typeface="KorolevLiU-Medium"/>
              </a:rPr>
              <a:t>www</a:t>
            </a:r>
            <a:r>
              <a:rPr sz="2500" spc="-5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50" dirty="0">
                <a:latin typeface="KorolevLiU-Medium"/>
                <a:cs typeface="KorolevLiU-Medium"/>
              </a:rPr>
              <a:t> </a:t>
            </a:r>
            <a:r>
              <a:rPr sz="2500" spc="-25" dirty="0">
                <a:latin typeface="KorolevLiU-Medium"/>
                <a:cs typeface="KorolevLiU-Medium"/>
              </a:rPr>
              <a:t>när </a:t>
            </a:r>
            <a:r>
              <a:rPr sz="2500" spc="-45" dirty="0">
                <a:latin typeface="KorolevLiU-Medium"/>
                <a:cs typeface="KorolevLiU-Medium"/>
              </a:rPr>
              <a:t>framtiden</a:t>
            </a:r>
            <a:r>
              <a:rPr sz="2500" spc="-95" dirty="0">
                <a:latin typeface="KorolevLiU-Medium"/>
                <a:cs typeface="KorolevLiU-Medium"/>
              </a:rPr>
              <a:t> </a:t>
            </a:r>
            <a:r>
              <a:rPr sz="2500" spc="-30" dirty="0">
                <a:latin typeface="KorolevLiU-Medium"/>
                <a:cs typeface="KorolevLiU-Medium"/>
              </a:rPr>
              <a:t>blev</a:t>
            </a:r>
            <a:r>
              <a:rPr sz="2500" spc="-90" dirty="0">
                <a:latin typeface="KorolevLiU-Medium"/>
                <a:cs typeface="KorolevLiU-Medium"/>
              </a:rPr>
              <a:t> </a:t>
            </a:r>
            <a:r>
              <a:rPr sz="2500" spc="-10" dirty="0">
                <a:latin typeface="KorolevLiU-Medium"/>
                <a:cs typeface="KorolevLiU-Medium"/>
              </a:rPr>
              <a:t>elektrisk</a:t>
            </a:r>
            <a:endParaRPr sz="25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750">
              <a:latin typeface="KorolevLiU-Medium"/>
              <a:cs typeface="KorolevLiU-Medium"/>
            </a:endParaRPr>
          </a:p>
          <a:p>
            <a:pPr marL="241300" marR="126364" indent="-228600">
              <a:lnSpc>
                <a:spcPct val="903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Riktar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sig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främst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till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lärare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50" dirty="0">
                <a:latin typeface="KorolevLiU-Medium"/>
                <a:cs typeface="KorolevLiU-Medium"/>
              </a:rPr>
              <a:t>i </a:t>
            </a: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årskurs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7–9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men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är </a:t>
            </a:r>
            <a:r>
              <a:rPr sz="2400" dirty="0">
                <a:latin typeface="KorolevLiU-Medium"/>
                <a:cs typeface="KorolevLiU-Medium"/>
              </a:rPr>
              <a:t>även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användbart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lärare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50" dirty="0">
                <a:latin typeface="KorolevLiU-Medium"/>
                <a:cs typeface="KorolevLiU-Medium"/>
              </a:rPr>
              <a:t>i </a:t>
            </a:r>
            <a:r>
              <a:rPr sz="2400" dirty="0">
                <a:latin typeface="KorolevLiU-Medium"/>
                <a:cs typeface="KorolevLiU-Medium"/>
              </a:rPr>
              <a:t>bl.a.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samhällskunskap</a:t>
            </a:r>
            <a:r>
              <a:rPr sz="2400" spc="-25" dirty="0">
                <a:latin typeface="KorolevLiU-Medium"/>
                <a:cs typeface="KorolevLiU-Medium"/>
              </a:rPr>
              <a:t> och </a:t>
            </a:r>
            <a:r>
              <a:rPr sz="2400" dirty="0">
                <a:latin typeface="KorolevLiU-Medium"/>
                <a:cs typeface="KorolevLiU-Medium"/>
              </a:rPr>
              <a:t>historia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få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ett </a:t>
            </a:r>
            <a:r>
              <a:rPr sz="2400" dirty="0">
                <a:latin typeface="KorolevLiU-Medium"/>
                <a:cs typeface="KorolevLiU-Medium"/>
              </a:rPr>
              <a:t>teknikperspektiv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ämnet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4327" y="1910245"/>
            <a:ext cx="2058333" cy="29003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3574" y="1910245"/>
            <a:ext cx="2058332" cy="29003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58951" y="1910245"/>
            <a:ext cx="2058332" cy="29003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3451" y="516636"/>
            <a:ext cx="897953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00"/>
              </a:spcBef>
            </a:pPr>
            <a:r>
              <a:rPr sz="3200" dirty="0"/>
              <a:t>Lyftis</a:t>
            </a:r>
            <a:r>
              <a:rPr sz="3200" spc="-10" dirty="0"/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L="12700">
              <a:lnSpc>
                <a:spcPts val="3625"/>
              </a:lnSpc>
            </a:pPr>
            <a:r>
              <a:rPr sz="3200" dirty="0">
                <a:solidFill>
                  <a:srgbClr val="000000"/>
                </a:solidFill>
              </a:rPr>
              <a:t>struktur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utvecklingen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av teknikämnet på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din</a:t>
            </a:r>
            <a:r>
              <a:rPr sz="3200" spc="-10" dirty="0">
                <a:solidFill>
                  <a:srgbClr val="000000"/>
                </a:solidFill>
              </a:rPr>
              <a:t> skola.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53451" y="1727708"/>
            <a:ext cx="4240530" cy="37045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429259" indent="-228600">
              <a:lnSpc>
                <a:spcPct val="903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Ett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stödmaterial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skolor </a:t>
            </a:r>
            <a:r>
              <a:rPr sz="2400" dirty="0">
                <a:latin typeface="KorolevLiU-Medium"/>
                <a:cs typeface="KorolevLiU-Medium"/>
              </a:rPr>
              <a:t>kan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använda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att </a:t>
            </a:r>
            <a:r>
              <a:rPr sz="2400" dirty="0">
                <a:latin typeface="KorolevLiU-Medium"/>
                <a:cs typeface="KorolevLiU-Medium"/>
              </a:rPr>
              <a:t>kontinuerligt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utveckla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sin </a:t>
            </a:r>
            <a:r>
              <a:rPr sz="2400" spc="-10" dirty="0">
                <a:latin typeface="KorolevLiU-Medium"/>
                <a:cs typeface="KorolevLiU-Medium"/>
              </a:rPr>
              <a:t>teknikundervisning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0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Grunden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ligger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50" dirty="0">
                <a:latin typeface="KorolevLiU-Medium"/>
                <a:cs typeface="KorolevLiU-Medium"/>
              </a:rPr>
              <a:t>i </a:t>
            </a:r>
            <a:r>
              <a:rPr sz="2400" dirty="0">
                <a:latin typeface="KorolevLiU-Medium"/>
                <a:cs typeface="KorolevLiU-Medium"/>
              </a:rPr>
              <a:t>Skolinspektionens</a:t>
            </a:r>
            <a:r>
              <a:rPr sz="2400" spc="-7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självvärderi ngsinstrument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Kännetecknas</a:t>
            </a:r>
            <a:r>
              <a:rPr sz="2400" spc="-4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av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framåtblick!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633" y="1730769"/>
            <a:ext cx="3957402" cy="39004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9745" y="431291"/>
            <a:ext cx="3803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Kompetensutveckling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8211" y="1304145"/>
            <a:ext cx="5379596" cy="35863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9745" y="1324355"/>
            <a:ext cx="521462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177800" indent="-285115">
              <a:lnSpc>
                <a:spcPct val="100000"/>
              </a:lnSpc>
              <a:spcBef>
                <a:spcPts val="100"/>
              </a:spcBef>
              <a:buSzPct val="102564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925" baseline="1424" dirty="0">
                <a:latin typeface="KorolevLiU-Medium"/>
                <a:cs typeface="KorolevLiU-Medium"/>
              </a:rPr>
              <a:t>Konferenser</a:t>
            </a:r>
            <a:r>
              <a:rPr sz="2925" spc="120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–</a:t>
            </a:r>
            <a:r>
              <a:rPr sz="2000" spc="2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när</a:t>
            </a:r>
            <a:r>
              <a:rPr sz="2000" spc="1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vi</a:t>
            </a:r>
            <a:r>
              <a:rPr sz="2000" spc="2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ses</a:t>
            </a:r>
            <a:r>
              <a:rPr sz="2000" spc="1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ute</a:t>
            </a:r>
            <a:r>
              <a:rPr sz="2000" spc="2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i</a:t>
            </a:r>
            <a:r>
              <a:rPr sz="2000" spc="2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landet</a:t>
            </a:r>
            <a:r>
              <a:rPr sz="2000" spc="20" dirty="0">
                <a:latin typeface="KorolevLiU-Medium"/>
                <a:cs typeface="KorolevLiU-Medium"/>
              </a:rPr>
              <a:t> </a:t>
            </a:r>
            <a:r>
              <a:rPr sz="2000" spc="-50" dirty="0">
                <a:latin typeface="KorolevLiU-Medium"/>
                <a:cs typeface="KorolevLiU-Medium"/>
              </a:rPr>
              <a:t>i </a:t>
            </a:r>
            <a:r>
              <a:rPr sz="2000" spc="-20" dirty="0">
                <a:latin typeface="KorolevLiU-Medium"/>
                <a:cs typeface="KorolevLiU-Medium"/>
              </a:rPr>
              <a:t>samverkan</a:t>
            </a:r>
            <a:r>
              <a:rPr sz="2000" spc="-5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olika</a:t>
            </a:r>
            <a:r>
              <a:rPr sz="2000" spc="-50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lärosäten,</a:t>
            </a:r>
            <a:r>
              <a:rPr sz="2000" spc="-5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digitalt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eller fysiskt</a:t>
            </a:r>
            <a:endParaRPr sz="20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00">
              <a:latin typeface="KorolevLiU-Medium"/>
              <a:cs typeface="KorolevLiU-Medium"/>
            </a:endParaRPr>
          </a:p>
          <a:p>
            <a:pPr marL="297815" marR="181610" indent="-285115">
              <a:lnSpc>
                <a:spcPct val="100000"/>
              </a:lnSpc>
              <a:buSzPct val="102564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925" baseline="1424" dirty="0">
                <a:latin typeface="KorolevLiU-Medium"/>
                <a:cs typeface="KorolevLiU-Medium"/>
              </a:rPr>
              <a:t>Samverkan</a:t>
            </a:r>
            <a:r>
              <a:rPr sz="2925" spc="135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andra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spc="-35" dirty="0">
                <a:latin typeface="KorolevLiU-Medium"/>
                <a:cs typeface="KorolevLiU-Medium"/>
              </a:rPr>
              <a:t>aktörer,</a:t>
            </a:r>
            <a:r>
              <a:rPr sz="2000" spc="3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t.ex. </a:t>
            </a:r>
            <a:r>
              <a:rPr sz="2000" spc="-20" dirty="0">
                <a:latin typeface="KorolevLiU-Medium"/>
                <a:cs typeface="KorolevLiU-Medium"/>
              </a:rPr>
              <a:t>Skolverket,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UR,</a:t>
            </a:r>
            <a:r>
              <a:rPr sz="2000" spc="-3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NRC</a:t>
            </a:r>
            <a:r>
              <a:rPr sz="2000" spc="-3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-3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bl.a.</a:t>
            </a:r>
            <a:r>
              <a:rPr sz="2000" spc="-3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deltagande</a:t>
            </a:r>
            <a:r>
              <a:rPr sz="2000" spc="-30" dirty="0">
                <a:latin typeface="KorolevLiU-Medium"/>
                <a:cs typeface="KorolevLiU-Medium"/>
              </a:rPr>
              <a:t> </a:t>
            </a:r>
            <a:r>
              <a:rPr sz="2000" spc="-25" dirty="0">
                <a:latin typeface="KorolevLiU-Medium"/>
                <a:cs typeface="KorolevLiU-Medium"/>
              </a:rPr>
              <a:t>på </a:t>
            </a:r>
            <a:r>
              <a:rPr sz="2000" spc="-20" dirty="0">
                <a:latin typeface="KorolevLiU-Medium"/>
                <a:cs typeface="KorolevLiU-Medium"/>
              </a:rPr>
              <a:t>konferenser</a:t>
            </a:r>
            <a:r>
              <a:rPr sz="2000" spc="-60" dirty="0">
                <a:latin typeface="KorolevLiU-Medium"/>
                <a:cs typeface="KorolevLiU-Medium"/>
              </a:rPr>
              <a:t> </a:t>
            </a:r>
            <a:r>
              <a:rPr sz="2000" spc="-20" dirty="0">
                <a:latin typeface="KorolevLiU-Medium"/>
                <a:cs typeface="KorolevLiU-Medium"/>
              </a:rPr>
              <a:t>m.m.</a:t>
            </a:r>
            <a:endParaRPr sz="20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00">
              <a:latin typeface="KorolevLiU-Medium"/>
              <a:cs typeface="KorolevLiU-Medium"/>
            </a:endParaRPr>
          </a:p>
          <a:p>
            <a:pPr marL="297815" marR="48895" indent="-285115">
              <a:lnSpc>
                <a:spcPct val="100000"/>
              </a:lnSpc>
              <a:buSzPct val="102564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925" baseline="1424" dirty="0">
                <a:latin typeface="KorolevLiU-Medium"/>
                <a:cs typeface="KorolevLiU-Medium"/>
              </a:rPr>
              <a:t>Webbinarier</a:t>
            </a:r>
            <a:r>
              <a:rPr sz="2925" spc="150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–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vi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delar</a:t>
            </a:r>
            <a:r>
              <a:rPr sz="2000" spc="3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oss</a:t>
            </a:r>
            <a:r>
              <a:rPr sz="2000" spc="3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av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spc="-20" dirty="0">
                <a:latin typeface="KorolevLiU-Medium"/>
                <a:cs typeface="KorolevLiU-Medium"/>
              </a:rPr>
              <a:t>tankar</a:t>
            </a:r>
            <a:r>
              <a:rPr sz="2000" spc="40" dirty="0">
                <a:latin typeface="KorolevLiU-Medium"/>
                <a:cs typeface="KorolevLiU-Medium"/>
              </a:rPr>
              <a:t> </a:t>
            </a:r>
            <a:r>
              <a:rPr sz="2000" spc="-25" dirty="0">
                <a:latin typeface="KorolevLiU-Medium"/>
                <a:cs typeface="KorolevLiU-Medium"/>
              </a:rPr>
              <a:t>och </a:t>
            </a:r>
            <a:r>
              <a:rPr sz="2000" spc="-30" dirty="0">
                <a:latin typeface="KorolevLiU-Medium"/>
                <a:cs typeface="KorolevLiU-Medium"/>
              </a:rPr>
              <a:t>nyheter,</a:t>
            </a:r>
            <a:r>
              <a:rPr sz="2000" spc="-7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kring</a:t>
            </a:r>
            <a:r>
              <a:rPr sz="2000" spc="-6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t.ex.</a:t>
            </a:r>
            <a:r>
              <a:rPr sz="2000" spc="-70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våra</a:t>
            </a:r>
            <a:r>
              <a:rPr sz="2000" spc="-6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inspirationsmaterial </a:t>
            </a:r>
            <a:r>
              <a:rPr sz="2000" dirty="0">
                <a:latin typeface="KorolevLiU-Medium"/>
                <a:cs typeface="KorolevLiU-Medium"/>
              </a:rPr>
              <a:t>eller</a:t>
            </a:r>
            <a:r>
              <a:rPr sz="2000" spc="-20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nyheter</a:t>
            </a:r>
            <a:r>
              <a:rPr sz="2000" spc="-2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i</a:t>
            </a:r>
            <a:r>
              <a:rPr sz="2000" spc="-1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inom</a:t>
            </a:r>
            <a:r>
              <a:rPr sz="2000" spc="-20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teknikämnet</a:t>
            </a:r>
            <a:endParaRPr sz="20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00">
              <a:latin typeface="KorolevLiU-Medium"/>
              <a:cs typeface="KorolevLiU-Medium"/>
            </a:endParaRPr>
          </a:p>
          <a:p>
            <a:pPr marL="297815" marR="5080" indent="-285115">
              <a:lnSpc>
                <a:spcPct val="100000"/>
              </a:lnSpc>
              <a:buSzPct val="102564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925" baseline="1424" dirty="0">
                <a:latin typeface="KorolevLiU-Medium"/>
                <a:cs typeface="KorolevLiU-Medium"/>
              </a:rPr>
              <a:t>Nätverk</a:t>
            </a:r>
            <a:r>
              <a:rPr sz="2925" spc="150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lärarutbildare,</a:t>
            </a:r>
            <a:r>
              <a:rPr sz="2000" spc="4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samt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ett</a:t>
            </a:r>
            <a:r>
              <a:rPr sz="2000" spc="4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nätverk </a:t>
            </a:r>
            <a:r>
              <a:rPr sz="2000" dirty="0">
                <a:latin typeface="KorolevLiU-Medium"/>
                <a:cs typeface="KorolevLiU-Medium"/>
              </a:rPr>
              <a:t>för</a:t>
            </a:r>
            <a:r>
              <a:rPr sz="2000" spc="-50" dirty="0">
                <a:latin typeface="KorolevLiU-Medium"/>
                <a:cs typeface="KorolevLiU-Medium"/>
              </a:rPr>
              <a:t> </a:t>
            </a:r>
            <a:r>
              <a:rPr sz="2000" spc="-20" dirty="0">
                <a:latin typeface="KorolevLiU-Medium"/>
                <a:cs typeface="KorolevLiU-Medium"/>
              </a:rPr>
              <a:t>tekniklärare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på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gymnasiets</a:t>
            </a:r>
            <a:r>
              <a:rPr sz="2000" spc="-45" dirty="0">
                <a:latin typeface="KorolevLiU-Medium"/>
                <a:cs typeface="KorolevLiU-Medium"/>
              </a:rPr>
              <a:t> </a:t>
            </a:r>
            <a:r>
              <a:rPr sz="2000" spc="-20" dirty="0">
                <a:latin typeface="KorolevLiU-Medium"/>
                <a:cs typeface="KorolevLiU-Medium"/>
              </a:rPr>
              <a:t>teknikprogram</a:t>
            </a:r>
            <a:endParaRPr sz="2000">
              <a:latin typeface="KorolevLiU-Medium"/>
              <a:cs typeface="KorolevLiU-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6120610"/>
            <a:ext cx="11758930" cy="0"/>
          </a:xfrm>
          <a:custGeom>
            <a:avLst/>
            <a:gdLst/>
            <a:ahLst/>
            <a:cxnLst/>
            <a:rect l="l" t="t" r="r" b="b"/>
            <a:pathLst>
              <a:path w="11758930">
                <a:moveTo>
                  <a:pt x="0" y="0"/>
                </a:moveTo>
                <a:lnTo>
                  <a:pt x="1175886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871" y="413003"/>
            <a:ext cx="3959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Forskning</a:t>
            </a:r>
            <a:r>
              <a:rPr sz="3200" spc="-55" dirty="0"/>
              <a:t> </a:t>
            </a:r>
            <a:r>
              <a:rPr sz="3200" dirty="0"/>
              <a:t>-</a:t>
            </a:r>
            <a:r>
              <a:rPr sz="3200" spc="-50" dirty="0"/>
              <a:t> </a:t>
            </a:r>
            <a:r>
              <a:rPr sz="3200" spc="-25" dirty="0"/>
              <a:t>Samverkan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201" y="1201743"/>
            <a:ext cx="5614727" cy="3877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7915" y="1220723"/>
            <a:ext cx="49885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115">
              <a:lnSpc>
                <a:spcPct val="100000"/>
              </a:lnSpc>
              <a:spcBef>
                <a:spcPts val="100"/>
              </a:spcBef>
              <a:buSzPct val="102564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925" spc="67" baseline="1424" dirty="0">
                <a:latin typeface="KorolevLiU-Medium"/>
                <a:cs typeface="KorolevLiU-Medium"/>
              </a:rPr>
              <a:t>Rockelstad-</a:t>
            </a:r>
            <a:r>
              <a:rPr sz="2925" spc="75" baseline="1424" dirty="0">
                <a:latin typeface="KorolevLiU-Medium"/>
                <a:cs typeface="KorolevLiU-Medium"/>
              </a:rPr>
              <a:t>seminariet</a:t>
            </a:r>
            <a:r>
              <a:rPr sz="2925" spc="225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–</a:t>
            </a:r>
            <a:r>
              <a:rPr sz="2000" spc="5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forskarkonferens </a:t>
            </a:r>
            <a:r>
              <a:rPr sz="2000" dirty="0">
                <a:latin typeface="KorolevLiU-Medium"/>
                <a:cs typeface="KorolevLiU-Medium"/>
              </a:rPr>
              <a:t>med</a:t>
            </a:r>
            <a:r>
              <a:rPr sz="2000" spc="-2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nationella</a:t>
            </a:r>
            <a:r>
              <a:rPr sz="2000" spc="-1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samt</a:t>
            </a:r>
            <a:r>
              <a:rPr sz="2000" spc="-1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internationella forskare</a:t>
            </a:r>
            <a:endParaRPr sz="2000">
              <a:latin typeface="KorolevLiU-Medium"/>
              <a:cs typeface="KorolevLiU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915" y="2439923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665" y="2441667"/>
            <a:ext cx="4219575" cy="9385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82930">
              <a:lnSpc>
                <a:spcPct val="101499"/>
              </a:lnSpc>
              <a:spcBef>
                <a:spcPts val="75"/>
              </a:spcBef>
            </a:pPr>
            <a:r>
              <a:rPr sz="1950" dirty="0">
                <a:latin typeface="KorolevLiU-Medium"/>
                <a:cs typeface="KorolevLiU-Medium"/>
              </a:rPr>
              <a:t>PATT</a:t>
            </a:r>
            <a:r>
              <a:rPr sz="1950" spc="310" dirty="0">
                <a:latin typeface="KorolevLiU-Medium"/>
                <a:cs typeface="KorolevLiU-Medium"/>
              </a:rPr>
              <a:t> </a:t>
            </a:r>
            <a:r>
              <a:rPr sz="1950" dirty="0">
                <a:latin typeface="KorolevLiU-Medium"/>
                <a:cs typeface="KorolevLiU-Medium"/>
              </a:rPr>
              <a:t>–</a:t>
            </a:r>
            <a:r>
              <a:rPr sz="1950" spc="325" dirty="0">
                <a:latin typeface="KorolevLiU-Medium"/>
                <a:cs typeface="KorolevLiU-Medium"/>
              </a:rPr>
              <a:t> </a:t>
            </a:r>
            <a:r>
              <a:rPr sz="1950" dirty="0">
                <a:latin typeface="KorolevLiU-Medium"/>
                <a:cs typeface="KorolevLiU-Medium"/>
              </a:rPr>
              <a:t>Pupils</a:t>
            </a:r>
            <a:r>
              <a:rPr sz="1950" spc="320" dirty="0">
                <a:latin typeface="KorolevLiU-Medium"/>
                <a:cs typeface="KorolevLiU-Medium"/>
              </a:rPr>
              <a:t> </a:t>
            </a:r>
            <a:r>
              <a:rPr sz="1950" dirty="0">
                <a:latin typeface="KorolevLiU-Medium"/>
                <a:cs typeface="KorolevLiU-Medium"/>
              </a:rPr>
              <a:t>attidudes</a:t>
            </a:r>
            <a:r>
              <a:rPr sz="1950" spc="325" dirty="0">
                <a:latin typeface="KorolevLiU-Medium"/>
                <a:cs typeface="KorolevLiU-Medium"/>
              </a:rPr>
              <a:t> </a:t>
            </a:r>
            <a:r>
              <a:rPr sz="1950" spc="45" dirty="0">
                <a:latin typeface="KorolevLiU-Medium"/>
                <a:cs typeface="KorolevLiU-Medium"/>
              </a:rPr>
              <a:t>towards </a:t>
            </a:r>
            <a:r>
              <a:rPr sz="2925" spc="75" baseline="1424" dirty="0">
                <a:latin typeface="KorolevLiU-Medium"/>
                <a:cs typeface="KorolevLiU-Medium"/>
              </a:rPr>
              <a:t>tehchlogy</a:t>
            </a:r>
            <a:r>
              <a:rPr sz="2925" spc="120" baseline="1424" dirty="0">
                <a:latin typeface="KorolevLiU-Medium"/>
                <a:cs typeface="KorolevLiU-Medium"/>
              </a:rPr>
              <a:t> </a:t>
            </a:r>
            <a:r>
              <a:rPr sz="2925" baseline="1424" dirty="0">
                <a:latin typeface="KorolevLiU-Medium"/>
                <a:cs typeface="KorolevLiU-Medium"/>
              </a:rPr>
              <a:t>-</a:t>
            </a:r>
            <a:r>
              <a:rPr sz="2925" spc="135" baseline="1424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medverkan</a:t>
            </a:r>
            <a:r>
              <a:rPr sz="2000" spc="-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på</a:t>
            </a:r>
            <a:r>
              <a:rPr sz="2000" spc="-5" dirty="0">
                <a:latin typeface="KorolevLiU-Medium"/>
                <a:cs typeface="KorolevLiU-Medium"/>
              </a:rPr>
              <a:t> </a:t>
            </a:r>
            <a:r>
              <a:rPr sz="2000" spc="-25" dirty="0">
                <a:latin typeface="KorolevLiU-Medium"/>
                <a:cs typeface="KorolevLiU-Medium"/>
              </a:rPr>
              <a:t>den</a:t>
            </a:r>
            <a:endParaRPr sz="2000">
              <a:latin typeface="KorolevLiU-Medium"/>
              <a:cs typeface="KorolevLiU-Medium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KorolevLiU-Medium"/>
                <a:cs typeface="KorolevLiU-Medium"/>
              </a:rPr>
              <a:t>internationella</a:t>
            </a:r>
            <a:r>
              <a:rPr sz="2000" spc="-40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forskarkonferensserien</a:t>
            </a:r>
            <a:endParaRPr sz="2000">
              <a:latin typeface="KorolevLiU-Medium"/>
              <a:cs typeface="KorolevLiU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15" y="3659123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665" y="3660867"/>
            <a:ext cx="4726305" cy="629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0"/>
              </a:spcBef>
            </a:pPr>
            <a:r>
              <a:rPr sz="1950" spc="55" dirty="0">
                <a:latin typeface="KorolevLiU-Medium"/>
                <a:cs typeface="KorolevLiU-Medium"/>
              </a:rPr>
              <a:t>Forskningsinformation</a:t>
            </a:r>
            <a:r>
              <a:rPr sz="1950" spc="90" dirty="0">
                <a:latin typeface="KorolevLiU-Medium"/>
                <a:cs typeface="KorolevLiU-Medium"/>
              </a:rPr>
              <a:t> </a:t>
            </a:r>
            <a:r>
              <a:rPr sz="1950" dirty="0">
                <a:latin typeface="KorolevLiU-Medium"/>
                <a:cs typeface="KorolevLiU-Medium"/>
              </a:rPr>
              <a:t>–</a:t>
            </a:r>
            <a:r>
              <a:rPr sz="1950" spc="100" dirty="0">
                <a:latin typeface="KorolevLiU-Medium"/>
                <a:cs typeface="KorolevLiU-Medium"/>
              </a:rPr>
              <a:t> </a:t>
            </a:r>
            <a:r>
              <a:rPr sz="1950" spc="50" dirty="0">
                <a:latin typeface="KorolevLiU-Medium"/>
                <a:cs typeface="KorolevLiU-Medium"/>
              </a:rPr>
              <a:t>tillsammans</a:t>
            </a:r>
            <a:r>
              <a:rPr sz="1950" spc="100" dirty="0">
                <a:latin typeface="KorolevLiU-Medium"/>
                <a:cs typeface="KorolevLiU-Medium"/>
              </a:rPr>
              <a:t> </a:t>
            </a:r>
            <a:r>
              <a:rPr sz="1950" spc="-25" dirty="0">
                <a:latin typeface="KorolevLiU-Medium"/>
                <a:cs typeface="KorolevLiU-Medium"/>
              </a:rPr>
              <a:t>med </a:t>
            </a:r>
            <a:r>
              <a:rPr sz="1950" spc="40" dirty="0">
                <a:latin typeface="KorolevLiU-Medium"/>
                <a:cs typeface="KorolevLiU-Medium"/>
              </a:rPr>
              <a:t>NATDID</a:t>
            </a:r>
            <a:endParaRPr sz="1950">
              <a:latin typeface="KorolevLiU-Medium"/>
              <a:cs typeface="KorolevLiU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728" y="4573523"/>
            <a:ext cx="18421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44780">
              <a:lnSpc>
                <a:spcPct val="100000"/>
              </a:lnSpc>
              <a:spcBef>
                <a:spcPts val="100"/>
              </a:spcBef>
              <a:buChar char="-"/>
              <a:tabLst>
                <a:tab pos="165100" algn="l"/>
              </a:tabLst>
            </a:pPr>
            <a:r>
              <a:rPr sz="2000" dirty="0">
                <a:latin typeface="KorolevLiU-Medium"/>
                <a:cs typeface="KorolevLiU-Medium"/>
              </a:rPr>
              <a:t>i</a:t>
            </a:r>
            <a:r>
              <a:rPr sz="2000" spc="-5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vår</a:t>
            </a:r>
            <a:r>
              <a:rPr sz="2000" spc="-10" dirty="0">
                <a:latin typeface="KorolevLiU-Medium"/>
                <a:cs typeface="KorolevLiU-Medium"/>
              </a:rPr>
              <a:t> tidskrift</a:t>
            </a:r>
            <a:endParaRPr sz="2000">
              <a:latin typeface="KorolevLiU-Medium"/>
              <a:cs typeface="KorolevLiU-Medium"/>
            </a:endParaRPr>
          </a:p>
          <a:p>
            <a:pPr marL="165100" indent="-14478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000" dirty="0">
                <a:latin typeface="KorolevLiU-Medium"/>
                <a:cs typeface="KorolevLiU-Medium"/>
              </a:rPr>
              <a:t>på</a:t>
            </a:r>
            <a:r>
              <a:rPr sz="2000" spc="-1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vår</a:t>
            </a:r>
            <a:r>
              <a:rPr sz="2000" spc="-10" dirty="0">
                <a:latin typeface="KorolevLiU-Medium"/>
                <a:cs typeface="KorolevLiU-Medium"/>
              </a:rPr>
              <a:t> hemsida</a:t>
            </a:r>
            <a:endParaRPr sz="2000">
              <a:latin typeface="KorolevLiU-Medium"/>
              <a:cs typeface="KorolevLiU-Medium"/>
            </a:endParaRPr>
          </a:p>
          <a:p>
            <a:pPr marL="156845" indent="-144780">
              <a:lnSpc>
                <a:spcPct val="100000"/>
              </a:lnSpc>
              <a:buChar char="-"/>
              <a:tabLst>
                <a:tab pos="157480" algn="l"/>
              </a:tabLst>
            </a:pPr>
            <a:r>
              <a:rPr sz="2000" dirty="0">
                <a:latin typeface="KorolevLiU-Medium"/>
                <a:cs typeface="KorolevLiU-Medium"/>
              </a:rPr>
              <a:t>i</a:t>
            </a:r>
            <a:r>
              <a:rPr sz="2000" spc="-10" dirty="0">
                <a:latin typeface="KorolevLiU-Medium"/>
                <a:cs typeface="KorolevLiU-Medium"/>
              </a:rPr>
              <a:t> </a:t>
            </a:r>
            <a:r>
              <a:rPr sz="2000" dirty="0">
                <a:latin typeface="KorolevLiU-Medium"/>
                <a:cs typeface="KorolevLiU-Medium"/>
              </a:rPr>
              <a:t>våra</a:t>
            </a:r>
            <a:r>
              <a:rPr sz="2000" spc="-5" dirty="0">
                <a:latin typeface="KorolevLiU-Medium"/>
                <a:cs typeface="KorolevLiU-Medium"/>
              </a:rPr>
              <a:t> </a:t>
            </a:r>
            <a:r>
              <a:rPr sz="2000" spc="-10" dirty="0">
                <a:latin typeface="KorolevLiU-Medium"/>
                <a:cs typeface="KorolevLiU-Medium"/>
              </a:rPr>
              <a:t>material</a:t>
            </a:r>
            <a:endParaRPr sz="2000">
              <a:latin typeface="KorolevLiU-Medium"/>
              <a:cs typeface="KorolevLiU-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269" y="373380"/>
            <a:ext cx="4346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CETIS</a:t>
            </a:r>
            <a:r>
              <a:rPr sz="3200" spc="-20" dirty="0"/>
              <a:t> </a:t>
            </a:r>
            <a:r>
              <a:rPr sz="3200" dirty="0"/>
              <a:t>och</a:t>
            </a:r>
            <a:r>
              <a:rPr sz="3200" spc="-20" dirty="0"/>
              <a:t> </a:t>
            </a:r>
            <a:r>
              <a:rPr sz="3200" dirty="0"/>
              <a:t>sociala</a:t>
            </a:r>
            <a:r>
              <a:rPr sz="3200" spc="-15" dirty="0"/>
              <a:t> </a:t>
            </a:r>
            <a:r>
              <a:rPr sz="3200" spc="-10" dirty="0"/>
              <a:t>medier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0500" y="1185164"/>
            <a:ext cx="11784330" cy="501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715" indent="-1733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022350" algn="l"/>
              </a:tabLst>
            </a:pPr>
            <a:r>
              <a:rPr sz="2400" dirty="0">
                <a:latin typeface="KorolevLiU-Medium"/>
                <a:cs typeface="KorolevLiU-Medium"/>
              </a:rPr>
              <a:t>CETIS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finns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Instagram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KorolevLiU-Medium"/>
              <a:cs typeface="KorolevLiU-Medium"/>
            </a:endParaRPr>
          </a:p>
          <a:p>
            <a:pPr marL="1021715" indent="-173355">
              <a:lnSpc>
                <a:spcPts val="2750"/>
              </a:lnSpc>
              <a:buFont typeface="Arial"/>
              <a:buChar char="•"/>
              <a:tabLst>
                <a:tab pos="1022350" algn="l"/>
              </a:tabLst>
            </a:pPr>
            <a:r>
              <a:rPr sz="2400" dirty="0">
                <a:latin typeface="KorolevLiU-Medium"/>
                <a:cs typeface="KorolevLiU-Medium"/>
              </a:rPr>
              <a:t>CETIS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finns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Facebook</a:t>
            </a:r>
            <a:endParaRPr sz="2400">
              <a:latin typeface="KorolevLiU-Medium"/>
              <a:cs typeface="KorolevLiU-Medium"/>
            </a:endParaRPr>
          </a:p>
          <a:p>
            <a:pPr marL="1315720" lvl="1" indent="-175260">
              <a:lnSpc>
                <a:spcPts val="2605"/>
              </a:lnSpc>
              <a:buChar char="-"/>
              <a:tabLst>
                <a:tab pos="1316355" algn="l"/>
              </a:tabLst>
            </a:pPr>
            <a:r>
              <a:rPr sz="2400" spc="-10" dirty="0">
                <a:latin typeface="KorolevLiU-Medium"/>
                <a:cs typeface="KorolevLiU-Medium"/>
              </a:rPr>
              <a:t>CETIS</a:t>
            </a:r>
            <a:endParaRPr sz="2400">
              <a:latin typeface="KorolevLiU-Medium"/>
              <a:cs typeface="KorolevLiU-Medium"/>
            </a:endParaRPr>
          </a:p>
          <a:p>
            <a:pPr marL="1315720" lvl="1" indent="-175260">
              <a:lnSpc>
                <a:spcPts val="2590"/>
              </a:lnSpc>
              <a:buChar char="-"/>
              <a:tabLst>
                <a:tab pos="1316355" algn="l"/>
              </a:tabLst>
            </a:pP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tillsammans</a:t>
            </a:r>
            <a:endParaRPr sz="2400">
              <a:latin typeface="KorolevLiU-Medium"/>
              <a:cs typeface="KorolevLiU-Medium"/>
            </a:endParaRPr>
          </a:p>
          <a:p>
            <a:pPr marL="1315720" lvl="1" indent="-175260">
              <a:lnSpc>
                <a:spcPts val="2605"/>
              </a:lnSpc>
              <a:buChar char="-"/>
              <a:tabLst>
                <a:tab pos="1316355" algn="l"/>
              </a:tabLst>
            </a:pPr>
            <a:r>
              <a:rPr sz="2400" dirty="0">
                <a:latin typeface="KorolevLiU-Medium"/>
                <a:cs typeface="KorolevLiU-Medium"/>
              </a:rPr>
              <a:t>200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timmar</a:t>
            </a:r>
            <a:r>
              <a:rPr sz="2400" spc="-10" dirty="0">
                <a:latin typeface="KorolevLiU-Medium"/>
                <a:cs typeface="KorolevLiU-Medium"/>
              </a:rPr>
              <a:t> teknik</a:t>
            </a:r>
            <a:endParaRPr sz="2400">
              <a:latin typeface="KorolevLiU-Medium"/>
              <a:cs typeface="KorolevLiU-Medium"/>
            </a:endParaRPr>
          </a:p>
          <a:p>
            <a:pPr marL="1316355" marR="6503034" lvl="1" indent="-175260">
              <a:lnSpc>
                <a:spcPts val="2590"/>
              </a:lnSpc>
              <a:spcBef>
                <a:spcPts val="195"/>
              </a:spcBef>
              <a:buChar char="-"/>
              <a:tabLst>
                <a:tab pos="1534795" algn="l"/>
              </a:tabLst>
            </a:pPr>
            <a:r>
              <a:rPr sz="2400" dirty="0">
                <a:latin typeface="KorolevLiU-Medium"/>
                <a:cs typeface="KorolevLiU-Medium"/>
              </a:rPr>
              <a:t>agerar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andras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sidor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såsom: 	Tekniklärare</a:t>
            </a:r>
            <a:endParaRPr sz="2400">
              <a:latin typeface="KorolevLiU-Medium"/>
              <a:cs typeface="KorolevLiU-Medium"/>
            </a:endParaRPr>
          </a:p>
          <a:p>
            <a:pPr marL="1534795">
              <a:lnSpc>
                <a:spcPts val="2425"/>
              </a:lnSpc>
            </a:pPr>
            <a:r>
              <a:rPr sz="2400" dirty="0">
                <a:latin typeface="KorolevLiU-Medium"/>
                <a:cs typeface="KorolevLiU-Medium"/>
              </a:rPr>
              <a:t>Teknikämnet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fokus</a:t>
            </a:r>
            <a:endParaRPr sz="2400">
              <a:latin typeface="KorolevLiU-Medium"/>
              <a:cs typeface="KorolevLiU-Medium"/>
            </a:endParaRPr>
          </a:p>
          <a:p>
            <a:pPr marL="1534795" marR="7588884">
              <a:lnSpc>
                <a:spcPts val="2590"/>
              </a:lnSpc>
              <a:spcBef>
                <a:spcPts val="195"/>
              </a:spcBef>
            </a:pPr>
            <a:r>
              <a:rPr sz="2400" spc="-10" dirty="0">
                <a:latin typeface="KorolevLiU-Medium"/>
                <a:cs typeface="KorolevLiU-Medium"/>
              </a:rPr>
              <a:t>Teknikcollege </a:t>
            </a: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10" dirty="0">
                <a:latin typeface="KorolevLiU-Medium"/>
                <a:cs typeface="KorolevLiU-Medium"/>
              </a:rPr>
              <a:t> f-</a:t>
            </a:r>
            <a:r>
              <a:rPr sz="2400" spc="-25" dirty="0">
                <a:latin typeface="KorolevLiU-Medium"/>
                <a:cs typeface="KorolevLiU-Medium"/>
              </a:rPr>
              <a:t>6, </a:t>
            </a:r>
            <a:r>
              <a:rPr sz="2400" dirty="0">
                <a:latin typeface="KorolevLiU-Medium"/>
                <a:cs typeface="KorolevLiU-Medium"/>
              </a:rPr>
              <a:t>Naturvetenskap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och</a:t>
            </a:r>
            <a:endParaRPr sz="2400">
              <a:latin typeface="KorolevLiU-Medium"/>
              <a:cs typeface="KorolevLiU-Medium"/>
            </a:endParaRPr>
          </a:p>
          <a:p>
            <a:pPr marL="1515745">
              <a:lnSpc>
                <a:spcPts val="2460"/>
              </a:lnSpc>
            </a:pP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förskolan</a:t>
            </a:r>
            <a:r>
              <a:rPr sz="2400" spc="-20" dirty="0">
                <a:latin typeface="KorolevLiU-Medium"/>
                <a:cs typeface="KorolevLiU-Medium"/>
              </a:rPr>
              <a:t> m.fl.</a:t>
            </a:r>
            <a:endParaRPr sz="2400">
              <a:latin typeface="KorolevLiU-Medium"/>
              <a:cs typeface="KorolevLiU-Medium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620395" algn="l"/>
                <a:tab pos="11770995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•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1375" y="1214203"/>
            <a:ext cx="5493779" cy="36499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673" y="505091"/>
            <a:ext cx="898969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55" dirty="0">
                <a:solidFill>
                  <a:srgbClr val="FFFFFF"/>
                </a:solidFill>
              </a:rPr>
              <a:t>Vi</a:t>
            </a:r>
            <a:r>
              <a:rPr sz="3500" spc="275" dirty="0">
                <a:solidFill>
                  <a:srgbClr val="FFFFFF"/>
                </a:solidFill>
              </a:rPr>
              <a:t> </a:t>
            </a:r>
            <a:r>
              <a:rPr sz="3500" spc="65" dirty="0">
                <a:solidFill>
                  <a:srgbClr val="FFFFFF"/>
                </a:solidFill>
              </a:rPr>
              <a:t>är</a:t>
            </a:r>
            <a:r>
              <a:rPr sz="3500" spc="265" dirty="0">
                <a:solidFill>
                  <a:srgbClr val="FFFFFF"/>
                </a:solidFill>
              </a:rPr>
              <a:t> </a:t>
            </a:r>
            <a:r>
              <a:rPr sz="3500" spc="85" dirty="0">
                <a:solidFill>
                  <a:srgbClr val="FFFFFF"/>
                </a:solidFill>
              </a:rPr>
              <a:t>CETIS</a:t>
            </a:r>
            <a:r>
              <a:rPr sz="3500" spc="285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–</a:t>
            </a:r>
            <a:r>
              <a:rPr sz="3500" spc="275" dirty="0">
                <a:solidFill>
                  <a:srgbClr val="FFFFFF"/>
                </a:solidFill>
              </a:rPr>
              <a:t> </a:t>
            </a:r>
            <a:r>
              <a:rPr sz="1950" dirty="0">
                <a:solidFill>
                  <a:srgbClr val="FFFFFF"/>
                </a:solidFill>
              </a:rPr>
              <a:t>Nationellt</a:t>
            </a:r>
            <a:r>
              <a:rPr sz="1950" spc="135" dirty="0">
                <a:solidFill>
                  <a:srgbClr val="FFFFFF"/>
                </a:solidFill>
              </a:rPr>
              <a:t> </a:t>
            </a:r>
            <a:r>
              <a:rPr sz="1950" spc="55" dirty="0">
                <a:solidFill>
                  <a:srgbClr val="FFFFFF"/>
                </a:solidFill>
              </a:rPr>
              <a:t>resurscentrum</a:t>
            </a:r>
            <a:r>
              <a:rPr sz="1950" spc="155" dirty="0">
                <a:solidFill>
                  <a:srgbClr val="FFFFFF"/>
                </a:solidFill>
              </a:rPr>
              <a:t> </a:t>
            </a:r>
            <a:r>
              <a:rPr sz="1950" dirty="0">
                <a:solidFill>
                  <a:srgbClr val="FFFFFF"/>
                </a:solidFill>
              </a:rPr>
              <a:t>för</a:t>
            </a:r>
            <a:r>
              <a:rPr sz="1950" spc="150" dirty="0">
                <a:solidFill>
                  <a:srgbClr val="FFFFFF"/>
                </a:solidFill>
              </a:rPr>
              <a:t> </a:t>
            </a:r>
            <a:r>
              <a:rPr sz="1950" spc="50" dirty="0">
                <a:solidFill>
                  <a:srgbClr val="FFFFFF"/>
                </a:solidFill>
              </a:rPr>
              <a:t>teknikundervisning</a:t>
            </a:r>
            <a:r>
              <a:rPr sz="1950" spc="140" dirty="0">
                <a:solidFill>
                  <a:srgbClr val="FFFFFF"/>
                </a:solidFill>
              </a:rPr>
              <a:t> </a:t>
            </a:r>
            <a:r>
              <a:rPr sz="1950" dirty="0">
                <a:solidFill>
                  <a:srgbClr val="FFFFFF"/>
                </a:solidFill>
              </a:rPr>
              <a:t>i</a:t>
            </a:r>
            <a:r>
              <a:rPr sz="1950" spc="145" dirty="0">
                <a:solidFill>
                  <a:srgbClr val="FFFFFF"/>
                </a:solidFill>
              </a:rPr>
              <a:t> </a:t>
            </a:r>
            <a:r>
              <a:rPr sz="1950" spc="40" dirty="0">
                <a:solidFill>
                  <a:srgbClr val="FFFFFF"/>
                </a:solidFill>
              </a:rPr>
              <a:t>skolan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1111673" y="1248336"/>
            <a:ext cx="3999865" cy="328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5020">
              <a:lnSpc>
                <a:spcPct val="118900"/>
              </a:lnSpc>
              <a:spcBef>
                <a:spcPts val="95"/>
              </a:spcBef>
            </a:pP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Claes</a:t>
            </a:r>
            <a:r>
              <a:rPr sz="1750" spc="27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Klasander</a:t>
            </a:r>
            <a:r>
              <a:rPr sz="1750" spc="30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750" spc="29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föreståndare </a:t>
            </a:r>
            <a:r>
              <a:rPr sz="17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2"/>
              </a:rPr>
              <a:t>claes.klasander@liu.se</a:t>
            </a:r>
            <a:endParaRPr sz="1750">
              <a:latin typeface="KorolevLiU-Medium"/>
              <a:cs typeface="KorolevLiU-Medium"/>
            </a:endParaRPr>
          </a:p>
          <a:p>
            <a:pPr marL="12700" marR="661670">
              <a:lnSpc>
                <a:spcPct val="118900"/>
              </a:lnSpc>
              <a:spcBef>
                <a:spcPts val="1605"/>
              </a:spcBef>
            </a:pP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Charlotta</a:t>
            </a:r>
            <a:r>
              <a:rPr sz="1750" spc="32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Nordlöf</a:t>
            </a:r>
            <a:r>
              <a:rPr sz="1750" spc="32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750" spc="33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spc="35" dirty="0">
                <a:solidFill>
                  <a:srgbClr val="FFFFFF"/>
                </a:solidFill>
                <a:latin typeface="KorolevLiU-Medium"/>
                <a:cs typeface="KorolevLiU-Medium"/>
              </a:rPr>
              <a:t>projektledare </a:t>
            </a:r>
            <a:r>
              <a:rPr sz="17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3"/>
              </a:rPr>
              <a:t>charlotta.nordlöf@liu.se</a:t>
            </a:r>
            <a:endParaRPr sz="1750">
              <a:latin typeface="KorolevLiU-Medium"/>
              <a:cs typeface="KorolevLiU-Medium"/>
            </a:endParaRPr>
          </a:p>
          <a:p>
            <a:pPr marL="12700" marR="666750">
              <a:lnSpc>
                <a:spcPct val="118900"/>
              </a:lnSpc>
              <a:spcBef>
                <a:spcPts val="1515"/>
              </a:spcBef>
            </a:pP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Katarina</a:t>
            </a:r>
            <a:r>
              <a:rPr sz="1750" spc="28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Rehder</a:t>
            </a:r>
            <a:r>
              <a:rPr sz="1750" spc="30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750" spc="30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spc="40" dirty="0">
                <a:solidFill>
                  <a:srgbClr val="FFFFFF"/>
                </a:solidFill>
                <a:latin typeface="KorolevLiU-Medium"/>
                <a:cs typeface="KorolevLiU-Medium"/>
              </a:rPr>
              <a:t>kommunikatör </a:t>
            </a:r>
            <a:r>
              <a:rPr sz="17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4"/>
              </a:rPr>
              <a:t>katarina.rehder@liu.se</a:t>
            </a:r>
            <a:endParaRPr sz="175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KorolevLiU-Medium"/>
              <a:cs typeface="KorolevLiU-Medium"/>
            </a:endParaRPr>
          </a:p>
          <a:p>
            <a:pPr marL="12700" marR="5080">
              <a:lnSpc>
                <a:spcPct val="123400"/>
              </a:lnSpc>
              <a:spcBef>
                <a:spcPts val="5"/>
              </a:spcBef>
            </a:pP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Lena</a:t>
            </a:r>
            <a:r>
              <a:rPr sz="1750" spc="19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Haskler</a:t>
            </a:r>
            <a:r>
              <a:rPr sz="1750" spc="2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750" spc="21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KorolevLiU-Medium"/>
                <a:cs typeface="KorolevLiU-Medium"/>
              </a:rPr>
              <a:t>administration,</a:t>
            </a:r>
            <a:r>
              <a:rPr sz="1750" spc="20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ekonomi </a:t>
            </a:r>
            <a:r>
              <a:rPr sz="17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5"/>
              </a:rPr>
              <a:t>lena.haskler@liu.se</a:t>
            </a:r>
            <a:endParaRPr sz="1750">
              <a:latin typeface="KorolevLiU-Medium"/>
              <a:cs typeface="KorolevLiU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4536" y="1325371"/>
            <a:ext cx="3704590" cy="30429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Jonas</a:t>
            </a:r>
            <a:r>
              <a:rPr sz="1800" spc="-3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Hallström</a:t>
            </a:r>
            <a:r>
              <a:rPr sz="1800" spc="-2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forskningsansvarig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6"/>
              </a:rPr>
              <a:t>jonas.hallstrom@liu.se</a:t>
            </a:r>
            <a:endParaRPr sz="1800">
              <a:latin typeface="KorolevLiU-Medium"/>
              <a:cs typeface="KorolevLiU-Medium"/>
            </a:endParaRPr>
          </a:p>
          <a:p>
            <a:pPr marL="12700" marR="344170">
              <a:lnSpc>
                <a:spcPct val="101099"/>
              </a:lnSpc>
              <a:spcBef>
                <a:spcPts val="2055"/>
              </a:spcBef>
            </a:pP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Susanne</a:t>
            </a:r>
            <a:r>
              <a:rPr sz="1800" spc="-2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Engström</a:t>
            </a:r>
            <a:r>
              <a:rPr sz="1800" spc="-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projektledare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7"/>
              </a:rPr>
              <a:t>sengstro@kth.se</a:t>
            </a:r>
            <a:endParaRPr sz="18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KorolevLiU-Medium"/>
              <a:cs typeface="KorolevLiU-Medium"/>
            </a:endParaRPr>
          </a:p>
          <a:p>
            <a:pPr marL="12700" marR="520065">
              <a:lnSpc>
                <a:spcPct val="101099"/>
              </a:lnSpc>
            </a:pP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Pernilla</a:t>
            </a:r>
            <a:r>
              <a:rPr sz="1800" spc="-3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Sundqvist,</a:t>
            </a:r>
            <a:r>
              <a:rPr sz="1800" spc="-30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projektledare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8"/>
              </a:rPr>
              <a:t>pernilla.sundqvist@mdu.se</a:t>
            </a:r>
            <a:endParaRPr sz="18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KorolevLiU-Medium"/>
              <a:cs typeface="KorolevLiU-Medium"/>
            </a:endParaRPr>
          </a:p>
          <a:p>
            <a:pPr marL="12700" marR="699770">
              <a:lnSpc>
                <a:spcPct val="102200"/>
              </a:lnSpc>
            </a:pP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Johan</a:t>
            </a:r>
            <a:r>
              <a:rPr sz="1800" spc="-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Boström</a:t>
            </a:r>
            <a:r>
              <a:rPr sz="1800" spc="-1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KorolevLiU-Medium"/>
                <a:cs typeface="KorolevLiU-Medium"/>
              </a:rPr>
              <a:t>–</a:t>
            </a:r>
            <a:r>
              <a:rPr sz="1800" spc="-5" dirty="0">
                <a:solidFill>
                  <a:srgbClr val="FFFFFF"/>
                </a:solidFill>
                <a:latin typeface="KorolevLiU-Medium"/>
                <a:cs typeface="KorolevLiU-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KorolevLiU-Medium"/>
                <a:cs typeface="KorolevLiU-Medium"/>
              </a:rPr>
              <a:t>projektledare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KorolevLiU-Medium"/>
                <a:cs typeface="KorolevLiU-Medium"/>
                <a:hlinkClick r:id="rId9"/>
              </a:rPr>
              <a:t>johan.boström@lnu.se</a:t>
            </a:r>
            <a:endParaRPr sz="1800">
              <a:latin typeface="KorolevLiU-Medium"/>
              <a:cs typeface="KorolevLiU-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C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5513" y="5947979"/>
            <a:ext cx="1009015" cy="584200"/>
            <a:chOff x="375513" y="5947979"/>
            <a:chExt cx="1009015" cy="584200"/>
          </a:xfrm>
        </p:grpSpPr>
        <p:sp>
          <p:nvSpPr>
            <p:cNvPr id="4" name="object 4"/>
            <p:cNvSpPr/>
            <p:nvPr/>
          </p:nvSpPr>
          <p:spPr>
            <a:xfrm>
              <a:off x="375513" y="5947981"/>
              <a:ext cx="396240" cy="569595"/>
            </a:xfrm>
            <a:custGeom>
              <a:avLst/>
              <a:gdLst/>
              <a:ahLst/>
              <a:cxnLst/>
              <a:rect l="l" t="t" r="r" b="b"/>
              <a:pathLst>
                <a:path w="396240" h="569595">
                  <a:moveTo>
                    <a:pt x="177025" y="0"/>
                  </a:moveTo>
                  <a:lnTo>
                    <a:pt x="0" y="0"/>
                  </a:lnTo>
                  <a:lnTo>
                    <a:pt x="0" y="569569"/>
                  </a:lnTo>
                  <a:lnTo>
                    <a:pt x="177025" y="569569"/>
                  </a:lnTo>
                  <a:lnTo>
                    <a:pt x="177025" y="0"/>
                  </a:lnTo>
                  <a:close/>
                </a:path>
                <a:path w="396240" h="569595">
                  <a:moveTo>
                    <a:pt x="395782" y="176225"/>
                  </a:moveTo>
                  <a:lnTo>
                    <a:pt x="219075" y="176225"/>
                  </a:lnTo>
                  <a:lnTo>
                    <a:pt x="219075" y="569569"/>
                  </a:lnTo>
                  <a:lnTo>
                    <a:pt x="395782" y="569569"/>
                  </a:lnTo>
                  <a:lnTo>
                    <a:pt x="395782" y="176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556" y="6344295"/>
              <a:ext cx="187422" cy="1875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0979" y="6124189"/>
              <a:ext cx="403225" cy="405130"/>
            </a:xfrm>
            <a:custGeom>
              <a:avLst/>
              <a:gdLst/>
              <a:ahLst/>
              <a:cxnLst/>
              <a:rect l="l" t="t" r="r" b="b"/>
              <a:pathLst>
                <a:path w="403225" h="405129">
                  <a:moveTo>
                    <a:pt x="403074" y="0"/>
                  </a:moveTo>
                  <a:lnTo>
                    <a:pt x="227018" y="0"/>
                  </a:lnTo>
                  <a:lnTo>
                    <a:pt x="227018" y="228489"/>
                  </a:lnTo>
                  <a:lnTo>
                    <a:pt x="225442" y="241510"/>
                  </a:lnTo>
                  <a:lnTo>
                    <a:pt x="220713" y="250926"/>
                  </a:lnTo>
                  <a:lnTo>
                    <a:pt x="212831" y="256643"/>
                  </a:lnTo>
                  <a:lnTo>
                    <a:pt x="201797" y="258569"/>
                  </a:lnTo>
                  <a:lnTo>
                    <a:pt x="190762" y="256643"/>
                  </a:lnTo>
                  <a:lnTo>
                    <a:pt x="182880" y="250926"/>
                  </a:lnTo>
                  <a:lnTo>
                    <a:pt x="178151" y="241510"/>
                  </a:lnTo>
                  <a:lnTo>
                    <a:pt x="176575" y="228489"/>
                  </a:lnTo>
                  <a:lnTo>
                    <a:pt x="176575" y="0"/>
                  </a:lnTo>
                  <a:lnTo>
                    <a:pt x="0" y="0"/>
                  </a:lnTo>
                  <a:lnTo>
                    <a:pt x="0" y="184601"/>
                  </a:lnTo>
                  <a:lnTo>
                    <a:pt x="2874" y="230453"/>
                  </a:lnTo>
                  <a:lnTo>
                    <a:pt x="11501" y="271082"/>
                  </a:lnTo>
                  <a:lnTo>
                    <a:pt x="25881" y="306441"/>
                  </a:lnTo>
                  <a:lnTo>
                    <a:pt x="77729" y="366905"/>
                  </a:lnTo>
                  <a:lnTo>
                    <a:pt x="114263" y="388158"/>
                  </a:lnTo>
                  <a:lnTo>
                    <a:pt x="155619" y="400628"/>
                  </a:lnTo>
                  <a:lnTo>
                    <a:pt x="201797" y="404698"/>
                  </a:lnTo>
                  <a:lnTo>
                    <a:pt x="247688" y="400628"/>
                  </a:lnTo>
                  <a:lnTo>
                    <a:pt x="288897" y="388158"/>
                  </a:lnTo>
                  <a:lnTo>
                    <a:pt x="325377" y="366905"/>
                  </a:lnTo>
                  <a:lnTo>
                    <a:pt x="357082" y="336483"/>
                  </a:lnTo>
                  <a:lnTo>
                    <a:pt x="391576" y="271082"/>
                  </a:lnTo>
                  <a:lnTo>
                    <a:pt x="400199" y="230453"/>
                  </a:lnTo>
                  <a:lnTo>
                    <a:pt x="403074" y="184601"/>
                  </a:lnTo>
                  <a:lnTo>
                    <a:pt x="403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4950" y="6348733"/>
            <a:ext cx="112177" cy="16881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816859" y="6348733"/>
            <a:ext cx="126364" cy="168910"/>
          </a:xfrm>
          <a:custGeom>
            <a:avLst/>
            <a:gdLst/>
            <a:ahLst/>
            <a:cxnLst/>
            <a:rect l="l" t="t" r="r" b="b"/>
            <a:pathLst>
              <a:path w="126364" h="168909">
                <a:moveTo>
                  <a:pt x="126107" y="0"/>
                </a:moveTo>
                <a:lnTo>
                  <a:pt x="109787" y="0"/>
                </a:lnTo>
                <a:lnTo>
                  <a:pt x="62806" y="143992"/>
                </a:lnTo>
                <a:lnTo>
                  <a:pt x="16813" y="493"/>
                </a:lnTo>
                <a:lnTo>
                  <a:pt x="16319" y="0"/>
                </a:lnTo>
                <a:lnTo>
                  <a:pt x="0" y="0"/>
                </a:lnTo>
                <a:lnTo>
                  <a:pt x="55388" y="168319"/>
                </a:lnTo>
                <a:lnTo>
                  <a:pt x="55388" y="168812"/>
                </a:lnTo>
                <a:lnTo>
                  <a:pt x="70224" y="168812"/>
                </a:lnTo>
                <a:lnTo>
                  <a:pt x="125613" y="986"/>
                </a:lnTo>
                <a:lnTo>
                  <a:pt x="126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951" y="6348733"/>
            <a:ext cx="113908" cy="17078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783725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29" y="0"/>
                </a:moveTo>
                <a:lnTo>
                  <a:pt x="0" y="0"/>
                </a:lnTo>
                <a:lnTo>
                  <a:pt x="0" y="168812"/>
                </a:lnTo>
                <a:lnTo>
                  <a:pt x="15329" y="168812"/>
                </a:lnTo>
                <a:lnTo>
                  <a:pt x="15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6987" y="6348733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49453" y="0"/>
                </a:moveTo>
                <a:lnTo>
                  <a:pt x="0" y="0"/>
                </a:lnTo>
                <a:lnTo>
                  <a:pt x="0" y="168812"/>
                </a:lnTo>
                <a:lnTo>
                  <a:pt x="15825" y="168812"/>
                </a:lnTo>
                <a:lnTo>
                  <a:pt x="15825" y="115391"/>
                </a:lnTo>
                <a:lnTo>
                  <a:pt x="65198" y="115391"/>
                </a:lnTo>
                <a:lnTo>
                  <a:pt x="63300" y="112925"/>
                </a:lnTo>
                <a:lnTo>
                  <a:pt x="81289" y="106923"/>
                </a:lnTo>
                <a:lnTo>
                  <a:pt x="89111" y="100597"/>
                </a:lnTo>
                <a:lnTo>
                  <a:pt x="15825" y="100597"/>
                </a:lnTo>
                <a:lnTo>
                  <a:pt x="15825" y="15286"/>
                </a:lnTo>
                <a:lnTo>
                  <a:pt x="91337" y="15286"/>
                </a:lnTo>
                <a:lnTo>
                  <a:pt x="91057" y="14855"/>
                </a:lnTo>
                <a:lnTo>
                  <a:pt x="73153" y="3844"/>
                </a:lnTo>
                <a:lnTo>
                  <a:pt x="49453" y="0"/>
                </a:lnTo>
                <a:close/>
              </a:path>
              <a:path w="106680" h="168909">
                <a:moveTo>
                  <a:pt x="65198" y="115391"/>
                </a:moveTo>
                <a:lnTo>
                  <a:pt x="46981" y="115391"/>
                </a:lnTo>
                <a:lnTo>
                  <a:pt x="87533" y="168319"/>
                </a:lnTo>
                <a:lnTo>
                  <a:pt x="87533" y="168812"/>
                </a:lnTo>
                <a:lnTo>
                  <a:pt x="106325" y="168812"/>
                </a:lnTo>
                <a:lnTo>
                  <a:pt x="65198" y="115391"/>
                </a:lnTo>
                <a:close/>
              </a:path>
              <a:path w="106680" h="168909">
                <a:moveTo>
                  <a:pt x="91337" y="15286"/>
                </a:moveTo>
                <a:lnTo>
                  <a:pt x="47970" y="15286"/>
                </a:lnTo>
                <a:lnTo>
                  <a:pt x="66299" y="17844"/>
                </a:lnTo>
                <a:lnTo>
                  <a:pt x="79621" y="25395"/>
                </a:lnTo>
                <a:lnTo>
                  <a:pt x="87750" y="37754"/>
                </a:lnTo>
                <a:lnTo>
                  <a:pt x="90501" y="54736"/>
                </a:lnTo>
                <a:lnTo>
                  <a:pt x="90501" y="61640"/>
                </a:lnTo>
                <a:lnTo>
                  <a:pt x="87611" y="77921"/>
                </a:lnTo>
                <a:lnTo>
                  <a:pt x="79250" y="90180"/>
                </a:lnTo>
                <a:lnTo>
                  <a:pt x="65882" y="97908"/>
                </a:lnTo>
                <a:lnTo>
                  <a:pt x="47970" y="100597"/>
                </a:lnTo>
                <a:lnTo>
                  <a:pt x="89111" y="100597"/>
                </a:lnTo>
                <a:lnTo>
                  <a:pt x="94827" y="95974"/>
                </a:lnTo>
                <a:lnTo>
                  <a:pt x="103358" y="80679"/>
                </a:lnTo>
                <a:lnTo>
                  <a:pt x="106325" y="61640"/>
                </a:lnTo>
                <a:lnTo>
                  <a:pt x="106240" y="54736"/>
                </a:lnTo>
                <a:lnTo>
                  <a:pt x="102377" y="32245"/>
                </a:lnTo>
                <a:lnTo>
                  <a:pt x="91337" y="15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2060" y="6348733"/>
            <a:ext cx="15875" cy="168910"/>
          </a:xfrm>
          <a:custGeom>
            <a:avLst/>
            <a:gdLst/>
            <a:ahLst/>
            <a:cxnLst/>
            <a:rect l="l" t="t" r="r" b="b"/>
            <a:pathLst>
              <a:path w="15875" h="168909">
                <a:moveTo>
                  <a:pt x="15330" y="0"/>
                </a:moveTo>
                <a:lnTo>
                  <a:pt x="0" y="0"/>
                </a:lnTo>
                <a:lnTo>
                  <a:pt x="0" y="168812"/>
                </a:lnTo>
                <a:lnTo>
                  <a:pt x="15330" y="168812"/>
                </a:lnTo>
                <a:lnTo>
                  <a:pt x="1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3706" y="6348729"/>
            <a:ext cx="219075" cy="168910"/>
          </a:xfrm>
          <a:custGeom>
            <a:avLst/>
            <a:gdLst/>
            <a:ahLst/>
            <a:cxnLst/>
            <a:rect l="l" t="t" r="r" b="b"/>
            <a:pathLst>
              <a:path w="219075" h="168909">
                <a:moveTo>
                  <a:pt x="107975" y="0"/>
                </a:moveTo>
                <a:lnTo>
                  <a:pt x="0" y="0"/>
                </a:lnTo>
                <a:lnTo>
                  <a:pt x="0" y="15240"/>
                </a:lnTo>
                <a:lnTo>
                  <a:pt x="45986" y="15240"/>
                </a:lnTo>
                <a:lnTo>
                  <a:pt x="45986" y="168910"/>
                </a:lnTo>
                <a:lnTo>
                  <a:pt x="61976" y="168910"/>
                </a:lnTo>
                <a:lnTo>
                  <a:pt x="61976" y="15240"/>
                </a:lnTo>
                <a:lnTo>
                  <a:pt x="107975" y="15240"/>
                </a:lnTo>
                <a:lnTo>
                  <a:pt x="107975" y="0"/>
                </a:lnTo>
                <a:close/>
              </a:path>
              <a:path w="219075" h="168909">
                <a:moveTo>
                  <a:pt x="218744" y="153670"/>
                </a:moveTo>
                <a:lnTo>
                  <a:pt x="140119" y="153670"/>
                </a:lnTo>
                <a:lnTo>
                  <a:pt x="140119" y="90170"/>
                </a:lnTo>
                <a:lnTo>
                  <a:pt x="196494" y="90170"/>
                </a:lnTo>
                <a:lnTo>
                  <a:pt x="196494" y="76200"/>
                </a:lnTo>
                <a:lnTo>
                  <a:pt x="140119" y="76200"/>
                </a:lnTo>
                <a:lnTo>
                  <a:pt x="140119" y="15240"/>
                </a:lnTo>
                <a:lnTo>
                  <a:pt x="215290" y="15240"/>
                </a:lnTo>
                <a:lnTo>
                  <a:pt x="215290" y="0"/>
                </a:lnTo>
                <a:lnTo>
                  <a:pt x="124294" y="0"/>
                </a:lnTo>
                <a:lnTo>
                  <a:pt x="124294" y="15240"/>
                </a:lnTo>
                <a:lnTo>
                  <a:pt x="124294" y="76200"/>
                </a:lnTo>
                <a:lnTo>
                  <a:pt x="124294" y="90170"/>
                </a:lnTo>
                <a:lnTo>
                  <a:pt x="124294" y="153670"/>
                </a:lnTo>
                <a:lnTo>
                  <a:pt x="124294" y="168910"/>
                </a:lnTo>
                <a:lnTo>
                  <a:pt x="218744" y="168910"/>
                </a:lnTo>
                <a:lnTo>
                  <a:pt x="218744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9775" y="6348729"/>
            <a:ext cx="94615" cy="168910"/>
          </a:xfrm>
          <a:custGeom>
            <a:avLst/>
            <a:gdLst/>
            <a:ahLst/>
            <a:cxnLst/>
            <a:rect l="l" t="t" r="r" b="b"/>
            <a:pathLst>
              <a:path w="94614" h="168909">
                <a:moveTo>
                  <a:pt x="94462" y="153670"/>
                </a:moveTo>
                <a:lnTo>
                  <a:pt x="15824" y="153670"/>
                </a:lnTo>
                <a:lnTo>
                  <a:pt x="15824" y="90170"/>
                </a:lnTo>
                <a:lnTo>
                  <a:pt x="72199" y="90170"/>
                </a:lnTo>
                <a:lnTo>
                  <a:pt x="72199" y="76200"/>
                </a:lnTo>
                <a:lnTo>
                  <a:pt x="15824" y="76200"/>
                </a:lnTo>
                <a:lnTo>
                  <a:pt x="15824" y="15240"/>
                </a:lnTo>
                <a:lnTo>
                  <a:pt x="92481" y="15240"/>
                </a:lnTo>
                <a:lnTo>
                  <a:pt x="92481" y="0"/>
                </a:lnTo>
                <a:lnTo>
                  <a:pt x="0" y="0"/>
                </a:lnTo>
                <a:lnTo>
                  <a:pt x="0" y="15240"/>
                </a:lnTo>
                <a:lnTo>
                  <a:pt x="0" y="76200"/>
                </a:lnTo>
                <a:lnTo>
                  <a:pt x="0" y="90170"/>
                </a:lnTo>
                <a:lnTo>
                  <a:pt x="0" y="153670"/>
                </a:lnTo>
                <a:lnTo>
                  <a:pt x="0" y="168910"/>
                </a:lnTo>
                <a:lnTo>
                  <a:pt x="94462" y="168910"/>
                </a:lnTo>
                <a:lnTo>
                  <a:pt x="94462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4820" y="6348729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09">
                <a:moveTo>
                  <a:pt x="106324" y="0"/>
                </a:moveTo>
                <a:lnTo>
                  <a:pt x="0" y="0"/>
                </a:lnTo>
                <a:lnTo>
                  <a:pt x="0" y="15240"/>
                </a:lnTo>
                <a:lnTo>
                  <a:pt x="44018" y="15240"/>
                </a:lnTo>
                <a:lnTo>
                  <a:pt x="44018" y="168910"/>
                </a:lnTo>
                <a:lnTo>
                  <a:pt x="59347" y="168910"/>
                </a:lnTo>
                <a:lnTo>
                  <a:pt x="59347" y="15240"/>
                </a:lnTo>
                <a:lnTo>
                  <a:pt x="106324" y="15240"/>
                </a:lnTo>
                <a:lnTo>
                  <a:pt x="10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0127" y="6345774"/>
            <a:ext cx="112395" cy="174625"/>
          </a:xfrm>
          <a:custGeom>
            <a:avLst/>
            <a:gdLst/>
            <a:ahLst/>
            <a:cxnLst/>
            <a:rect l="l" t="t" r="r" b="b"/>
            <a:pathLst>
              <a:path w="112394" h="174625">
                <a:moveTo>
                  <a:pt x="55388" y="0"/>
                </a:moveTo>
                <a:lnTo>
                  <a:pt x="33141" y="3213"/>
                </a:lnTo>
                <a:lnTo>
                  <a:pt x="16505" y="12389"/>
                </a:lnTo>
                <a:lnTo>
                  <a:pt x="6081" y="26836"/>
                </a:lnTo>
                <a:lnTo>
                  <a:pt x="2472" y="45860"/>
                </a:lnTo>
                <a:lnTo>
                  <a:pt x="7186" y="67280"/>
                </a:lnTo>
                <a:lnTo>
                  <a:pt x="19410" y="80749"/>
                </a:lnTo>
                <a:lnTo>
                  <a:pt x="36271" y="88854"/>
                </a:lnTo>
                <a:lnTo>
                  <a:pt x="54894" y="94186"/>
                </a:lnTo>
                <a:lnTo>
                  <a:pt x="70642" y="98439"/>
                </a:lnTo>
                <a:lnTo>
                  <a:pt x="84071" y="104172"/>
                </a:lnTo>
                <a:lnTo>
                  <a:pt x="93421" y="113048"/>
                </a:lnTo>
                <a:lnTo>
                  <a:pt x="96930" y="126732"/>
                </a:lnTo>
                <a:lnTo>
                  <a:pt x="93306" y="142012"/>
                </a:lnTo>
                <a:lnTo>
                  <a:pt x="83886" y="152067"/>
                </a:lnTo>
                <a:lnTo>
                  <a:pt x="70851" y="157591"/>
                </a:lnTo>
                <a:lnTo>
                  <a:pt x="56377" y="159279"/>
                </a:lnTo>
                <a:lnTo>
                  <a:pt x="39115" y="156297"/>
                </a:lnTo>
                <a:lnTo>
                  <a:pt x="26211" y="147629"/>
                </a:lnTo>
                <a:lnTo>
                  <a:pt x="18128" y="133690"/>
                </a:lnTo>
                <a:lnTo>
                  <a:pt x="15331" y="114898"/>
                </a:lnTo>
                <a:lnTo>
                  <a:pt x="15331" y="113911"/>
                </a:lnTo>
                <a:lnTo>
                  <a:pt x="0" y="113911"/>
                </a:lnTo>
                <a:lnTo>
                  <a:pt x="0" y="114898"/>
                </a:lnTo>
                <a:lnTo>
                  <a:pt x="3940" y="139356"/>
                </a:lnTo>
                <a:lnTo>
                  <a:pt x="15207" y="158066"/>
                </a:lnTo>
                <a:lnTo>
                  <a:pt x="32964" y="170027"/>
                </a:lnTo>
                <a:lnTo>
                  <a:pt x="56377" y="174237"/>
                </a:lnTo>
                <a:lnTo>
                  <a:pt x="79505" y="170906"/>
                </a:lnTo>
                <a:lnTo>
                  <a:pt x="97115" y="161395"/>
                </a:lnTo>
                <a:lnTo>
                  <a:pt x="108327" y="146429"/>
                </a:lnTo>
                <a:lnTo>
                  <a:pt x="112260" y="126732"/>
                </a:lnTo>
                <a:lnTo>
                  <a:pt x="107770" y="106245"/>
                </a:lnTo>
                <a:lnTo>
                  <a:pt x="96002" y="93385"/>
                </a:lnTo>
                <a:lnTo>
                  <a:pt x="79504" y="85611"/>
                </a:lnTo>
                <a:lnTo>
                  <a:pt x="60827" y="80379"/>
                </a:lnTo>
                <a:lnTo>
                  <a:pt x="44716" y="76025"/>
                </a:lnTo>
                <a:lnTo>
                  <a:pt x="30970" y="69962"/>
                </a:lnTo>
                <a:lnTo>
                  <a:pt x="21397" y="60477"/>
                </a:lnTo>
                <a:lnTo>
                  <a:pt x="17804" y="45860"/>
                </a:lnTo>
                <a:lnTo>
                  <a:pt x="20261" y="32970"/>
                </a:lnTo>
                <a:lnTo>
                  <a:pt x="27447" y="23361"/>
                </a:lnTo>
                <a:lnTo>
                  <a:pt x="39084" y="17359"/>
                </a:lnTo>
                <a:lnTo>
                  <a:pt x="54894" y="15286"/>
                </a:lnTo>
                <a:lnTo>
                  <a:pt x="68787" y="17359"/>
                </a:lnTo>
                <a:lnTo>
                  <a:pt x="81104" y="24101"/>
                </a:lnTo>
                <a:lnTo>
                  <a:pt x="90083" y="36298"/>
                </a:lnTo>
                <a:lnTo>
                  <a:pt x="93962" y="54736"/>
                </a:lnTo>
                <a:lnTo>
                  <a:pt x="109293" y="54736"/>
                </a:lnTo>
                <a:lnTo>
                  <a:pt x="104278" y="29125"/>
                </a:lnTo>
                <a:lnTo>
                  <a:pt x="91798" y="12204"/>
                </a:lnTo>
                <a:lnTo>
                  <a:pt x="74590" y="2866"/>
                </a:lnTo>
                <a:lnTo>
                  <a:pt x="55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3852" y="6124189"/>
            <a:ext cx="112177" cy="1686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7218" y="6124189"/>
            <a:ext cx="112260" cy="16865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86420" y="6123940"/>
            <a:ext cx="123825" cy="168910"/>
          </a:xfrm>
          <a:custGeom>
            <a:avLst/>
            <a:gdLst/>
            <a:ahLst/>
            <a:cxnLst/>
            <a:rect l="l" t="t" r="r" b="b"/>
            <a:pathLst>
              <a:path w="123825" h="168910">
                <a:moveTo>
                  <a:pt x="89179" y="153670"/>
                </a:moveTo>
                <a:lnTo>
                  <a:pt x="15328" y="153670"/>
                </a:lnTo>
                <a:lnTo>
                  <a:pt x="15328" y="0"/>
                </a:lnTo>
                <a:lnTo>
                  <a:pt x="0" y="0"/>
                </a:lnTo>
                <a:lnTo>
                  <a:pt x="0" y="153670"/>
                </a:lnTo>
                <a:lnTo>
                  <a:pt x="0" y="168910"/>
                </a:lnTo>
                <a:lnTo>
                  <a:pt x="89179" y="168910"/>
                </a:lnTo>
                <a:lnTo>
                  <a:pt x="89179" y="153670"/>
                </a:lnTo>
                <a:close/>
              </a:path>
              <a:path w="123825" h="168910">
                <a:moveTo>
                  <a:pt x="123304" y="266"/>
                </a:moveTo>
                <a:lnTo>
                  <a:pt x="107480" y="266"/>
                </a:lnTo>
                <a:lnTo>
                  <a:pt x="107480" y="168910"/>
                </a:lnTo>
                <a:lnTo>
                  <a:pt x="123304" y="168910"/>
                </a:lnTo>
                <a:lnTo>
                  <a:pt x="123304" y="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907942" y="6095588"/>
            <a:ext cx="293370" cy="199390"/>
            <a:chOff x="1907942" y="6095588"/>
            <a:chExt cx="293370" cy="199390"/>
          </a:xfrm>
        </p:grpSpPr>
        <p:sp>
          <p:nvSpPr>
            <p:cNvPr id="21" name="object 21"/>
            <p:cNvSpPr/>
            <p:nvPr/>
          </p:nvSpPr>
          <p:spPr>
            <a:xfrm>
              <a:off x="1907942" y="6095588"/>
              <a:ext cx="113664" cy="199390"/>
            </a:xfrm>
            <a:custGeom>
              <a:avLst/>
              <a:gdLst/>
              <a:ahLst/>
              <a:cxnLst/>
              <a:rect l="l" t="t" r="r" b="b"/>
              <a:pathLst>
                <a:path w="113664" h="199389">
                  <a:moveTo>
                    <a:pt x="40464" y="0"/>
                  </a:moveTo>
                  <a:lnTo>
                    <a:pt x="30078" y="0"/>
                  </a:lnTo>
                  <a:lnTo>
                    <a:pt x="25628" y="4438"/>
                  </a:lnTo>
                  <a:lnTo>
                    <a:pt x="25628" y="14300"/>
                  </a:lnTo>
                  <a:lnTo>
                    <a:pt x="30078" y="18738"/>
                  </a:lnTo>
                  <a:lnTo>
                    <a:pt x="40464" y="18738"/>
                  </a:lnTo>
                  <a:lnTo>
                    <a:pt x="44914" y="14300"/>
                  </a:lnTo>
                  <a:lnTo>
                    <a:pt x="44914" y="4438"/>
                  </a:lnTo>
                  <a:lnTo>
                    <a:pt x="40464" y="0"/>
                  </a:lnTo>
                  <a:close/>
                </a:path>
                <a:path w="113664" h="199389">
                  <a:moveTo>
                    <a:pt x="83489" y="0"/>
                  </a:moveTo>
                  <a:lnTo>
                    <a:pt x="73598" y="0"/>
                  </a:lnTo>
                  <a:lnTo>
                    <a:pt x="69147" y="4438"/>
                  </a:lnTo>
                  <a:lnTo>
                    <a:pt x="69147" y="14300"/>
                  </a:lnTo>
                  <a:lnTo>
                    <a:pt x="73598" y="18738"/>
                  </a:lnTo>
                  <a:lnTo>
                    <a:pt x="83489" y="18738"/>
                  </a:lnTo>
                  <a:lnTo>
                    <a:pt x="87939" y="14300"/>
                  </a:lnTo>
                  <a:lnTo>
                    <a:pt x="87939" y="4438"/>
                  </a:lnTo>
                  <a:lnTo>
                    <a:pt x="83489" y="0"/>
                  </a:lnTo>
                  <a:close/>
                </a:path>
                <a:path w="113664" h="199389">
                  <a:moveTo>
                    <a:pt x="56784" y="26135"/>
                  </a:moveTo>
                  <a:lnTo>
                    <a:pt x="15922" y="42593"/>
                  </a:lnTo>
                  <a:lnTo>
                    <a:pt x="85" y="84324"/>
                  </a:lnTo>
                  <a:lnTo>
                    <a:pt x="0" y="141041"/>
                  </a:lnTo>
                  <a:lnTo>
                    <a:pt x="4138" y="164280"/>
                  </a:lnTo>
                  <a:lnTo>
                    <a:pt x="15922" y="182834"/>
                  </a:lnTo>
                  <a:lnTo>
                    <a:pt x="33919" y="194915"/>
                  </a:lnTo>
                  <a:lnTo>
                    <a:pt x="56784" y="199230"/>
                  </a:lnTo>
                  <a:lnTo>
                    <a:pt x="79857" y="194915"/>
                  </a:lnTo>
                  <a:lnTo>
                    <a:pt x="96180" y="183943"/>
                  </a:lnTo>
                  <a:lnTo>
                    <a:pt x="56784" y="183943"/>
                  </a:lnTo>
                  <a:lnTo>
                    <a:pt x="39938" y="180846"/>
                  </a:lnTo>
                  <a:lnTo>
                    <a:pt x="26988" y="172108"/>
                  </a:lnTo>
                  <a:lnTo>
                    <a:pt x="18673" y="158563"/>
                  </a:lnTo>
                  <a:lnTo>
                    <a:pt x="15737" y="141041"/>
                  </a:lnTo>
                  <a:lnTo>
                    <a:pt x="15737" y="84324"/>
                  </a:lnTo>
                  <a:lnTo>
                    <a:pt x="18673" y="66725"/>
                  </a:lnTo>
                  <a:lnTo>
                    <a:pt x="26988" y="53010"/>
                  </a:lnTo>
                  <a:lnTo>
                    <a:pt x="39938" y="44103"/>
                  </a:lnTo>
                  <a:lnTo>
                    <a:pt x="56784" y="40929"/>
                  </a:lnTo>
                  <a:lnTo>
                    <a:pt x="95365" y="40929"/>
                  </a:lnTo>
                  <a:lnTo>
                    <a:pt x="79857" y="30458"/>
                  </a:lnTo>
                  <a:lnTo>
                    <a:pt x="56784" y="26135"/>
                  </a:lnTo>
                  <a:close/>
                </a:path>
                <a:path w="113664" h="199389">
                  <a:moveTo>
                    <a:pt x="95365" y="40929"/>
                  </a:moveTo>
                  <a:lnTo>
                    <a:pt x="56784" y="40929"/>
                  </a:lnTo>
                  <a:lnTo>
                    <a:pt x="73706" y="44111"/>
                  </a:lnTo>
                  <a:lnTo>
                    <a:pt x="86827" y="53072"/>
                  </a:lnTo>
                  <a:lnTo>
                    <a:pt x="95312" y="66933"/>
                  </a:lnTo>
                  <a:lnTo>
                    <a:pt x="98242" y="84324"/>
                  </a:lnTo>
                  <a:lnTo>
                    <a:pt x="98325" y="141041"/>
                  </a:lnTo>
                  <a:lnTo>
                    <a:pt x="95312" y="158563"/>
                  </a:lnTo>
                  <a:lnTo>
                    <a:pt x="86827" y="172108"/>
                  </a:lnTo>
                  <a:lnTo>
                    <a:pt x="73706" y="180846"/>
                  </a:lnTo>
                  <a:lnTo>
                    <a:pt x="56784" y="183943"/>
                  </a:lnTo>
                  <a:lnTo>
                    <a:pt x="96180" y="183943"/>
                  </a:lnTo>
                  <a:lnTo>
                    <a:pt x="97830" y="182834"/>
                  </a:lnTo>
                  <a:lnTo>
                    <a:pt x="109498" y="164280"/>
                  </a:lnTo>
                  <a:lnTo>
                    <a:pt x="113569" y="141041"/>
                  </a:lnTo>
                  <a:lnTo>
                    <a:pt x="113485" y="84324"/>
                  </a:lnTo>
                  <a:lnTo>
                    <a:pt x="109498" y="61293"/>
                  </a:lnTo>
                  <a:lnTo>
                    <a:pt x="97830" y="42593"/>
                  </a:lnTo>
                  <a:lnTo>
                    <a:pt x="95365" y="40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2260" y="6124189"/>
              <a:ext cx="106325" cy="1686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85785" y="6124197"/>
              <a:ext cx="15875" cy="168910"/>
            </a:xfrm>
            <a:custGeom>
              <a:avLst/>
              <a:gdLst/>
              <a:ahLst/>
              <a:cxnLst/>
              <a:rect l="l" t="t" r="r" b="b"/>
              <a:pathLst>
                <a:path w="15875" h="168910">
                  <a:moveTo>
                    <a:pt x="15330" y="0"/>
                  </a:moveTo>
                  <a:lnTo>
                    <a:pt x="0" y="0"/>
                  </a:lnTo>
                  <a:lnTo>
                    <a:pt x="0" y="168648"/>
                  </a:lnTo>
                  <a:lnTo>
                    <a:pt x="15330" y="168648"/>
                  </a:lnTo>
                  <a:lnTo>
                    <a:pt x="15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380139" y="6121230"/>
            <a:ext cx="250825" cy="174625"/>
            <a:chOff x="2380139" y="6121230"/>
            <a:chExt cx="250825" cy="17462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0139" y="6121230"/>
              <a:ext cx="113414" cy="1740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17787" y="6121230"/>
              <a:ext cx="112754" cy="174574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1794605" y="6124189"/>
            <a:ext cx="110489" cy="168910"/>
          </a:xfrm>
          <a:custGeom>
            <a:avLst/>
            <a:gdLst/>
            <a:ahLst/>
            <a:cxnLst/>
            <a:rect l="l" t="t" r="r" b="b"/>
            <a:pathLst>
              <a:path w="110489" h="168910">
                <a:moveTo>
                  <a:pt x="100886" y="0"/>
                </a:moveTo>
                <a:lnTo>
                  <a:pt x="83082" y="0"/>
                </a:lnTo>
                <a:lnTo>
                  <a:pt x="33134" y="75456"/>
                </a:lnTo>
                <a:lnTo>
                  <a:pt x="15330" y="75456"/>
                </a:lnTo>
                <a:lnTo>
                  <a:pt x="15330" y="0"/>
                </a:lnTo>
                <a:lnTo>
                  <a:pt x="0" y="0"/>
                </a:lnTo>
                <a:lnTo>
                  <a:pt x="0" y="168656"/>
                </a:lnTo>
                <a:lnTo>
                  <a:pt x="15330" y="168656"/>
                </a:lnTo>
                <a:lnTo>
                  <a:pt x="15330" y="90250"/>
                </a:lnTo>
                <a:lnTo>
                  <a:pt x="32638" y="90250"/>
                </a:lnTo>
                <a:lnTo>
                  <a:pt x="91983" y="168656"/>
                </a:lnTo>
                <a:lnTo>
                  <a:pt x="110281" y="168656"/>
                </a:lnTo>
                <a:lnTo>
                  <a:pt x="45991" y="82853"/>
                </a:lnTo>
                <a:lnTo>
                  <a:pt x="100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427854" y="279907"/>
            <a:ext cx="1891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FFFFF"/>
                </a:solidFill>
              </a:rPr>
              <a:t>TACK!</a:t>
            </a:r>
            <a:endParaRPr sz="6000"/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>
                <a:hlinkClick r:id="rId10"/>
              </a:rPr>
              <a:t>info@cetis.liu.se</a:t>
            </a: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pc="40" dirty="0"/>
              <a:t>https://liu.se/cetis/</a:t>
            </a:r>
          </a:p>
          <a:p>
            <a:pPr marL="12700" marR="5080">
              <a:lnSpc>
                <a:spcPct val="223400"/>
              </a:lnSpc>
            </a:pPr>
            <a:r>
              <a:rPr spc="-10" dirty="0"/>
              <a:t>https://</a:t>
            </a:r>
            <a:r>
              <a:rPr spc="-10" dirty="0">
                <a:hlinkClick r:id="rId11"/>
              </a:rPr>
              <a:t>www.instagram.com/centrumforteknikeniskolan/</a:t>
            </a:r>
            <a:r>
              <a:rPr u="none" spc="509" dirty="0"/>
              <a:t>   </a:t>
            </a:r>
            <a:r>
              <a:rPr spc="40" dirty="0"/>
              <a:t>https://</a:t>
            </a:r>
            <a:r>
              <a:rPr spc="40" dirty="0">
                <a:hlinkClick r:id="rId12"/>
              </a:rPr>
              <a:t>www.facebook.com/CETISLiu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/>
          </a:p>
          <a:p>
            <a:pPr marL="12700">
              <a:lnSpc>
                <a:spcPct val="100000"/>
              </a:lnSpc>
            </a:pPr>
            <a:r>
              <a:rPr spc="40" dirty="0"/>
              <a:t>https://</a:t>
            </a:r>
            <a:r>
              <a:rPr spc="40" dirty="0">
                <a:hlinkClick r:id="rId13"/>
              </a:rPr>
              <a:t>www.facebook.com/tekniktillsammans</a:t>
            </a:r>
          </a:p>
          <a:p>
            <a:pPr marL="12700" marR="418465">
              <a:lnSpc>
                <a:spcPct val="182400"/>
              </a:lnSpc>
              <a:spcBef>
                <a:spcPts val="25"/>
              </a:spcBef>
            </a:pPr>
            <a:r>
              <a:rPr spc="40" dirty="0"/>
              <a:t>https://</a:t>
            </a:r>
            <a:r>
              <a:rPr spc="40" dirty="0">
                <a:hlinkClick r:id="rId14"/>
              </a:rPr>
              <a:t>www.facebook.com/groups/200timmarteknik</a:t>
            </a:r>
            <a:r>
              <a:rPr u="none" spc="40" dirty="0"/>
              <a:t> </a:t>
            </a:r>
            <a:r>
              <a:rPr u="none" dirty="0">
                <a:solidFill>
                  <a:srgbClr val="FFFFFF"/>
                </a:solidFill>
              </a:rPr>
              <a:t>Bredgatan</a:t>
            </a:r>
            <a:r>
              <a:rPr u="none" spc="23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34,</a:t>
            </a:r>
            <a:r>
              <a:rPr u="none" spc="235" dirty="0">
                <a:solidFill>
                  <a:srgbClr val="FFFFFF"/>
                </a:solidFill>
              </a:rPr>
              <a:t> </a:t>
            </a:r>
            <a:r>
              <a:rPr u="none" spc="45" dirty="0">
                <a:solidFill>
                  <a:srgbClr val="FFFFFF"/>
                </a:solidFill>
              </a:rPr>
              <a:t>Norrköping,</a:t>
            </a:r>
            <a:r>
              <a:rPr u="none" spc="240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Kvarteret</a:t>
            </a:r>
            <a:r>
              <a:rPr u="none" spc="229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Täppan,</a:t>
            </a:r>
            <a:r>
              <a:rPr u="none" spc="235" dirty="0">
                <a:solidFill>
                  <a:srgbClr val="FFFFFF"/>
                </a:solidFill>
              </a:rPr>
              <a:t> </a:t>
            </a:r>
            <a:r>
              <a:rPr u="none" spc="50" dirty="0">
                <a:solidFill>
                  <a:srgbClr val="FFFFFF"/>
                </a:solidFill>
              </a:rPr>
              <a:t>plan</a:t>
            </a:r>
            <a:r>
              <a:rPr u="none" spc="240" dirty="0">
                <a:solidFill>
                  <a:srgbClr val="FFFFFF"/>
                </a:solidFill>
              </a:rPr>
              <a:t> </a:t>
            </a:r>
            <a:r>
              <a:rPr u="none" spc="-50" dirty="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6120610"/>
            <a:ext cx="11758930" cy="0"/>
          </a:xfrm>
          <a:custGeom>
            <a:avLst/>
            <a:gdLst/>
            <a:ahLst/>
            <a:cxnLst/>
            <a:rect l="l" t="t" r="r" b="b"/>
            <a:pathLst>
              <a:path w="11758930">
                <a:moveTo>
                  <a:pt x="0" y="0"/>
                </a:moveTo>
                <a:lnTo>
                  <a:pt x="1175886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451" y="1013650"/>
            <a:ext cx="169862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spc="95" dirty="0"/>
              <a:t>Om</a:t>
            </a:r>
            <a:r>
              <a:rPr sz="3100" spc="140" dirty="0"/>
              <a:t> </a:t>
            </a:r>
            <a:r>
              <a:rPr sz="3100" spc="70" dirty="0"/>
              <a:t>CETIS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953451" y="1959355"/>
            <a:ext cx="10592435" cy="36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CETIS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är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ett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nationellt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resurscentrum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regeringsuppdrag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sedan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1996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Regeringsuppdrag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stimulera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utveckla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teknikundervisning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svensk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skola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5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Tillsammans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förskolans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grundskolans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personal,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landets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lärarutbildare, </a:t>
            </a:r>
            <a:r>
              <a:rPr sz="2400" dirty="0">
                <a:latin typeface="KorolevLiU-Medium"/>
                <a:cs typeface="KorolevLiU-Medium"/>
              </a:rPr>
              <a:t>näringslivsföreträdare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andra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intresserade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stärka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teknikundervisning.</a:t>
            </a:r>
            <a:endParaRPr sz="2400">
              <a:latin typeface="KorolevLiU-Medium"/>
              <a:cs typeface="KorolevLiU-Medium"/>
            </a:endParaRPr>
          </a:p>
          <a:p>
            <a:pPr marL="241300">
              <a:lnSpc>
                <a:spcPts val="2555"/>
              </a:lnSpc>
            </a:pPr>
            <a:r>
              <a:rPr sz="2400" dirty="0">
                <a:latin typeface="KorolevLiU-Medium"/>
                <a:cs typeface="KorolevLiU-Medium"/>
              </a:rPr>
              <a:t>Det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yttersta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målet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är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god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teknisk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allmänbildning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hos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alla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elever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5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Placerat</a:t>
            </a:r>
            <a:r>
              <a:rPr sz="2400" spc="-4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vid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Linköpings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universitet</a:t>
            </a:r>
            <a:endParaRPr sz="2400">
              <a:latin typeface="KorolevLiU-Medium"/>
              <a:cs typeface="KorolevLiU-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944880"/>
            <a:chOff x="0" y="0"/>
            <a:chExt cx="12192000" cy="944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7198" y="0"/>
              <a:ext cx="6624801" cy="943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386662" cy="944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6120610"/>
            <a:ext cx="11758930" cy="0"/>
          </a:xfrm>
          <a:custGeom>
            <a:avLst/>
            <a:gdLst/>
            <a:ahLst/>
            <a:cxnLst/>
            <a:rect l="l" t="t" r="r" b="b"/>
            <a:pathLst>
              <a:path w="11758930">
                <a:moveTo>
                  <a:pt x="0" y="0"/>
                </a:moveTo>
                <a:lnTo>
                  <a:pt x="1175886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3442" y="1315212"/>
            <a:ext cx="3166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CETIS</a:t>
            </a:r>
            <a:r>
              <a:rPr sz="3200" spc="-40" dirty="0"/>
              <a:t> </a:t>
            </a:r>
            <a:r>
              <a:rPr sz="3200" spc="-10" dirty="0"/>
              <a:t>verksamhet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15776" y="1898395"/>
            <a:ext cx="5424805" cy="3582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Tidskrift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ges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ut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fyra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gånger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per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år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Hemsida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resurser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information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Konferenser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4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nationella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regionala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KorolevLiU-Medium"/>
                <a:cs typeface="KorolevLiU-Medium"/>
              </a:rPr>
              <a:t>Samverkan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Nätverk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lärarutbildare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KorolevLiU-Medium"/>
                <a:cs typeface="KorolevLiU-Medium"/>
              </a:rPr>
              <a:t>Inspirationsmaterial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Nätverk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lärare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teknikprogrammet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Sociala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medier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5086" y="1717673"/>
            <a:ext cx="4562690" cy="34226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2192000" cy="944880"/>
            <a:chOff x="0" y="0"/>
            <a:chExt cx="12192000" cy="9448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5470" y="0"/>
              <a:ext cx="6616529" cy="943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386662" cy="944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6120610"/>
            <a:ext cx="11758930" cy="0"/>
          </a:xfrm>
          <a:custGeom>
            <a:avLst/>
            <a:gdLst/>
            <a:ahLst/>
            <a:cxnLst/>
            <a:rect l="l" t="t" r="r" b="b"/>
            <a:pathLst>
              <a:path w="11758930">
                <a:moveTo>
                  <a:pt x="0" y="0"/>
                </a:moveTo>
                <a:lnTo>
                  <a:pt x="1175886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99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Teknikundervisning</a:t>
            </a:r>
            <a:r>
              <a:rPr sz="3200" spc="-10" dirty="0"/>
              <a:t> </a:t>
            </a:r>
            <a:r>
              <a:rPr sz="3200" dirty="0"/>
              <a:t>i</a:t>
            </a:r>
            <a:r>
              <a:rPr sz="3200" spc="-5" dirty="0"/>
              <a:t> </a:t>
            </a:r>
            <a:r>
              <a:rPr sz="3200" dirty="0"/>
              <a:t>skolan</a:t>
            </a:r>
            <a:r>
              <a:rPr sz="3200" spc="-25" dirty="0"/>
              <a:t> </a:t>
            </a:r>
            <a:r>
              <a:rPr sz="3200" dirty="0"/>
              <a:t>–</a:t>
            </a:r>
            <a:r>
              <a:rPr sz="3200" spc="-15" dirty="0"/>
              <a:t> </a:t>
            </a:r>
            <a:r>
              <a:rPr sz="3200" dirty="0"/>
              <a:t>en</a:t>
            </a:r>
            <a:r>
              <a:rPr sz="3200" spc="-15" dirty="0"/>
              <a:t> </a:t>
            </a:r>
            <a:r>
              <a:rPr sz="3200" dirty="0"/>
              <a:t>teknikdidaktiskt</a:t>
            </a:r>
            <a:r>
              <a:rPr sz="3200" spc="-5" dirty="0"/>
              <a:t> </a:t>
            </a:r>
            <a:r>
              <a:rPr sz="3200" spc="-10" dirty="0"/>
              <a:t>tidskrift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3453" y="1491347"/>
            <a:ext cx="5708650" cy="371856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41300" marR="19050" indent="-228600">
              <a:lnSpc>
                <a:spcPts val="2620"/>
              </a:lnSpc>
              <a:spcBef>
                <a:spcPts val="489"/>
              </a:spcBef>
              <a:buSzPct val="102127"/>
              <a:buFont typeface="Arial"/>
              <a:buChar char="•"/>
              <a:tabLst>
                <a:tab pos="241300" algn="l"/>
              </a:tabLst>
            </a:pPr>
            <a:r>
              <a:rPr sz="3525" spc="97" baseline="1182" dirty="0">
                <a:latin typeface="KorolevLiU-Medium"/>
                <a:cs typeface="KorolevLiU-Medium"/>
              </a:rPr>
              <a:t>Teknikundervisning</a:t>
            </a:r>
            <a:r>
              <a:rPr sz="3525" spc="150" baseline="1182" dirty="0">
                <a:latin typeface="KorolevLiU-Medium"/>
                <a:cs typeface="KorolevLiU-Medium"/>
              </a:rPr>
              <a:t> </a:t>
            </a:r>
            <a:r>
              <a:rPr sz="3525" baseline="1182" dirty="0">
                <a:latin typeface="KorolevLiU-Medium"/>
                <a:cs typeface="KorolevLiU-Medium"/>
              </a:rPr>
              <a:t>i</a:t>
            </a:r>
            <a:r>
              <a:rPr sz="3525" spc="157" baseline="1182" dirty="0">
                <a:latin typeface="KorolevLiU-Medium"/>
                <a:cs typeface="KorolevLiU-Medium"/>
              </a:rPr>
              <a:t> </a:t>
            </a:r>
            <a:r>
              <a:rPr sz="3525" spc="82" baseline="1182" dirty="0">
                <a:latin typeface="KorolevLiU-Medium"/>
                <a:cs typeface="KorolevLiU-Medium"/>
              </a:rPr>
              <a:t>skolan</a:t>
            </a:r>
            <a:r>
              <a:rPr sz="3525" spc="157" baseline="1182" dirty="0">
                <a:latin typeface="KorolevLiU-Medium"/>
                <a:cs typeface="KorolevLiU-Medium"/>
              </a:rPr>
              <a:t> </a:t>
            </a:r>
            <a:r>
              <a:rPr sz="3675" baseline="1133" dirty="0">
                <a:latin typeface="KorolevLiU-Medium"/>
                <a:cs typeface="KorolevLiU-Medium"/>
              </a:rPr>
              <a:t>-</a:t>
            </a:r>
            <a:r>
              <a:rPr sz="3675" spc="112" baseline="1133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inne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sin </a:t>
            </a:r>
            <a:r>
              <a:rPr sz="2400" dirty="0">
                <a:latin typeface="KorolevLiU-Medium"/>
                <a:cs typeface="KorolevLiU-Medium"/>
              </a:rPr>
              <a:t>27e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årgång</a:t>
            </a:r>
            <a:endParaRPr sz="2400">
              <a:latin typeface="KorolevLiU-Medium"/>
              <a:cs typeface="KorolevLiU-Medium"/>
            </a:endParaRPr>
          </a:p>
          <a:p>
            <a:pPr marL="241300" marR="205104" indent="-228600">
              <a:lnSpc>
                <a:spcPts val="259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Forum</a:t>
            </a:r>
            <a:r>
              <a:rPr sz="2400" spc="-5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idé-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erfarenhetsutbyte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för </a:t>
            </a:r>
            <a:r>
              <a:rPr sz="2400" dirty="0">
                <a:latin typeface="KorolevLiU-Medium"/>
                <a:cs typeface="KorolevLiU-Medium"/>
              </a:rPr>
              <a:t>alla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intresse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10" dirty="0">
                <a:latin typeface="KorolevLiU-Medium"/>
                <a:cs typeface="KorolevLiU-Medium"/>
              </a:rPr>
              <a:t> teknikämnet</a:t>
            </a:r>
            <a:endParaRPr sz="240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ct val="90300"/>
              </a:lnSpc>
              <a:spcBef>
                <a:spcPts val="86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Artiklar,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idéer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information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kring </a:t>
            </a:r>
            <a:r>
              <a:rPr sz="2400" dirty="0">
                <a:latin typeface="KorolevLiU-Medium"/>
                <a:cs typeface="KorolevLiU-Medium"/>
              </a:rPr>
              <a:t>teknikundervisning,</a:t>
            </a:r>
            <a:r>
              <a:rPr sz="2400" spc="-5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intervjuer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tips</a:t>
            </a:r>
            <a:r>
              <a:rPr sz="2400" spc="-25" dirty="0">
                <a:latin typeface="KorolevLiU-Medium"/>
                <a:cs typeface="KorolevLiU-Medium"/>
              </a:rPr>
              <a:t> om </a:t>
            </a:r>
            <a:r>
              <a:rPr sz="2400" dirty="0">
                <a:latin typeface="KorolevLiU-Medium"/>
                <a:cs typeface="KorolevLiU-Medium"/>
              </a:rPr>
              <a:t>olika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typer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av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litteratur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och </a:t>
            </a:r>
            <a:r>
              <a:rPr sz="2400" spc="-10" dirty="0">
                <a:latin typeface="KorolevLiU-Medium"/>
                <a:cs typeface="KorolevLiU-Medium"/>
              </a:rPr>
              <a:t>undervisningsmaterial</a:t>
            </a:r>
            <a:endParaRPr sz="2400">
              <a:latin typeface="KorolevLiU-Medium"/>
              <a:cs typeface="KorolevLiU-Medium"/>
            </a:endParaRPr>
          </a:p>
          <a:p>
            <a:pPr marL="241300" marR="371475" indent="-228600">
              <a:lnSpc>
                <a:spcPts val="259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Vill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du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bidra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texter?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Det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finns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plats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dig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1347" y="1830357"/>
            <a:ext cx="2624667" cy="3714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6120610"/>
            <a:ext cx="11758930" cy="0"/>
          </a:xfrm>
          <a:custGeom>
            <a:avLst/>
            <a:gdLst/>
            <a:ahLst/>
            <a:cxnLst/>
            <a:rect l="l" t="t" r="r" b="b"/>
            <a:pathLst>
              <a:path w="11758930">
                <a:moveTo>
                  <a:pt x="0" y="0"/>
                </a:moveTo>
                <a:lnTo>
                  <a:pt x="1175886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569" y="492251"/>
            <a:ext cx="5459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Vå</a:t>
            </a:r>
            <a:r>
              <a:rPr sz="3200" dirty="0"/>
              <a:t>ra</a:t>
            </a:r>
            <a:r>
              <a:rPr sz="3200" spc="-5" dirty="0"/>
              <a:t> </a:t>
            </a:r>
            <a:r>
              <a:rPr sz="3200" dirty="0"/>
              <a:t>hemsidor</a:t>
            </a:r>
            <a:r>
              <a:rPr sz="3200" spc="-15" dirty="0"/>
              <a:t> </a:t>
            </a:r>
            <a:r>
              <a:rPr sz="3200" dirty="0"/>
              <a:t>på</a:t>
            </a:r>
            <a:r>
              <a:rPr sz="3200" spc="-10" dirty="0"/>
              <a:t> </a:t>
            </a:r>
            <a:r>
              <a:rPr sz="3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www.cetis.</a:t>
            </a:r>
            <a:r>
              <a:rPr sz="3200" u="heavy" spc="-10" dirty="0">
                <a:uFill>
                  <a:solidFill>
                    <a:srgbClr val="0563C1"/>
                  </a:solidFill>
                </a:uFill>
                <a:hlinkClick r:id="rId2"/>
              </a:rPr>
              <a:t>se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79528" y="1316228"/>
            <a:ext cx="6123940" cy="401256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Om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CETIS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forskning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&amp;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samverkan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KorolevLiU-Medium"/>
                <a:cs typeface="KorolevLiU-Medium"/>
              </a:rPr>
              <a:t>För</a:t>
            </a:r>
            <a:r>
              <a:rPr sz="2400" spc="-6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teknikundervisning</a:t>
            </a:r>
            <a:r>
              <a:rPr sz="2400" spc="-8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7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inspirationsmaterial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KorolevLiU-Medium"/>
                <a:cs typeface="KorolevLiU-Medium"/>
              </a:rPr>
              <a:t>Nyhetsbrev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prenumerera!</a:t>
            </a:r>
            <a:endParaRPr sz="2400">
              <a:latin typeface="KorolevLiU-Medium"/>
              <a:cs typeface="KorolevLiU-Medium"/>
            </a:endParaRPr>
          </a:p>
          <a:p>
            <a:pPr marL="241300" marR="266700" indent="-228600">
              <a:lnSpc>
                <a:spcPts val="281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KorolevLiU-Medium"/>
                <a:cs typeface="KorolevLiU-Medium"/>
              </a:rPr>
              <a:t>Kompetensutveckling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40" dirty="0">
                <a:latin typeface="KorolevLiU-Medium"/>
                <a:cs typeface="KorolevLiU-Medium"/>
              </a:rPr>
              <a:t>konferenser,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35" dirty="0">
                <a:latin typeface="KorolevLiU-Medium"/>
                <a:cs typeface="KorolevLiU-Medium"/>
              </a:rPr>
              <a:t>kurser, </a:t>
            </a:r>
            <a:r>
              <a:rPr sz="2400" spc="-10" dirty="0">
                <a:latin typeface="KorolevLiU-Medium"/>
                <a:cs typeface="KorolevLiU-Medium"/>
              </a:rPr>
              <a:t>webbinarier</a:t>
            </a:r>
            <a:endParaRPr sz="240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ct val="1008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Om</a:t>
            </a:r>
            <a:r>
              <a:rPr sz="2400" spc="-7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teknikämnet</a:t>
            </a:r>
            <a:r>
              <a:rPr sz="2400" spc="-5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6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styrdokument,</a:t>
            </a:r>
            <a:r>
              <a:rPr sz="2400" spc="-6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tekniksalen, </a:t>
            </a:r>
            <a:r>
              <a:rPr sz="2400" dirty="0">
                <a:latin typeface="KorolevLiU-Medium"/>
                <a:cs typeface="KorolevLiU-Medium"/>
              </a:rPr>
              <a:t>alla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skolformer</a:t>
            </a:r>
            <a:endParaRPr sz="2400">
              <a:latin typeface="KorolevLiU-Medium"/>
              <a:cs typeface="KorolevLiU-Medium"/>
            </a:endParaRPr>
          </a:p>
          <a:p>
            <a:pPr marL="241300" marR="482600" indent="-228600">
              <a:lnSpc>
                <a:spcPct val="1008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4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läsa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om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–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avhandlingar,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artiklar, </a:t>
            </a:r>
            <a:r>
              <a:rPr sz="2400" dirty="0">
                <a:latin typeface="KorolevLiU-Medium"/>
                <a:cs typeface="KorolevLiU-Medium"/>
              </a:rPr>
              <a:t>boktips,</a:t>
            </a:r>
            <a:r>
              <a:rPr sz="2400" spc="-8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bibliotek,</a:t>
            </a:r>
            <a:r>
              <a:rPr sz="2400" spc="-8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rapporter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370" y="246202"/>
            <a:ext cx="3486798" cy="5638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914" y="467868"/>
            <a:ext cx="4540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CETIS</a:t>
            </a:r>
            <a:r>
              <a:rPr sz="3200" spc="-30" dirty="0"/>
              <a:t> </a:t>
            </a:r>
            <a:r>
              <a:rPr sz="3200" spc="-10" dirty="0"/>
              <a:t>inspirationsmaterial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47914" y="1453388"/>
            <a:ext cx="4876800" cy="44818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80327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följande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sidor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presenteras inspirationsmaterial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KorolevLiU-Medium"/>
              <a:cs typeface="KorolevLiU-Medium"/>
            </a:endParaRPr>
          </a:p>
          <a:p>
            <a:pPr marL="241300" marR="635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De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är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ständigt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under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utveckling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och </a:t>
            </a:r>
            <a:r>
              <a:rPr sz="2400" dirty="0">
                <a:latin typeface="KorolevLiU-Medium"/>
                <a:cs typeface="KorolevLiU-Medium"/>
              </a:rPr>
              <a:t>anpassas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succesivt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efter </a:t>
            </a:r>
            <a:r>
              <a:rPr sz="2400" dirty="0">
                <a:latin typeface="KorolevLiU-Medium"/>
                <a:cs typeface="KorolevLiU-Medium"/>
              </a:rPr>
              <a:t>förändringar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kursplaner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2750">
              <a:latin typeface="KorolevLiU-Medium"/>
              <a:cs typeface="KorolevLiU-Medium"/>
            </a:endParaRPr>
          </a:p>
          <a:p>
            <a:pPr marL="241300" marR="625475" indent="-228600">
              <a:lnSpc>
                <a:spcPts val="262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Finns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hela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grundskolan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och </a:t>
            </a:r>
            <a:r>
              <a:rPr sz="2400" spc="-10" dirty="0">
                <a:latin typeface="KorolevLiU-Medium"/>
                <a:cs typeface="KorolevLiU-Medium"/>
              </a:rPr>
              <a:t>förskolan</a:t>
            </a:r>
            <a:endParaRPr sz="2400">
              <a:latin typeface="KorolevLiU-Medium"/>
              <a:cs typeface="KorolevLiU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45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ts val="262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Nya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områden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befintliga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material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är </a:t>
            </a:r>
            <a:r>
              <a:rPr sz="2400" dirty="0">
                <a:latin typeface="KorolevLiU-Medium"/>
                <a:cs typeface="KorolevLiU-Medium"/>
              </a:rPr>
              <a:t>under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utveckling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6588" y="1407768"/>
            <a:ext cx="5571092" cy="37184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3451" y="394715"/>
            <a:ext cx="873379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00"/>
              </a:spcBef>
            </a:pPr>
            <a:r>
              <a:rPr sz="3200" dirty="0"/>
              <a:t>200</a:t>
            </a:r>
            <a:r>
              <a:rPr sz="3200" spc="-10" dirty="0"/>
              <a:t> </a:t>
            </a:r>
            <a:r>
              <a:rPr sz="3200" dirty="0"/>
              <a:t>timmar</a:t>
            </a:r>
            <a:r>
              <a:rPr sz="3200" spc="-20" dirty="0"/>
              <a:t> </a:t>
            </a:r>
            <a:r>
              <a:rPr sz="3200" dirty="0"/>
              <a:t>Teknik</a:t>
            </a:r>
            <a:r>
              <a:rPr sz="3200" spc="-15" dirty="0"/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L="12700" marR="5080">
              <a:lnSpc>
                <a:spcPts val="3500"/>
              </a:lnSpc>
              <a:spcBef>
                <a:spcPts val="185"/>
              </a:spcBef>
            </a:pPr>
            <a:r>
              <a:rPr sz="3200" dirty="0">
                <a:solidFill>
                  <a:srgbClr val="000000"/>
                </a:solidFill>
              </a:rPr>
              <a:t>Förslag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på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teman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för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totalt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200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timmar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fördelat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på </a:t>
            </a:r>
            <a:r>
              <a:rPr sz="3200" dirty="0">
                <a:solidFill>
                  <a:srgbClr val="000000"/>
                </a:solidFill>
              </a:rPr>
              <a:t>nio</a:t>
            </a:r>
            <a:r>
              <a:rPr sz="3200" spc="-10" dirty="0">
                <a:solidFill>
                  <a:srgbClr val="000000"/>
                </a:solidFill>
              </a:rPr>
              <a:t> årskurser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3372" y="1889252"/>
            <a:ext cx="4164329" cy="40366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10795" indent="-228600">
              <a:lnSpc>
                <a:spcPct val="903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fem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olika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varianter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syftar </a:t>
            </a:r>
            <a:r>
              <a:rPr sz="2400" dirty="0">
                <a:latin typeface="KorolevLiU-Medium"/>
                <a:cs typeface="KorolevLiU-Medium"/>
              </a:rPr>
              <a:t>till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inspirera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lärare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få </a:t>
            </a:r>
            <a:r>
              <a:rPr sz="2400" dirty="0">
                <a:latin typeface="KorolevLiU-Medium"/>
                <a:cs typeface="KorolevLiU-Medium"/>
              </a:rPr>
              <a:t>syn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helheten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50" dirty="0">
                <a:latin typeface="KorolevLiU-Medium"/>
                <a:cs typeface="KorolevLiU-Medium"/>
              </a:rPr>
              <a:t>i </a:t>
            </a:r>
            <a:r>
              <a:rPr sz="2400" spc="-10" dirty="0">
                <a:latin typeface="KorolevLiU-Medium"/>
                <a:cs typeface="KorolevLiU-Medium"/>
              </a:rPr>
              <a:t>teknikundervisning</a:t>
            </a:r>
            <a:endParaRPr sz="2400">
              <a:latin typeface="KorolevLiU-Medium"/>
              <a:cs typeface="KorolevLiU-Medium"/>
            </a:endParaRPr>
          </a:p>
          <a:p>
            <a:pPr marL="241300" marR="564515" indent="-228600">
              <a:lnSpc>
                <a:spcPts val="259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Var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en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av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varianterna </a:t>
            </a:r>
            <a:r>
              <a:rPr sz="2400" dirty="0">
                <a:latin typeface="KorolevLiU-Medium"/>
                <a:cs typeface="KorolevLiU-Medium"/>
              </a:rPr>
              <a:t>innehåller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förslag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på </a:t>
            </a:r>
            <a:r>
              <a:rPr sz="2400" spc="-10" dirty="0">
                <a:latin typeface="KorolevLiU-Medium"/>
                <a:cs typeface="KorolevLiU-Medium"/>
              </a:rPr>
              <a:t>undervisningsteman</a:t>
            </a:r>
            <a:endParaRPr sz="2400">
              <a:latin typeface="KorolevLiU-Medium"/>
              <a:cs typeface="KorolevLiU-Medium"/>
            </a:endParaRPr>
          </a:p>
          <a:p>
            <a:pPr marL="241300" marR="5080" indent="-228600">
              <a:lnSpc>
                <a:spcPct val="904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Dessa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kan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mixas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erbjuder </a:t>
            </a:r>
            <a:r>
              <a:rPr sz="2400" dirty="0">
                <a:latin typeface="KorolevLiU-Medium"/>
                <a:cs typeface="KorolevLiU-Medium"/>
              </a:rPr>
              <a:t>stöd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lärare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att</a:t>
            </a:r>
            <a:r>
              <a:rPr sz="2400" spc="-10" dirty="0">
                <a:latin typeface="KorolevLiU-Medium"/>
                <a:cs typeface="KorolevLiU-Medium"/>
              </a:rPr>
              <a:t> välja undervisningsteman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KorolevLiU-Medium"/>
                <a:cs typeface="KorolevLiU-Medium"/>
              </a:rPr>
              <a:t>Matrisstöd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1961" y="1563207"/>
            <a:ext cx="3831035" cy="3831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lnSpc>
                <a:spcPts val="3610"/>
              </a:lnSpc>
              <a:spcBef>
                <a:spcPts val="100"/>
              </a:spcBef>
            </a:pPr>
            <a:r>
              <a:rPr sz="3200" dirty="0"/>
              <a:t>Teknik</a:t>
            </a:r>
            <a:r>
              <a:rPr sz="3200" spc="-30" dirty="0"/>
              <a:t> </a:t>
            </a:r>
            <a:r>
              <a:rPr sz="3200" dirty="0"/>
              <a:t>i</a:t>
            </a:r>
            <a:r>
              <a:rPr sz="3200" spc="-5" dirty="0"/>
              <a:t> </a:t>
            </a:r>
            <a:r>
              <a:rPr sz="3200" dirty="0"/>
              <a:t>förskolan</a:t>
            </a:r>
            <a:r>
              <a:rPr sz="3200" spc="-20" dirty="0"/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L="69850">
              <a:lnSpc>
                <a:spcPts val="3610"/>
              </a:lnSpc>
            </a:pPr>
            <a:r>
              <a:rPr sz="3200" dirty="0">
                <a:solidFill>
                  <a:srgbClr val="000000"/>
                </a:solidFill>
              </a:rPr>
              <a:t>inspiration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till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att ytterligare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utveckla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arbetet med </a:t>
            </a:r>
            <a:r>
              <a:rPr sz="3200" spc="-10" dirty="0">
                <a:solidFill>
                  <a:srgbClr val="000000"/>
                </a:solidFill>
              </a:rPr>
              <a:t>teknik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53451" y="2011171"/>
            <a:ext cx="4088765" cy="39243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ct val="904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Materialet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består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av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sex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olika </a:t>
            </a:r>
            <a:r>
              <a:rPr sz="2400" dirty="0">
                <a:latin typeface="KorolevLiU-Medium"/>
                <a:cs typeface="KorolevLiU-Medium"/>
              </a:rPr>
              <a:t>områden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visar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på </a:t>
            </a:r>
            <a:r>
              <a:rPr sz="2400" dirty="0">
                <a:latin typeface="KorolevLiU-Medium"/>
                <a:cs typeface="KorolevLiU-Medium"/>
              </a:rPr>
              <a:t>teknikens</a:t>
            </a:r>
            <a:r>
              <a:rPr sz="2400" spc="-40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bredd</a:t>
            </a:r>
            <a:endParaRPr sz="2400">
              <a:latin typeface="KorolevLiU-Medium"/>
              <a:cs typeface="KorolevLiU-Medium"/>
            </a:endParaRPr>
          </a:p>
          <a:p>
            <a:pPr marL="241300" marR="151765" indent="-228600">
              <a:lnSpc>
                <a:spcPct val="90300"/>
              </a:lnSpc>
              <a:spcBef>
                <a:spcPts val="9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Områdena</a:t>
            </a:r>
            <a:r>
              <a:rPr sz="2400" spc="-4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presenteras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med </a:t>
            </a:r>
            <a:r>
              <a:rPr sz="2400" dirty="0">
                <a:latin typeface="KorolevLiU-Medium"/>
                <a:cs typeface="KorolevLiU-Medium"/>
              </a:rPr>
              <a:t>hjälp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av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en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tabell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20" dirty="0">
                <a:latin typeface="KorolevLiU-Medium"/>
                <a:cs typeface="KorolevLiU-Medium"/>
              </a:rPr>
              <a:t>mål, </a:t>
            </a:r>
            <a:r>
              <a:rPr sz="2400" dirty="0">
                <a:latin typeface="KorolevLiU-Medium"/>
                <a:cs typeface="KorolevLiU-Medium"/>
              </a:rPr>
              <a:t>riktlinjer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råd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från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Lpfö</a:t>
            </a:r>
            <a:r>
              <a:rPr sz="2400" spc="-25" dirty="0">
                <a:latin typeface="KorolevLiU-Medium"/>
                <a:cs typeface="KorolevLiU-Medium"/>
              </a:rPr>
              <a:t> 18 </a:t>
            </a:r>
            <a:r>
              <a:rPr sz="2400" dirty="0">
                <a:latin typeface="KorolevLiU-Medium"/>
                <a:cs typeface="KorolevLiU-Medium"/>
              </a:rPr>
              <a:t>med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beskrivningar,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frågor, </a:t>
            </a:r>
            <a:r>
              <a:rPr sz="2400" dirty="0">
                <a:latin typeface="KorolevLiU-Medium"/>
                <a:cs typeface="KorolevLiU-Medium"/>
              </a:rPr>
              <a:t>exempel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på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aktiviteter</a:t>
            </a:r>
            <a:r>
              <a:rPr sz="2400" spc="-25" dirty="0">
                <a:latin typeface="KorolevLiU-Medium"/>
                <a:cs typeface="KorolevLiU-Medium"/>
              </a:rPr>
              <a:t> och </a:t>
            </a:r>
            <a:r>
              <a:rPr sz="2400" spc="-10" dirty="0">
                <a:latin typeface="KorolevLiU-Medium"/>
                <a:cs typeface="KorolevLiU-Medium"/>
              </a:rPr>
              <a:t>innehåll</a:t>
            </a:r>
            <a:endParaRPr sz="2400">
              <a:latin typeface="KorolevLiU-Medium"/>
              <a:cs typeface="KorolevLiU-Medium"/>
            </a:endParaRPr>
          </a:p>
          <a:p>
            <a:pPr marL="241300" marR="776605" indent="-228600">
              <a:lnSpc>
                <a:spcPts val="262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Teknik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som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ni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möter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er </a:t>
            </a:r>
            <a:r>
              <a:rPr sz="2400" spc="-10" dirty="0">
                <a:latin typeface="KorolevLiU-Medium"/>
                <a:cs typeface="KorolevLiU-Medium"/>
              </a:rPr>
              <a:t>vardag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3212" y="1364104"/>
            <a:ext cx="4319450" cy="4319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6115848"/>
            <a:ext cx="11758930" cy="9525"/>
            <a:chOff x="203200" y="6115848"/>
            <a:chExt cx="11758930" cy="9525"/>
          </a:xfrm>
        </p:grpSpPr>
        <p:sp>
          <p:nvSpPr>
            <p:cNvPr id="3" name="object 3"/>
            <p:cNvSpPr/>
            <p:nvPr/>
          </p:nvSpPr>
          <p:spPr>
            <a:xfrm>
              <a:off x="203200" y="6120610"/>
              <a:ext cx="11758930" cy="0"/>
            </a:xfrm>
            <a:custGeom>
              <a:avLst/>
              <a:gdLst/>
              <a:ahLst/>
              <a:cxnLst/>
              <a:rect l="l" t="t" r="r" b="b"/>
              <a:pathLst>
                <a:path w="11758930">
                  <a:moveTo>
                    <a:pt x="0" y="0"/>
                  </a:moveTo>
                  <a:lnTo>
                    <a:pt x="11758863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614" y="6120610"/>
              <a:ext cx="10325735" cy="0"/>
            </a:xfrm>
            <a:custGeom>
              <a:avLst/>
              <a:gdLst/>
              <a:ahLst/>
              <a:cxnLst/>
              <a:rect l="l" t="t" r="r" b="b"/>
              <a:pathLst>
                <a:path w="10325735">
                  <a:moveTo>
                    <a:pt x="0" y="0"/>
                  </a:moveTo>
                  <a:lnTo>
                    <a:pt x="1032560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3528" y="1749043"/>
            <a:ext cx="4338320" cy="3582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Kylskåpsmagneter</a:t>
            </a:r>
            <a:r>
              <a:rPr sz="2400" spc="-3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Fö-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3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(Lgr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11)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Vi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musik </a:t>
            </a:r>
            <a:r>
              <a:rPr sz="2400" spc="-10" dirty="0">
                <a:latin typeface="KorolevLiU-Medium"/>
                <a:cs typeface="KorolevLiU-Medium"/>
              </a:rPr>
              <a:t>Fö-</a:t>
            </a:r>
            <a:r>
              <a:rPr sz="2400" dirty="0">
                <a:latin typeface="KorolevLiU-Medium"/>
                <a:cs typeface="KorolevLiU-Medium"/>
              </a:rPr>
              <a:t>3</a:t>
            </a:r>
            <a:r>
              <a:rPr sz="2400" spc="-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(Lgr </a:t>
            </a:r>
            <a:r>
              <a:rPr sz="2400" spc="-25" dirty="0">
                <a:latin typeface="KorolevLiU-Medium"/>
                <a:cs typeface="KorolevLiU-Medium"/>
              </a:rPr>
              <a:t>11)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KorolevLiU-Medium"/>
                <a:cs typeface="KorolevLiU-Medium"/>
              </a:rPr>
              <a:t>Popup-</a:t>
            </a:r>
            <a:r>
              <a:rPr sz="2400" dirty="0">
                <a:latin typeface="KorolevLiU-Medium"/>
                <a:cs typeface="KorolevLiU-Medium"/>
              </a:rPr>
              <a:t>böcker</a:t>
            </a:r>
            <a:r>
              <a:rPr sz="2400" spc="1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Fö-</a:t>
            </a:r>
            <a:r>
              <a:rPr sz="2400" spc="-50" dirty="0">
                <a:latin typeface="KorolevLiU-Medium"/>
                <a:cs typeface="KorolevLiU-Medium"/>
              </a:rPr>
              <a:t>6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Mjölkens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väg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Fö-</a:t>
            </a:r>
            <a:r>
              <a:rPr sz="2400" dirty="0">
                <a:latin typeface="KorolevLiU-Medium"/>
                <a:cs typeface="KorolevLiU-Medium"/>
              </a:rPr>
              <a:t>6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(Lgr</a:t>
            </a:r>
            <a:r>
              <a:rPr sz="2400" spc="-10" dirty="0">
                <a:latin typeface="KorolevLiU-Medium"/>
                <a:cs typeface="KorolevLiU-Medium"/>
              </a:rPr>
              <a:t> </a:t>
            </a:r>
            <a:r>
              <a:rPr sz="2400" spc="-25" dirty="0">
                <a:latin typeface="KorolevLiU-Medium"/>
                <a:cs typeface="KorolevLiU-Medium"/>
              </a:rPr>
              <a:t>11)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Rörliga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djurmodeller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4-</a:t>
            </a:r>
            <a:r>
              <a:rPr sz="2400" spc="-50" dirty="0">
                <a:latin typeface="KorolevLiU-Medium"/>
                <a:cs typeface="KorolevLiU-Medium"/>
              </a:rPr>
              <a:t>6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Spara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och</a:t>
            </a:r>
            <a:r>
              <a:rPr sz="2400" spc="-2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förvara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4-</a:t>
            </a:r>
            <a:r>
              <a:rPr sz="2400" spc="-50" dirty="0">
                <a:latin typeface="KorolevLiU-Medium"/>
                <a:cs typeface="KorolevLiU-Medium"/>
              </a:rPr>
              <a:t>6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Vi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bygger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bilar</a:t>
            </a:r>
            <a:r>
              <a:rPr sz="2400" spc="-15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4-</a:t>
            </a:r>
            <a:r>
              <a:rPr sz="2400" spc="-50" dirty="0">
                <a:latin typeface="KorolevLiU-Medium"/>
                <a:cs typeface="KorolevLiU-Medium"/>
              </a:rPr>
              <a:t>6</a:t>
            </a:r>
            <a:endParaRPr sz="2400">
              <a:latin typeface="KorolevLiU-Medium"/>
              <a:cs typeface="KorolevLiU-Medium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KorolevLiU-Medium"/>
                <a:cs typeface="KorolevLiU-Medium"/>
              </a:rPr>
              <a:t>Stad</a:t>
            </a:r>
            <a:r>
              <a:rPr sz="2400" spc="-35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i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dirty="0">
                <a:latin typeface="KorolevLiU-Medium"/>
                <a:cs typeface="KorolevLiU-Medium"/>
              </a:rPr>
              <a:t>förändring</a:t>
            </a:r>
            <a:r>
              <a:rPr sz="2400" spc="-20" dirty="0">
                <a:latin typeface="KorolevLiU-Medium"/>
                <a:cs typeface="KorolevLiU-Medium"/>
              </a:rPr>
              <a:t> </a:t>
            </a:r>
            <a:r>
              <a:rPr sz="2400" spc="-10" dirty="0">
                <a:latin typeface="KorolevLiU-Medium"/>
                <a:cs typeface="KorolevLiU-Medium"/>
              </a:rPr>
              <a:t>4-</a:t>
            </a:r>
            <a:r>
              <a:rPr sz="2400" spc="-50" dirty="0">
                <a:latin typeface="KorolevLiU-Medium"/>
                <a:cs typeface="KorolevLiU-Medium"/>
              </a:rPr>
              <a:t>6</a:t>
            </a:r>
            <a:endParaRPr sz="2400">
              <a:latin typeface="KorolevLiU-Medium"/>
              <a:cs typeface="KorolevLiU-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614" y="4055231"/>
            <a:ext cx="4193296" cy="16238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30" dirty="0"/>
              <a:t>Teknik</a:t>
            </a:r>
            <a:r>
              <a:rPr sz="3200" spc="-90" dirty="0"/>
              <a:t> </a:t>
            </a:r>
            <a:r>
              <a:rPr sz="3200" dirty="0"/>
              <a:t>tillsammans</a:t>
            </a:r>
            <a:r>
              <a:rPr sz="3200" spc="-85" dirty="0"/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L="12700">
              <a:lnSpc>
                <a:spcPts val="3829"/>
              </a:lnSpc>
            </a:pPr>
            <a:r>
              <a:rPr sz="3200" dirty="0">
                <a:solidFill>
                  <a:srgbClr val="000000"/>
                </a:solidFill>
              </a:rPr>
              <a:t>idéer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och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metoder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för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teknikmoment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från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F-</a:t>
            </a:r>
            <a:r>
              <a:rPr sz="3200" spc="-50" dirty="0">
                <a:solidFill>
                  <a:srgbClr val="000000"/>
                </a:solidFill>
              </a:rPr>
              <a:t>6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1725" y="1536493"/>
            <a:ext cx="2382435" cy="2398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3708" y="1558894"/>
            <a:ext cx="2148591" cy="20626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Macintosh PowerPoint</Application>
  <PresentationFormat>Bredbild</PresentationFormat>
  <Paragraphs>128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KorolevLiU-Medium</vt:lpstr>
      <vt:lpstr>Times New Roman</vt:lpstr>
      <vt:lpstr>Office Theme</vt:lpstr>
      <vt:lpstr>CETIS – Nationellt resurscentrum för teknikundervisning i skolan</vt:lpstr>
      <vt:lpstr>Om CETIS</vt:lpstr>
      <vt:lpstr>CETIS verksamhet</vt:lpstr>
      <vt:lpstr>Teknikundervisning i skolan – en teknikdidaktiskt tidskrift</vt:lpstr>
      <vt:lpstr>Våra hemsidor på www.cetis.se</vt:lpstr>
      <vt:lpstr>CETIS inspirationsmaterial</vt:lpstr>
      <vt:lpstr>200 timmar Teknik – Förslag på teman för totalt 200 timmar fördelat på nio årskurser</vt:lpstr>
      <vt:lpstr>Teknik i förskolan – inspiration till att ytterligare utveckla arbetet med teknik</vt:lpstr>
      <vt:lpstr>Teknik tillsammans – idéer och metoder för teknikmoment från F-6</vt:lpstr>
      <vt:lpstr>Globala målen – Teknikkunskaper kopplat till Globala målen, Åk 7-9-Gy</vt:lpstr>
      <vt:lpstr>Från ved till www – när framtiden blev elektrisk</vt:lpstr>
      <vt:lpstr>Lyftis – struktur i utvecklingen av teknikämnet på din skola.</vt:lpstr>
      <vt:lpstr>Kompetensutveckling</vt:lpstr>
      <vt:lpstr>Forskning - Samverkan</vt:lpstr>
      <vt:lpstr>CETIS och sociala medier</vt:lpstr>
      <vt:lpstr>Vi är CETIS – Nationellt resurscentrum för teknikundervisning i skolan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CETIS – Nationellt resurscentrum för teknikundervisning i skolan</dc:title>
  <cp:lastModifiedBy>Katarina Rehder</cp:lastModifiedBy>
  <cp:revision>1</cp:revision>
  <dcterms:created xsi:type="dcterms:W3CDTF">2023-02-09T10:14:26Z</dcterms:created>
  <dcterms:modified xsi:type="dcterms:W3CDTF">2023-02-09T10:15:02Z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2023-01-12T00:00:00Z</vt:filetime>
  </property>
  <property fmtid="{D5CDD505-2E9C-101B-9397-08002B2CF9AE}" pid="3" name="LastSaved">
    <vt:filetime>2023-02-09T00:00:00Z</vt:filetime>
  </property>
  <property fmtid="{D5CDD505-2E9C-101B-9397-08002B2CF9AE}" pid="4" name="Producer">
    <vt:lpwstr>macOS Version 12.6.1 (bygge 21G217) Quartz PDFContext</vt:lpwstr>
  </property>
</Properties>
</file>