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0" r:id="rId2"/>
    <p:sldId id="295" r:id="rId3"/>
    <p:sldId id="287" r:id="rId4"/>
    <p:sldId id="314" r:id="rId5"/>
    <p:sldId id="342" r:id="rId6"/>
    <p:sldId id="268" r:id="rId7"/>
    <p:sldId id="318" r:id="rId8"/>
    <p:sldId id="345" r:id="rId9"/>
    <p:sldId id="326" r:id="rId10"/>
    <p:sldId id="327" r:id="rId11"/>
    <p:sldId id="332" r:id="rId12"/>
    <p:sldId id="333" r:id="rId13"/>
    <p:sldId id="328" r:id="rId14"/>
    <p:sldId id="329" r:id="rId15"/>
    <p:sldId id="331" r:id="rId16"/>
    <p:sldId id="340" r:id="rId17"/>
    <p:sldId id="334" r:id="rId18"/>
    <p:sldId id="301" r:id="rId19"/>
    <p:sldId id="337" r:id="rId20"/>
    <p:sldId id="338" r:id="rId21"/>
    <p:sldId id="339" r:id="rId22"/>
    <p:sldId id="313" r:id="rId23"/>
    <p:sldId id="306" r:id="rId24"/>
    <p:sldId id="270" r:id="rId25"/>
    <p:sldId id="271" r:id="rId26"/>
    <p:sldId id="300" r:id="rId27"/>
    <p:sldId id="277" r:id="rId28"/>
    <p:sldId id="294" r:id="rId29"/>
    <p:sldId id="278" r:id="rId30"/>
    <p:sldId id="285" r:id="rId31"/>
    <p:sldId id="272" r:id="rId32"/>
    <p:sldId id="341" r:id="rId33"/>
    <p:sldId id="346" r:id="rId34"/>
    <p:sldId id="280" r:id="rId35"/>
    <p:sldId id="347" r:id="rId36"/>
    <p:sldId id="286" r:id="rId37"/>
    <p:sldId id="299" r:id="rId38"/>
    <p:sldId id="291" r:id="rId39"/>
    <p:sldId id="290" r:id="rId40"/>
    <p:sldId id="335" r:id="rId41"/>
    <p:sldId id="292" r:id="rId42"/>
    <p:sldId id="293" r:id="rId43"/>
    <p:sldId id="336" r:id="rId44"/>
  </p:sldIdLst>
  <p:sldSz cx="9144000" cy="6858000" type="screen4x3"/>
  <p:notesSz cx="6794500" cy="9931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25" autoAdjust="0"/>
  </p:normalViewPr>
  <p:slideViewPr>
    <p:cSldViewPr>
      <p:cViewPr varScale="1">
        <p:scale>
          <a:sx n="135" d="100"/>
          <a:sy n="135" d="100"/>
        </p:scale>
        <p:origin x="254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600D6D3-306E-459F-B882-8CABD2C8F473}" type="datetimeFigureOut">
              <a:rPr lang="da-DK" smtClean="0"/>
              <a:t>30-10-2023</a:t>
            </a:fld>
            <a:endParaRPr lang="da-DK" dirty="0"/>
          </a:p>
        </p:txBody>
      </p:sp>
      <p:sp>
        <p:nvSpPr>
          <p:cNvPr id="4" name="Pladsholder til diasbille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AD361CA-E377-4917-B906-4984CA82654C}" type="slidenum">
              <a:rPr lang="da-DK" smtClean="0"/>
              <a:t>‹#›</a:t>
            </a:fld>
            <a:endParaRPr lang="da-DK" dirty="0"/>
          </a:p>
        </p:txBody>
      </p:sp>
    </p:spTree>
    <p:extLst>
      <p:ext uri="{BB962C8B-B14F-4D97-AF65-F5344CB8AC3E}">
        <p14:creationId xmlns:p14="http://schemas.microsoft.com/office/powerpoint/2010/main" val="8093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 Namnrunda</a:t>
            </a:r>
            <a:r>
              <a:rPr lang="sv-SE" sz="1200" kern="1200" baseline="0" dirty="0">
                <a:solidFill>
                  <a:schemeClr val="tx1"/>
                </a:solidFill>
                <a:effectLst/>
                <a:latin typeface="+mn-lt"/>
                <a:ea typeface="+mn-ea"/>
                <a:cs typeface="+mn-cs"/>
              </a:rPr>
              <a:t> samt förväntningar på tillfället</a:t>
            </a:r>
          </a:p>
          <a:p>
            <a:endParaRPr lang="sv-SE" sz="1200" kern="1200" baseline="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BättreRygg</a:t>
            </a:r>
            <a:r>
              <a:rPr lang="sv-SE" sz="1200" kern="1200" dirty="0">
                <a:solidFill>
                  <a:schemeClr val="tx1"/>
                </a:solidFill>
                <a:effectLst/>
                <a:latin typeface="+mn-lt"/>
                <a:ea typeface="+mn-ea"/>
                <a:cs typeface="+mn-cs"/>
              </a:rPr>
              <a:t> är ett vårdprogram som är utvecklat av forskare vid Linköpings universitet och erfarna kliniskt verksamma sjukgymnaster/fysioterapeuter inom Region Östergötland. Vårdprogrammets mål är att ge en jämlik vård baserat på den aktuella forskning och den kliniska erfarenhet som finns vid behandling av ländryggsmärta. Ett annat mål är att</a:t>
            </a:r>
            <a:r>
              <a:rPr lang="sv-SE" sz="1200" kern="1200" baseline="0" dirty="0">
                <a:solidFill>
                  <a:schemeClr val="tx1"/>
                </a:solidFill>
                <a:effectLst/>
                <a:latin typeface="+mn-lt"/>
                <a:ea typeface="+mn-ea"/>
                <a:cs typeface="+mn-cs"/>
              </a:rPr>
              <a:t> ge verktyg att själv hantera sina ryggbesvär öka förmåga till egenvård.</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a:t>
            </a:fld>
            <a:endParaRPr lang="da-DK" dirty="0"/>
          </a:p>
        </p:txBody>
      </p:sp>
    </p:spTree>
    <p:extLst>
      <p:ext uri="{BB962C8B-B14F-4D97-AF65-F5344CB8AC3E}">
        <p14:creationId xmlns:p14="http://schemas.microsoft.com/office/powerpoint/2010/main" val="41947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Normalt</a:t>
            </a:r>
            <a:r>
              <a:rPr lang="en-US" dirty="0"/>
              <a:t> </a:t>
            </a:r>
            <a:r>
              <a:rPr lang="en-US" dirty="0" err="1"/>
              <a:t>känner</a:t>
            </a:r>
            <a:r>
              <a:rPr lang="en-US" baseline="0" dirty="0"/>
              <a:t> vi </a:t>
            </a:r>
            <a:r>
              <a:rPr lang="en-US" baseline="0" dirty="0" err="1"/>
              <a:t>smärta</a:t>
            </a:r>
            <a:r>
              <a:rPr lang="en-US" baseline="0" dirty="0"/>
              <a:t> om vi </a:t>
            </a:r>
            <a:r>
              <a:rPr lang="en-US" dirty="0"/>
              <a:t> </a:t>
            </a:r>
            <a:r>
              <a:rPr lang="en-US" dirty="0" err="1"/>
              <a:t>tappar</a:t>
            </a:r>
            <a:r>
              <a:rPr lang="en-US" dirty="0"/>
              <a:t> </a:t>
            </a:r>
            <a:r>
              <a:rPr lang="en-US" dirty="0" err="1"/>
              <a:t>ett</a:t>
            </a:r>
            <a:r>
              <a:rPr lang="en-US" dirty="0"/>
              <a:t> </a:t>
            </a:r>
            <a:r>
              <a:rPr lang="en-US" dirty="0" err="1"/>
              <a:t>bowlingklot</a:t>
            </a:r>
            <a:r>
              <a:rPr lang="en-US" dirty="0"/>
              <a:t> </a:t>
            </a:r>
            <a:r>
              <a:rPr lang="en-US" dirty="0" err="1"/>
              <a:t>på</a:t>
            </a:r>
            <a:r>
              <a:rPr lang="en-US" dirty="0"/>
              <a:t> </a:t>
            </a:r>
            <a:r>
              <a:rPr lang="en-US" dirty="0" err="1"/>
              <a:t>foten</a:t>
            </a:r>
            <a:r>
              <a:rPr lang="en-US" dirty="0"/>
              <a:t> men </a:t>
            </a:r>
            <a:r>
              <a:rPr lang="en-US" dirty="0" err="1"/>
              <a:t>när</a:t>
            </a:r>
            <a:r>
              <a:rPr lang="en-US" dirty="0"/>
              <a:t> </a:t>
            </a:r>
            <a:r>
              <a:rPr lang="en-US" dirty="0" err="1"/>
              <a:t>nerverna</a:t>
            </a:r>
            <a:r>
              <a:rPr lang="en-US" dirty="0"/>
              <a:t> </a:t>
            </a:r>
            <a:r>
              <a:rPr lang="en-US" dirty="0" err="1"/>
              <a:t>är</a:t>
            </a:r>
            <a:r>
              <a:rPr lang="en-US" i="1" dirty="0"/>
              <a:t> </a:t>
            </a:r>
            <a:r>
              <a:rPr lang="en-US" i="1" dirty="0" err="1"/>
              <a:t>för</a:t>
            </a:r>
            <a:r>
              <a:rPr lang="en-US" i="1" dirty="0"/>
              <a:t> </a:t>
            </a:r>
            <a:r>
              <a:rPr lang="en-US" dirty="0" err="1"/>
              <a:t>känsliga</a:t>
            </a:r>
            <a:r>
              <a:rPr lang="en-US" dirty="0"/>
              <a:t> </a:t>
            </a:r>
            <a:r>
              <a:rPr lang="en-US" dirty="0" err="1"/>
              <a:t>kan</a:t>
            </a:r>
            <a:r>
              <a:rPr lang="en-US" dirty="0"/>
              <a:t> du </a:t>
            </a:r>
            <a:r>
              <a:rPr lang="en-US" dirty="0" err="1"/>
              <a:t>känna</a:t>
            </a:r>
            <a:r>
              <a:rPr lang="en-US" dirty="0"/>
              <a:t> </a:t>
            </a:r>
            <a:r>
              <a:rPr lang="en-US" dirty="0" err="1"/>
              <a:t>smärta</a:t>
            </a:r>
            <a:r>
              <a:rPr lang="en-US" dirty="0"/>
              <a:t> </a:t>
            </a:r>
            <a:r>
              <a:rPr lang="en-US" dirty="0" err="1"/>
              <a:t>även</a:t>
            </a:r>
            <a:r>
              <a:rPr lang="en-US" dirty="0"/>
              <a:t> om </a:t>
            </a:r>
            <a:r>
              <a:rPr lang="en-US" dirty="0" err="1"/>
              <a:t>det</a:t>
            </a:r>
            <a:r>
              <a:rPr lang="en-US" dirty="0"/>
              <a:t> bara </a:t>
            </a:r>
            <a:r>
              <a:rPr lang="en-US" dirty="0" err="1"/>
              <a:t>är</a:t>
            </a:r>
            <a:r>
              <a:rPr lang="en-US" dirty="0"/>
              <a:t> </a:t>
            </a:r>
            <a:r>
              <a:rPr lang="en-US" dirty="0" err="1"/>
              <a:t>en</a:t>
            </a:r>
            <a:r>
              <a:rPr lang="en-US" dirty="0"/>
              <a:t> </a:t>
            </a:r>
            <a:r>
              <a:rPr lang="en-US" dirty="0" err="1"/>
              <a:t>pingisboll</a:t>
            </a:r>
            <a:r>
              <a:rPr lang="en-US" dirty="0"/>
              <a:t> </a:t>
            </a:r>
            <a:r>
              <a:rPr lang="en-US" dirty="0" err="1"/>
              <a:t>som</a:t>
            </a:r>
            <a:r>
              <a:rPr lang="en-US" dirty="0"/>
              <a:t> </a:t>
            </a:r>
            <a:r>
              <a:rPr lang="en-US" dirty="0" err="1"/>
              <a:t>ramlar</a:t>
            </a:r>
            <a:r>
              <a:rPr lang="en-US" baseline="0" dirty="0"/>
              <a:t> </a:t>
            </a:r>
            <a:r>
              <a:rPr lang="en-US" baseline="0" dirty="0" err="1"/>
              <a:t>på</a:t>
            </a:r>
            <a:r>
              <a:rPr lang="en-US" baseline="0" dirty="0"/>
              <a:t> </a:t>
            </a:r>
            <a:r>
              <a:rPr lang="en-US" baseline="0" dirty="0" err="1"/>
              <a:t>foten</a:t>
            </a:r>
            <a:r>
              <a:rPr lang="en-US" baseline="0" dirty="0"/>
              <a:t>. </a:t>
            </a:r>
            <a:r>
              <a:rPr lang="en-US" baseline="0" dirty="0" err="1"/>
              <a:t>Ett</a:t>
            </a:r>
            <a:r>
              <a:rPr lang="en-US" baseline="0" dirty="0"/>
              <a:t> </a:t>
            </a:r>
            <a:r>
              <a:rPr lang="en-US" baseline="0" dirty="0" err="1"/>
              <a:t>annat</a:t>
            </a:r>
            <a:r>
              <a:rPr lang="en-US" baseline="0" dirty="0"/>
              <a:t> </a:t>
            </a:r>
            <a:r>
              <a:rPr lang="en-US" baseline="0" dirty="0" err="1"/>
              <a:t>exempel</a:t>
            </a:r>
            <a:r>
              <a:rPr lang="en-US" baseline="0" dirty="0"/>
              <a:t> </a:t>
            </a:r>
            <a:r>
              <a:rPr lang="en-US" baseline="0" dirty="0" err="1"/>
              <a:t>är</a:t>
            </a:r>
            <a:r>
              <a:rPr lang="en-US" baseline="0" dirty="0"/>
              <a:t> </a:t>
            </a:r>
            <a:r>
              <a:rPr lang="en-US" baseline="0" dirty="0" err="1"/>
              <a:t>att</a:t>
            </a:r>
            <a:r>
              <a:rPr lang="en-US" baseline="0" dirty="0"/>
              <a:t> </a:t>
            </a:r>
            <a:r>
              <a:rPr lang="en-US" baseline="0" dirty="0" err="1"/>
              <a:t>lätt</a:t>
            </a:r>
            <a:r>
              <a:rPr lang="en-US" baseline="0" dirty="0"/>
              <a:t> </a:t>
            </a:r>
            <a:r>
              <a:rPr lang="en-US" baseline="0" dirty="0" err="1"/>
              <a:t>beröring</a:t>
            </a:r>
            <a:r>
              <a:rPr lang="en-US" baseline="0" dirty="0"/>
              <a:t> </a:t>
            </a:r>
            <a:r>
              <a:rPr lang="en-US" baseline="0" dirty="0" err="1"/>
              <a:t>på</a:t>
            </a:r>
            <a:r>
              <a:rPr lang="en-US" baseline="0" dirty="0"/>
              <a:t> </a:t>
            </a:r>
            <a:r>
              <a:rPr lang="en-US" baseline="0" dirty="0" err="1"/>
              <a:t>ryggen</a:t>
            </a:r>
            <a:r>
              <a:rPr lang="en-US" baseline="0" dirty="0"/>
              <a:t> </a:t>
            </a:r>
            <a:r>
              <a:rPr lang="en-US" baseline="0" dirty="0" err="1"/>
              <a:t>upplevs</a:t>
            </a:r>
            <a:r>
              <a:rPr lang="en-US" baseline="0" dirty="0"/>
              <a:t> </a:t>
            </a:r>
            <a:r>
              <a:rPr lang="en-US" baseline="0" dirty="0" err="1"/>
              <a:t>som</a:t>
            </a:r>
            <a:r>
              <a:rPr lang="en-US" baseline="0" dirty="0"/>
              <a:t> </a:t>
            </a:r>
            <a:r>
              <a:rPr lang="en-US" baseline="0" dirty="0" err="1"/>
              <a:t>smärtsamt</a:t>
            </a:r>
            <a:endParaRPr lang="en-US" baseline="0" dirty="0"/>
          </a:p>
          <a:p>
            <a:endParaRPr lang="en-US" baseline="0" dirty="0"/>
          </a:p>
          <a:p>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11</a:t>
            </a:fld>
            <a:endParaRPr lang="da-DK" dirty="0"/>
          </a:p>
        </p:txBody>
      </p:sp>
    </p:spTree>
    <p:extLst>
      <p:ext uri="{BB962C8B-B14F-4D97-AF65-F5344CB8AC3E}">
        <p14:creationId xmlns:p14="http://schemas.microsoft.com/office/powerpoint/2010/main" val="312019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När</a:t>
            </a:r>
            <a:r>
              <a:rPr lang="en-US" dirty="0"/>
              <a:t> </a:t>
            </a:r>
            <a:r>
              <a:rPr lang="en-US" dirty="0" err="1"/>
              <a:t>en</a:t>
            </a:r>
            <a:r>
              <a:rPr lang="en-US" dirty="0"/>
              <a:t> </a:t>
            </a:r>
            <a:r>
              <a:rPr lang="en-US" dirty="0" err="1"/>
              <a:t>nerv</a:t>
            </a:r>
            <a:r>
              <a:rPr lang="en-US" dirty="0"/>
              <a:t> </a:t>
            </a:r>
            <a:r>
              <a:rPr lang="en-US" dirty="0" err="1"/>
              <a:t>är</a:t>
            </a:r>
            <a:r>
              <a:rPr lang="en-US" dirty="0"/>
              <a:t> </a:t>
            </a:r>
            <a:r>
              <a:rPr lang="en-US" dirty="0" err="1"/>
              <a:t>överkänslig</a:t>
            </a:r>
            <a:r>
              <a:rPr lang="en-US" baseline="0" dirty="0"/>
              <a:t> </a:t>
            </a:r>
            <a:r>
              <a:rPr lang="en-US" baseline="0" dirty="0" err="1"/>
              <a:t>är</a:t>
            </a:r>
            <a:r>
              <a:rPr lang="en-US" baseline="0" dirty="0"/>
              <a:t> </a:t>
            </a:r>
            <a:r>
              <a:rPr lang="en-US" baseline="0" dirty="0" err="1"/>
              <a:t>det</a:t>
            </a:r>
            <a:r>
              <a:rPr lang="en-US" baseline="0" dirty="0"/>
              <a:t> </a:t>
            </a:r>
            <a:r>
              <a:rPr lang="en-US" baseline="0" dirty="0" err="1"/>
              <a:t>meningen</a:t>
            </a:r>
            <a:r>
              <a:rPr lang="en-US" baseline="0" dirty="0"/>
              <a:t> </a:t>
            </a:r>
            <a:r>
              <a:rPr lang="en-US" baseline="0" dirty="0" err="1"/>
              <a:t>att</a:t>
            </a:r>
            <a:r>
              <a:rPr lang="en-US" baseline="0" dirty="0"/>
              <a:t> </a:t>
            </a:r>
            <a:r>
              <a:rPr lang="en-US" baseline="0" dirty="0" err="1"/>
              <a:t>överkänsligheten</a:t>
            </a:r>
            <a:r>
              <a:rPr lang="en-US" baseline="0" dirty="0"/>
              <a:t> </a:t>
            </a:r>
            <a:r>
              <a:rPr lang="en-US" baseline="0" dirty="0" err="1"/>
              <a:t>endast</a:t>
            </a:r>
            <a:r>
              <a:rPr lang="en-US" baseline="0" dirty="0"/>
              <a:t> </a:t>
            </a:r>
            <a:r>
              <a:rPr lang="en-US" baseline="0" dirty="0" err="1"/>
              <a:t>ska</a:t>
            </a:r>
            <a:r>
              <a:rPr lang="en-US" baseline="0" dirty="0"/>
              <a:t> </a:t>
            </a:r>
            <a:r>
              <a:rPr lang="en-US" baseline="0" dirty="0" err="1"/>
              <a:t>finnas</a:t>
            </a:r>
            <a:r>
              <a:rPr lang="en-US" baseline="0" dirty="0"/>
              <a:t> </a:t>
            </a:r>
            <a:r>
              <a:rPr lang="en-US" baseline="0" dirty="0" err="1"/>
              <a:t>i</a:t>
            </a:r>
            <a:r>
              <a:rPr lang="en-US" baseline="0" dirty="0"/>
              <a:t> </a:t>
            </a:r>
            <a:r>
              <a:rPr lang="en-US" baseline="0" dirty="0" err="1"/>
              <a:t>området</a:t>
            </a:r>
            <a:r>
              <a:rPr lang="en-US" baseline="0" dirty="0"/>
              <a:t> runt </a:t>
            </a:r>
            <a:r>
              <a:rPr lang="en-US" baseline="0" dirty="0" err="1"/>
              <a:t>skadan</a:t>
            </a:r>
            <a:r>
              <a:rPr lang="en-US" baseline="0" dirty="0"/>
              <a:t>, men </a:t>
            </a:r>
            <a:r>
              <a:rPr lang="en-US" baseline="0" dirty="0" err="1"/>
              <a:t>överkänsligheten</a:t>
            </a:r>
            <a:r>
              <a:rPr lang="en-US" baseline="0" dirty="0"/>
              <a:t> </a:t>
            </a:r>
            <a:r>
              <a:rPr lang="en-US" baseline="0" dirty="0" err="1"/>
              <a:t>kan</a:t>
            </a:r>
            <a:r>
              <a:rPr lang="en-US" baseline="0" dirty="0"/>
              <a:t> </a:t>
            </a:r>
            <a:r>
              <a:rPr lang="en-US" baseline="0" dirty="0" err="1"/>
              <a:t>spridas</a:t>
            </a:r>
            <a:r>
              <a:rPr lang="en-US" baseline="0" dirty="0"/>
              <a:t> till </a:t>
            </a:r>
            <a:r>
              <a:rPr lang="en-US" baseline="0" dirty="0" err="1"/>
              <a:t>andra</a:t>
            </a:r>
            <a:r>
              <a:rPr lang="en-US" baseline="0" dirty="0"/>
              <a:t> </a:t>
            </a:r>
            <a:r>
              <a:rPr lang="en-US" baseline="0" dirty="0" err="1"/>
              <a:t>delar</a:t>
            </a:r>
            <a:r>
              <a:rPr lang="en-US" baseline="0" dirty="0"/>
              <a:t> </a:t>
            </a:r>
            <a:r>
              <a:rPr lang="en-US" baseline="0" dirty="0" err="1"/>
              <a:t>av</a:t>
            </a:r>
            <a:r>
              <a:rPr lang="en-US" baseline="0" dirty="0"/>
              <a:t> </a:t>
            </a:r>
            <a:r>
              <a:rPr lang="en-US" baseline="0" dirty="0" err="1"/>
              <a:t>kroppen</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12</a:t>
            </a:fld>
            <a:endParaRPr lang="da-DK" dirty="0"/>
          </a:p>
        </p:txBody>
      </p:sp>
    </p:spTree>
    <p:extLst>
      <p:ext uri="{BB962C8B-B14F-4D97-AF65-F5344CB8AC3E}">
        <p14:creationId xmlns:p14="http://schemas.microsoft.com/office/powerpoint/2010/main" val="379480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Det</a:t>
            </a:r>
            <a:r>
              <a:rPr lang="en-US" dirty="0"/>
              <a:t> </a:t>
            </a:r>
            <a:r>
              <a:rPr lang="en-US" dirty="0" err="1"/>
              <a:t>är</a:t>
            </a:r>
            <a:r>
              <a:rPr lang="en-US" dirty="0"/>
              <a:t> </a:t>
            </a:r>
            <a:r>
              <a:rPr lang="en-US" dirty="0" err="1"/>
              <a:t>kroppens</a:t>
            </a:r>
            <a:r>
              <a:rPr lang="en-US" dirty="0"/>
              <a:t> </a:t>
            </a:r>
            <a:r>
              <a:rPr lang="en-US" dirty="0" err="1"/>
              <a:t>sätt</a:t>
            </a:r>
            <a:r>
              <a:rPr lang="en-US" dirty="0"/>
              <a:t> </a:t>
            </a:r>
            <a:r>
              <a:rPr lang="en-US" dirty="0" err="1"/>
              <a:t>att</a:t>
            </a:r>
            <a:r>
              <a:rPr lang="en-US" dirty="0"/>
              <a:t> </a:t>
            </a:r>
            <a:r>
              <a:rPr lang="en-US" dirty="0" err="1"/>
              <a:t>skydda</a:t>
            </a:r>
            <a:r>
              <a:rPr lang="en-US" dirty="0"/>
              <a:t> sig </a:t>
            </a:r>
            <a:r>
              <a:rPr lang="en-US" dirty="0" err="1"/>
              <a:t>medan</a:t>
            </a:r>
            <a:r>
              <a:rPr lang="en-US" baseline="0" dirty="0"/>
              <a:t> </a:t>
            </a:r>
            <a:r>
              <a:rPr lang="en-US" baseline="0" dirty="0" err="1"/>
              <a:t>skadan</a:t>
            </a:r>
            <a:r>
              <a:rPr lang="en-US" baseline="0" dirty="0"/>
              <a:t> </a:t>
            </a:r>
            <a:r>
              <a:rPr lang="en-US" baseline="0" dirty="0" err="1"/>
              <a:t>läker</a:t>
            </a:r>
            <a:r>
              <a:rPr lang="en-US" baseline="0" dirty="0"/>
              <a:t>. </a:t>
            </a:r>
            <a:r>
              <a:rPr lang="en-US" baseline="0" dirty="0" err="1"/>
              <a:t>Det</a:t>
            </a:r>
            <a:r>
              <a:rPr lang="en-US" baseline="0" dirty="0"/>
              <a:t> </a:t>
            </a:r>
            <a:r>
              <a:rPr lang="en-US" baseline="0" dirty="0" err="1"/>
              <a:t>påminner</a:t>
            </a:r>
            <a:r>
              <a:rPr lang="en-US" baseline="0" dirty="0"/>
              <a:t> dig </a:t>
            </a:r>
            <a:r>
              <a:rPr lang="en-US" baseline="0" dirty="0" err="1"/>
              <a:t>att</a:t>
            </a:r>
            <a:r>
              <a:rPr lang="en-US" baseline="0" dirty="0"/>
              <a:t> </a:t>
            </a:r>
            <a:r>
              <a:rPr lang="en-US" baseline="0" dirty="0" err="1"/>
              <a:t>vara</a:t>
            </a:r>
            <a:r>
              <a:rPr lang="en-US" baseline="0" dirty="0"/>
              <a:t> extra </a:t>
            </a:r>
            <a:r>
              <a:rPr lang="en-US" baseline="0" dirty="0" err="1"/>
              <a:t>försiktig</a:t>
            </a:r>
            <a:r>
              <a:rPr lang="en-US" baseline="0" dirty="0"/>
              <a:t> </a:t>
            </a:r>
            <a:r>
              <a:rPr lang="en-US" baseline="0" dirty="0" err="1"/>
              <a:t>medan</a:t>
            </a:r>
            <a:r>
              <a:rPr lang="en-US" baseline="0" dirty="0"/>
              <a:t> </a:t>
            </a:r>
            <a:r>
              <a:rPr lang="en-US" baseline="0" dirty="0" err="1"/>
              <a:t>skadan</a:t>
            </a:r>
            <a:r>
              <a:rPr lang="en-US" baseline="0" dirty="0"/>
              <a:t> </a:t>
            </a:r>
            <a:r>
              <a:rPr lang="en-US" baseline="0" dirty="0" err="1"/>
              <a:t>läker</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13</a:t>
            </a:fld>
            <a:endParaRPr lang="da-DK" dirty="0"/>
          </a:p>
        </p:txBody>
      </p:sp>
    </p:spTree>
    <p:extLst>
      <p:ext uri="{BB962C8B-B14F-4D97-AF65-F5344CB8AC3E}">
        <p14:creationId xmlns:p14="http://schemas.microsoft.com/office/powerpoint/2010/main" val="332985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Ibland</a:t>
            </a:r>
            <a:r>
              <a:rPr lang="en-US" dirty="0"/>
              <a:t> </a:t>
            </a:r>
            <a:r>
              <a:rPr lang="en-US" dirty="0" err="1"/>
              <a:t>kan</a:t>
            </a:r>
            <a:r>
              <a:rPr lang="en-US" dirty="0"/>
              <a:t> </a:t>
            </a:r>
            <a:r>
              <a:rPr lang="en-US" dirty="0" err="1"/>
              <a:t>något</a:t>
            </a:r>
            <a:r>
              <a:rPr lang="en-US" dirty="0"/>
              <a:t> </a:t>
            </a:r>
            <a:r>
              <a:rPr lang="en-US" dirty="0" err="1"/>
              <a:t>i</a:t>
            </a:r>
            <a:r>
              <a:rPr lang="en-US" dirty="0"/>
              <a:t> </a:t>
            </a:r>
            <a:r>
              <a:rPr lang="en-US" dirty="0" err="1"/>
              <a:t>smärtsystemet</a:t>
            </a:r>
            <a:r>
              <a:rPr lang="en-US" baseline="0" dirty="0"/>
              <a:t> </a:t>
            </a:r>
            <a:r>
              <a:rPr lang="en-US" baseline="0" dirty="0" err="1"/>
              <a:t>gå</a:t>
            </a:r>
            <a:r>
              <a:rPr lang="en-US" baseline="0" dirty="0"/>
              <a:t> </a:t>
            </a:r>
            <a:r>
              <a:rPr lang="en-US" baseline="0" dirty="0" err="1"/>
              <a:t>fel</a:t>
            </a:r>
            <a:r>
              <a:rPr lang="en-US" baseline="0" dirty="0"/>
              <a:t> </a:t>
            </a:r>
            <a:r>
              <a:rPr lang="en-US" baseline="0" dirty="0" err="1"/>
              <a:t>och</a:t>
            </a:r>
            <a:r>
              <a:rPr lang="en-US" baseline="0" dirty="0"/>
              <a:t> </a:t>
            </a:r>
            <a:r>
              <a:rPr lang="en-US" baseline="0" dirty="0" err="1"/>
              <a:t>överkänsligheten</a:t>
            </a:r>
            <a:r>
              <a:rPr lang="en-US" baseline="0" dirty="0"/>
              <a:t> </a:t>
            </a:r>
            <a:r>
              <a:rPr lang="en-US" baseline="0" dirty="0" err="1"/>
              <a:t>kan</a:t>
            </a:r>
            <a:r>
              <a:rPr lang="en-US" baseline="0" dirty="0"/>
              <a:t> </a:t>
            </a:r>
            <a:r>
              <a:rPr lang="en-US" baseline="0" dirty="0" err="1"/>
              <a:t>vara</a:t>
            </a:r>
            <a:r>
              <a:rPr lang="en-US" baseline="0" dirty="0"/>
              <a:t> </a:t>
            </a:r>
            <a:r>
              <a:rPr lang="en-US" baseline="0" dirty="0" err="1"/>
              <a:t>betydligt</a:t>
            </a:r>
            <a:r>
              <a:rPr lang="en-US" baseline="0" dirty="0"/>
              <a:t> </a:t>
            </a:r>
            <a:r>
              <a:rPr lang="en-US" baseline="0" dirty="0" err="1"/>
              <a:t>längre</a:t>
            </a:r>
            <a:r>
              <a:rPr lang="en-US" baseline="0" dirty="0"/>
              <a:t> </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14</a:t>
            </a:fld>
            <a:endParaRPr lang="da-DK" dirty="0"/>
          </a:p>
        </p:txBody>
      </p:sp>
    </p:spTree>
    <p:extLst>
      <p:ext uri="{BB962C8B-B14F-4D97-AF65-F5344CB8AC3E}">
        <p14:creationId xmlns:p14="http://schemas.microsoft.com/office/powerpoint/2010/main" val="107897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 </a:t>
            </a:r>
            <a:r>
              <a:rPr lang="da-DK" sz="1200" kern="1200" baseline="0" dirty="0">
                <a:solidFill>
                  <a:schemeClr val="tx1"/>
                </a:solidFill>
                <a:effectLst/>
                <a:latin typeface="+mn-lt"/>
                <a:ea typeface="+mn-ea"/>
                <a:cs typeface="+mn-cs"/>
              </a:rPr>
              <a:t>   Vid denna överkänslighet kan </a:t>
            </a:r>
            <a:r>
              <a:rPr lang="sv-SE" sz="1200" kern="1200" dirty="0">
                <a:solidFill>
                  <a:schemeClr val="tx1"/>
                </a:solidFill>
                <a:effectLst/>
                <a:latin typeface="+mn-lt"/>
                <a:ea typeface="+mn-ea"/>
                <a:cs typeface="+mn-cs"/>
              </a:rPr>
              <a:t>smärtorna vara som en dålig låt som fastnat i hjärnan.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Hjärnan har lärt sig låten utantill och utan att du vill spelas den igen och igen. Desto mer irriterande ju lättare fastnar den. Låten kan bli självspelande utan att det finns någon direkt orsak och kan fortsätta spela trots att den</a:t>
            </a:r>
            <a:r>
              <a:rPr lang="sv-SE" sz="1200" kern="1200" baseline="0" dirty="0">
                <a:solidFill>
                  <a:schemeClr val="tx1"/>
                </a:solidFill>
                <a:effectLst/>
                <a:latin typeface="+mn-lt"/>
                <a:ea typeface="+mn-ea"/>
                <a:cs typeface="+mn-cs"/>
              </a:rPr>
              <a:t> akuta smärtan har gått över.</a:t>
            </a:r>
            <a:r>
              <a:rPr lang="sv-SE" sz="1200" kern="1200" dirty="0">
                <a:solidFill>
                  <a:schemeClr val="tx1"/>
                </a:solidFill>
                <a:effectLst/>
                <a:latin typeface="+mn-lt"/>
                <a:ea typeface="+mn-ea"/>
                <a:cs typeface="+mn-cs"/>
              </a:rPr>
              <a:t> Detta sker främst efter en längre tids smärta.</a:t>
            </a:r>
          </a:p>
          <a:p>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I samband med en träningsstart upplever de flesta en ökad smärta. Det kan vara träningsvärk eller så är det den vanliga smärtan som aktiverar den välkända låten. Om du får mer ont vad tror du det är och hur förhåller du dig till det, hur ska man tänka?</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b="1" kern="1200" dirty="0">
                <a:solidFill>
                  <a:schemeClr val="tx1"/>
                </a:solidFill>
                <a:effectLst/>
                <a:latin typeface="+mn-lt"/>
                <a:ea typeface="+mn-ea"/>
                <a:cs typeface="+mn-cs"/>
              </a:rPr>
              <a:t>Kan slänga ut frågan till kort diskussion om tid finns  </a:t>
            </a:r>
            <a:r>
              <a:rPr lang="da-DK" sz="1200" kern="1200" dirty="0">
                <a:solidFill>
                  <a:schemeClr val="tx1"/>
                </a:solidFill>
                <a:effectLst/>
                <a:latin typeface="+mn-lt"/>
                <a:ea typeface="+mn-ea"/>
                <a:cs typeface="+mn-cs"/>
              </a:rPr>
              <a:t>(Finns möjliga svar här tex. hitta rätt träningsnivå vid start, kan behöva backa i intensitet  kan också testa att bara träna på och se om smärtan kvarstår. Ofta kan den försvinna efter ett par gånger oavsett vad smärtan beror på) Här kan ni koppla tillbaka till föregående bild med</a:t>
            </a:r>
            <a:r>
              <a:rPr lang="da-DK" sz="1200" kern="1200" baseline="0" dirty="0">
                <a:solidFill>
                  <a:schemeClr val="tx1"/>
                </a:solidFill>
                <a:effectLst/>
                <a:latin typeface="+mn-lt"/>
                <a:ea typeface="+mn-ea"/>
                <a:cs typeface="+mn-cs"/>
              </a:rPr>
              <a:t> rätt  stegring av träning kan vi  sakta höja vår toleransnivå för smärta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da-DK" baseline="0" dirty="0"/>
          </a:p>
        </p:txBody>
      </p:sp>
      <p:sp>
        <p:nvSpPr>
          <p:cNvPr id="4" name="Pladsholder til diasnummer 3"/>
          <p:cNvSpPr>
            <a:spLocks noGrp="1"/>
          </p:cNvSpPr>
          <p:nvPr>
            <p:ph type="sldNum" sz="quarter" idx="10"/>
          </p:nvPr>
        </p:nvSpPr>
        <p:spPr/>
        <p:txBody>
          <a:bodyPr/>
          <a:lstStyle/>
          <a:p>
            <a:fld id="{D9BFA883-8244-4F5A-88B7-983B812559A3}" type="slidenum">
              <a:rPr lang="da-DK" smtClean="0"/>
              <a:t>15</a:t>
            </a:fld>
            <a:endParaRPr lang="da-DK"/>
          </a:p>
        </p:txBody>
      </p:sp>
    </p:spTree>
    <p:extLst>
      <p:ext uri="{BB962C8B-B14F-4D97-AF65-F5344CB8AC3E}">
        <p14:creationId xmlns:p14="http://schemas.microsoft.com/office/powerpoint/2010/main" val="16951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många faktorer som kan göra att du lättare utvecklar långvarig smärta och att smärtan kan bli långvarig</a:t>
            </a:r>
          </a:p>
        </p:txBody>
      </p:sp>
      <p:sp>
        <p:nvSpPr>
          <p:cNvPr id="4" name="Platshållare för bildnummer 3"/>
          <p:cNvSpPr>
            <a:spLocks noGrp="1"/>
          </p:cNvSpPr>
          <p:nvPr>
            <p:ph type="sldNum" sz="quarter" idx="5"/>
          </p:nvPr>
        </p:nvSpPr>
        <p:spPr/>
        <p:txBody>
          <a:bodyPr/>
          <a:lstStyle/>
          <a:p>
            <a:fld id="{BAD361CA-E377-4917-B906-4984CA82654C}" type="slidenum">
              <a:rPr lang="da-DK" smtClean="0"/>
              <a:t>16</a:t>
            </a:fld>
            <a:endParaRPr lang="da-DK" dirty="0"/>
          </a:p>
        </p:txBody>
      </p:sp>
    </p:spTree>
    <p:extLst>
      <p:ext uri="{BB962C8B-B14F-4D97-AF65-F5344CB8AC3E}">
        <p14:creationId xmlns:p14="http://schemas.microsoft.com/office/powerpoint/2010/main" val="21069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Vi människor har en unik förmåga att anpassa oss till olika förändringar. Detta har varit en viktig framgång genom evolutionen.</a:t>
            </a:r>
          </a:p>
          <a:p>
            <a:r>
              <a:rPr lang="sv-SE" sz="1200" b="0" kern="1200" dirty="0">
                <a:solidFill>
                  <a:schemeClr val="tx1"/>
                </a:solidFill>
                <a:effectLst/>
                <a:latin typeface="+mn-lt"/>
                <a:ea typeface="+mn-ea"/>
                <a:cs typeface="+mn-cs"/>
              </a:rPr>
              <a:t>Ett exempel är anpassning till kyla och värme, - vi kan ofta långsamt vrida ner värmen i duschen och vänja oss vid allt kallare vatten.</a:t>
            </a:r>
          </a:p>
          <a:p>
            <a:r>
              <a:rPr lang="sv-SE" sz="1200" b="0" kern="1200" dirty="0">
                <a:solidFill>
                  <a:schemeClr val="tx1"/>
                </a:solidFill>
                <a:effectLst/>
                <a:latin typeface="+mn-lt"/>
                <a:ea typeface="+mn-ea"/>
                <a:cs typeface="+mn-cs"/>
              </a:rPr>
              <a:t>Samma sak är det med smärta. Vi kan skruva ner volymvredet på smärtan. Karatetjejen på bilden som har tränat på att klyva tegelstenarna. Hon får fortfarande signaler från hud och vävnad då hon slår i tegelstenarna som skickas till hjärnan, där bearbetas signalerna och jämförs med tidigare erfarenheter och tankar, detta resulterar i att hon inte upplever någon smärta. Genom fysisk träning kan vi också höja toleransen.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en-US" baseline="0"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17</a:t>
            </a:fld>
            <a:endParaRPr lang="da-DK" dirty="0"/>
          </a:p>
        </p:txBody>
      </p:sp>
    </p:spTree>
    <p:extLst>
      <p:ext uri="{BB962C8B-B14F-4D97-AF65-F5344CB8AC3E}">
        <p14:creationId xmlns:p14="http://schemas.microsoft.com/office/powerpoint/2010/main" val="262822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rPr>
              <a:t> </a:t>
            </a:r>
            <a:r>
              <a:rPr lang="sv-SE" sz="1200" kern="1200" dirty="0">
                <a:solidFill>
                  <a:schemeClr val="tx1"/>
                </a:solidFill>
                <a:effectLst/>
                <a:latin typeface="+mn-lt"/>
                <a:ea typeface="+mn-ea"/>
                <a:cs typeface="+mn-cs"/>
              </a:rPr>
              <a:t>I din hjärna finns ett ”apotek” med substanser och system som kan lindra din smärta och värk och kan fungera som en smärtbroms. Detta system i hjärnan kan frigöra smärtlindrande kroppsegna ämnen i blodbanan som fungerar smärtlindrande på samma sätt som morfin.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I ryggmärgen har du en omkopplingsstation för signaler från hud, muskler och leder. Signalerna förs sedan vidare upp till hjärnan för tolkning. Denna omkopplingsstation kan liknas vid en grind som kan släppa in mer eller mindre signaler upp till hjärnan.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Fysisk träning med intensiteten ”varm och svettig” och i viss mån </a:t>
            </a:r>
            <a:r>
              <a:rPr lang="sv-SE" sz="1200" kern="1200" dirty="0" err="1">
                <a:solidFill>
                  <a:schemeClr val="tx1"/>
                </a:solidFill>
                <a:effectLst/>
                <a:latin typeface="+mn-lt"/>
                <a:ea typeface="+mn-ea"/>
                <a:cs typeface="+mn-cs"/>
              </a:rPr>
              <a:t>mindfullness</a:t>
            </a:r>
            <a:r>
              <a:rPr lang="sv-SE" sz="1200" kern="1200" dirty="0">
                <a:solidFill>
                  <a:schemeClr val="tx1"/>
                </a:solidFill>
                <a:effectLst/>
                <a:latin typeface="+mn-lt"/>
                <a:ea typeface="+mn-ea"/>
                <a:cs typeface="+mn-cs"/>
              </a:rPr>
              <a:t>, avslappning och att göra roliga saker aktiverar apoteket och smärtbromsen med en ökad frisättningen av smärtlindrande ämnen och ”stänger” grinden i ryggmärgen så att färre impulser förs vidare upp till hjärnan.</a:t>
            </a:r>
            <a:r>
              <a:rPr lang="sv-SE" sz="1200" kern="1200" baseline="0" dirty="0">
                <a:solidFill>
                  <a:schemeClr val="tx1"/>
                </a:solidFill>
                <a:effectLst/>
                <a:latin typeface="+mn-lt"/>
                <a:ea typeface="+mn-ea"/>
                <a:cs typeface="+mn-cs"/>
              </a:rPr>
              <a:t> En aktivering av limbiska systemet i hjärna sker också , denna aktivering gör att vi känner oss glada  och uppåt.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Oro, ångest och nedstämdhet öppnar däremot grinden och minskar frisättningen av smärtlindrande ämnen.</a:t>
            </a:r>
          </a:p>
          <a:p>
            <a:pPr eaLnBrk="1" hangingPunct="1">
              <a:lnSpc>
                <a:spcPct val="90000"/>
              </a:lnSpc>
            </a:pPr>
            <a:endParaRPr lang="sv-SE" sz="1200" b="1"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18</a:t>
            </a:fld>
            <a:endParaRPr lang="da-DK" dirty="0"/>
          </a:p>
        </p:txBody>
      </p:sp>
    </p:spTree>
    <p:extLst>
      <p:ext uri="{BB962C8B-B14F-4D97-AF65-F5344CB8AC3E}">
        <p14:creationId xmlns:p14="http://schemas.microsoft.com/office/powerpoint/2010/main" val="403630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Nu ska vi titta vidare för att se vad som kan hända med våra smärtsystem vid längre tids smärta. Vi börjar vid en normal upplevelse vid skada </a:t>
            </a:r>
            <a:r>
              <a:rPr lang="sv-SE" sz="1200" b="0" i="0" u="none" strike="noStrike" kern="1200" baseline="0" dirty="0">
                <a:solidFill>
                  <a:schemeClr val="tx1"/>
                </a:solidFill>
                <a:latin typeface="+mn-lt"/>
                <a:ea typeface="+mn-ea"/>
                <a:cs typeface="+mn-cs"/>
              </a:rPr>
              <a:t>En skada i någon vävnad i kroppen (exempelvis en muskel) ger upphov till en förstärkning av de signaler som förmedlas via grinden och vidare genom ryggmärgens nervbanor till hjärnan. Först då upplevs skadan som smärta. Hjärnan aktiverar sitt ”apotek” och skickar då smärtdämpande signaler till nervcellerna i ryggmärgen (”smärtbromsen”). De smärtdämpande nedåtgående signalerna förmedlas av bland annat signalämnet serotonin. Serotonin gör att nervcellerna i ryggmärgen blir mindre känsliga för de inkommande signalerna från skadan och smärtan lindras. De smärtdämpande uppåtgående signalerna förmedlas av noradrenalin. </a:t>
            </a:r>
          </a:p>
          <a:p>
            <a:endParaRPr lang="en-GB"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19</a:t>
            </a:fld>
            <a:endParaRPr lang="da-DK" dirty="0"/>
          </a:p>
        </p:txBody>
      </p:sp>
    </p:spTree>
    <p:extLst>
      <p:ext uri="{BB962C8B-B14F-4D97-AF65-F5344CB8AC3E}">
        <p14:creationId xmlns:p14="http://schemas.microsoft.com/office/powerpoint/2010/main" val="240034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 </a:t>
            </a:r>
            <a:endParaRPr lang="en-GB"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Efter en längre tids smärta kan detta ske: Central överretbarhet (central </a:t>
            </a:r>
            <a:r>
              <a:rPr lang="sv-SE" sz="1200" b="1" i="0" u="none" strike="noStrike" kern="1200" baseline="0" dirty="0" err="1">
                <a:solidFill>
                  <a:schemeClr val="tx1"/>
                </a:solidFill>
                <a:latin typeface="+mn-lt"/>
                <a:ea typeface="+mn-ea"/>
                <a:cs typeface="+mn-cs"/>
              </a:rPr>
              <a:t>sensitisering</a:t>
            </a:r>
            <a:r>
              <a:rPr lang="sv-SE" sz="1200" b="1" i="0" u="none" strike="noStrike" kern="1200" baseline="0" dirty="0">
                <a:solidFill>
                  <a:schemeClr val="tx1"/>
                </a:solidFill>
                <a:latin typeface="+mn-lt"/>
                <a:ea typeface="+mn-ea"/>
                <a:cs typeface="+mn-cs"/>
              </a:rPr>
              <a:t>) och sämre funktion på ”smärtbromsen” </a:t>
            </a:r>
            <a:r>
              <a:rPr lang="sv-SE" sz="1200" b="0" i="0" u="none" strike="noStrike" kern="1200" baseline="0" dirty="0">
                <a:solidFill>
                  <a:schemeClr val="tx1"/>
                </a:solidFill>
                <a:latin typeface="+mn-lt"/>
                <a:ea typeface="+mn-ea"/>
                <a:cs typeface="+mn-cs"/>
              </a:rPr>
              <a:t>De ingående smärtsignalerna kan leda till att ryggmärgens nervceller blir överbelastade och känsliga (</a:t>
            </a:r>
            <a:r>
              <a:rPr lang="sv-SE" sz="1200" b="0" i="0" u="none" strike="noStrike" kern="1200" baseline="0" dirty="0" err="1">
                <a:solidFill>
                  <a:schemeClr val="tx1"/>
                </a:solidFill>
                <a:latin typeface="+mn-lt"/>
                <a:ea typeface="+mn-ea"/>
                <a:cs typeface="+mn-cs"/>
              </a:rPr>
              <a:t>sensitiserade</a:t>
            </a:r>
            <a:r>
              <a:rPr lang="sv-SE" sz="1200" b="0" i="0" u="none" strike="noStrike" kern="1200" baseline="0" dirty="0">
                <a:solidFill>
                  <a:schemeClr val="tx1"/>
                </a:solidFill>
                <a:latin typeface="+mn-lt"/>
                <a:ea typeface="+mn-ea"/>
                <a:cs typeface="+mn-cs"/>
              </a:rPr>
              <a:t>). Även sedan skadan i vävnaden är läkt, fortsätter nervcellerna att vara överkänsliga. Beröring och lätt tryck mot kroppen eller muskelarbete kan leda till att de överkänsliga nervcellerna felaktigt förstärker signalerna upp till hjärnan-  man kan tänka att grinden släpper igenom fler signaler upp till hjärnan</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Detta medför att trots att skadan är läkt så upplevs beröring, lätt tryck eller muskelarbete som smärtsamt. Om dessutom ”smärtbromsen” inte fungerar genom brist på serotonin, finns ingen effektiv mekanism som kan minska känsligheten i ryggmärgens nervceller. Smärtsignalerna som förs upp till hjärnan bromsas inte längre. </a:t>
            </a:r>
            <a:endParaRPr lang="en-GB"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20</a:t>
            </a:fld>
            <a:endParaRPr lang="da-DK" dirty="0"/>
          </a:p>
        </p:txBody>
      </p:sp>
    </p:spTree>
    <p:extLst>
      <p:ext uri="{BB962C8B-B14F-4D97-AF65-F5344CB8AC3E}">
        <p14:creationId xmlns:p14="http://schemas.microsoft.com/office/powerpoint/2010/main" val="218803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Många har ryggbesvär: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Under en ettårs period har 4 av 10 vuxna en period av ländryggsmärta. De flesta som har ont i ryggen har ”Godartad ryggsmärta” där man inte exakt kan ange vilken struktur i ryggen som orsakar smärtan och där ryggbesvären oftast läker ut av sig själv.</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Ryggsmärta kan inte ses på röntgen</a:t>
            </a:r>
            <a:r>
              <a:rPr lang="sv-SE"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Friska personer utan ryggsmärtor har förändringar på sina MR- och datortomografibilder. </a:t>
            </a:r>
            <a:r>
              <a:rPr lang="sv-SE" sz="1200" kern="1200" dirty="0">
                <a:solidFill>
                  <a:schemeClr val="tx1"/>
                </a:solidFill>
                <a:effectLst/>
                <a:latin typeface="+mn-lt"/>
                <a:ea typeface="+mn-ea"/>
                <a:cs typeface="+mn-cs"/>
              </a:rPr>
              <a:t>Förändringar som syns på röntgen kan vara slumpmässiga, utan samband med smärta. Detta medför att röntgen ofta inte kan förklara varför ryggsmärtan har uppkommit</a:t>
            </a:r>
            <a:r>
              <a:rPr lang="sv-SE" sz="1200" i="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Smärtupplevelsen är beroende på många faktorer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Ryggsmärtor inträffar och upprätthålls av olika faktorer. Det är både fysiska och mentala faktorer som påverkar utvecklingen av ryggsmärtor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Ryggsmärtan är en kombination av för stora fysiska och mentala utmaningar och för låg kapacitet. Utmaningarna kan vara: fysiska belastningar för ryggen som tunga, svåra lyft, statiska och långvariga positioner där långvarigt sittande också ingår. Det kan vara mentala belastningar så som: negativa tankar och känslor, stress och oro. Med ryggens kapacitet menas ryggens styrka, stabilitet rörlighet och din allmänkondition. För en frisk rygg behövs en balans mellan ryggens kapacitet och våra fysiska och mentala utmaningar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2</a:t>
            </a:fld>
            <a:endParaRPr lang="da-DK" dirty="0"/>
          </a:p>
        </p:txBody>
      </p:sp>
    </p:spTree>
    <p:extLst>
      <p:ext uri="{BB962C8B-B14F-4D97-AF65-F5344CB8AC3E}">
        <p14:creationId xmlns:p14="http://schemas.microsoft.com/office/powerpoint/2010/main" val="117389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Den icke fungerande centrala smärtregleringen, i form av överkänsliga nervceller i ryggmärgen kan resultera i att signaler sprids till andra delar av ryggmärgen och hjärnan. Detta kan ge upphov till smärtspridning (smärta som breder ut sig i större område, smärta som ”flyttar runt” till andra delar av kroppen, utstrålande smärta), samt domningar och svaghetskänsla. Stress, ångest, oro, depression och störd sömn påverkar ”smärtbromsen” negativt.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Även inaktivitet och känslor av allt mindre kontroll över tillvaron, underhåller smärtan. Kunskapen om smärttillståndet, minska belastningen i livssituationen, avspänning, förändra livsstilen och anpassad aktivitet har visat sig verksamt för att minska smärta </a:t>
            </a:r>
          </a:p>
          <a:p>
            <a:endParaRPr lang="en-GB"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21</a:t>
            </a:fld>
            <a:endParaRPr lang="da-DK" dirty="0"/>
          </a:p>
        </p:txBody>
      </p:sp>
    </p:spTree>
    <p:extLst>
      <p:ext uri="{BB962C8B-B14F-4D97-AF65-F5344CB8AC3E}">
        <p14:creationId xmlns:p14="http://schemas.microsoft.com/office/powerpoint/2010/main" val="1949547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kern="1200" dirty="0">
                <a:solidFill>
                  <a:schemeClr val="tx1"/>
                </a:solidFill>
                <a:effectLst/>
                <a:latin typeface="+mn-lt"/>
                <a:ea typeface="+mn-ea"/>
                <a:cs typeface="+mn-cs"/>
              </a:rPr>
              <a:t>Man kan likna smärtupplevelsen vid ett volymvred. Vi vet att det finns vissa faktorer som kan minska smärtupplevelsen: </a:t>
            </a:r>
          </a:p>
          <a:p>
            <a:pPr rtl="0"/>
            <a:r>
              <a:rPr lang="sv-SE" sz="1200" kern="1200" dirty="0">
                <a:solidFill>
                  <a:schemeClr val="tx1"/>
                </a:solidFill>
                <a:effectLst/>
                <a:latin typeface="+mn-lt"/>
                <a:ea typeface="+mn-ea"/>
                <a:cs typeface="+mn-cs"/>
              </a:rPr>
              <a:t>Om vi vet orsaken till smärtan och att orsaken inte är skrämmande.  </a:t>
            </a:r>
          </a:p>
          <a:p>
            <a:pPr rtl="0"/>
            <a:r>
              <a:rPr lang="sv-SE" sz="1200" kern="1200" dirty="0">
                <a:solidFill>
                  <a:schemeClr val="tx1"/>
                </a:solidFill>
                <a:effectLst/>
                <a:latin typeface="+mn-lt"/>
                <a:ea typeface="+mn-ea"/>
                <a:cs typeface="+mn-cs"/>
              </a:rPr>
              <a:t>Om smärtan är förutsägbar, vi ​​vet när det kommer, vi är inte förvånade eller överraskade.</a:t>
            </a:r>
          </a:p>
          <a:p>
            <a:pPr rtl="0"/>
            <a:endParaRPr lang="sv-SE" sz="1200" kern="1200" dirty="0">
              <a:solidFill>
                <a:schemeClr val="tx1"/>
              </a:solidFill>
              <a:effectLst/>
              <a:latin typeface="+mn-lt"/>
              <a:ea typeface="+mn-ea"/>
              <a:cs typeface="+mn-cs"/>
            </a:endParaRPr>
          </a:p>
          <a:p>
            <a:pPr rtl="0"/>
            <a:r>
              <a:rPr lang="sv-SE" sz="1200" kern="1200" dirty="0">
                <a:solidFill>
                  <a:schemeClr val="tx1"/>
                </a:solidFill>
                <a:effectLst/>
                <a:latin typeface="+mn-lt"/>
                <a:ea typeface="+mn-ea"/>
                <a:cs typeface="+mn-cs"/>
              </a:rPr>
              <a:t> Om vi ​​har ett förhållningssätt till smärtan där vi känner att vi kan hanterar den, känner att vi har kontroll. Om vi ​​är positiva och engagerade i något som gör oss glada, har ett mål så ges smärtan mindre plats.</a:t>
            </a:r>
            <a:endParaRPr lang="sv-SE"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22</a:t>
            </a:fld>
            <a:endParaRPr lang="da-DK" dirty="0"/>
          </a:p>
        </p:txBody>
      </p:sp>
    </p:spTree>
    <p:extLst>
      <p:ext uri="{BB962C8B-B14F-4D97-AF65-F5344CB8AC3E}">
        <p14:creationId xmlns:p14="http://schemas.microsoft.com/office/powerpoint/2010/main" val="638860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kern="1200" dirty="0">
                <a:solidFill>
                  <a:schemeClr val="tx1"/>
                </a:solidFill>
                <a:effectLst/>
                <a:latin typeface="+mn-lt"/>
                <a:ea typeface="+mn-ea"/>
                <a:cs typeface="+mn-cs"/>
              </a:rPr>
              <a:t>Man kan likna smärtupplevelsen vid ett volymvred. Vi vet att det finns vissa faktorer som kan minska smärtupplevelsen: </a:t>
            </a:r>
          </a:p>
          <a:p>
            <a:pPr rtl="0"/>
            <a:r>
              <a:rPr lang="sv-SE" sz="1200" kern="1200" dirty="0">
                <a:solidFill>
                  <a:schemeClr val="tx1"/>
                </a:solidFill>
                <a:effectLst/>
                <a:latin typeface="+mn-lt"/>
                <a:ea typeface="+mn-ea"/>
                <a:cs typeface="+mn-cs"/>
              </a:rPr>
              <a:t>Om vi vet orsaken till smärtan och att orsaken inte är skrämmande.  </a:t>
            </a:r>
          </a:p>
          <a:p>
            <a:pPr rtl="0"/>
            <a:r>
              <a:rPr lang="sv-SE" sz="1200" kern="1200" dirty="0">
                <a:solidFill>
                  <a:schemeClr val="tx1"/>
                </a:solidFill>
                <a:effectLst/>
                <a:latin typeface="+mn-lt"/>
                <a:ea typeface="+mn-ea"/>
                <a:cs typeface="+mn-cs"/>
              </a:rPr>
              <a:t>Om smärtan är förutsägbar, vi ​​vet när det kommer, vi är inte förvånade eller överraskade.</a:t>
            </a:r>
          </a:p>
          <a:p>
            <a:pPr rtl="0"/>
            <a:endParaRPr lang="sv-SE" sz="1200" kern="1200" dirty="0">
              <a:solidFill>
                <a:schemeClr val="tx1"/>
              </a:solidFill>
              <a:effectLst/>
              <a:latin typeface="+mn-lt"/>
              <a:ea typeface="+mn-ea"/>
              <a:cs typeface="+mn-cs"/>
            </a:endParaRPr>
          </a:p>
          <a:p>
            <a:pPr rtl="0"/>
            <a:r>
              <a:rPr lang="sv-SE" sz="1200" kern="1200" dirty="0">
                <a:solidFill>
                  <a:schemeClr val="tx1"/>
                </a:solidFill>
                <a:effectLst/>
                <a:latin typeface="+mn-lt"/>
                <a:ea typeface="+mn-ea"/>
                <a:cs typeface="+mn-cs"/>
              </a:rPr>
              <a:t> Om vi ​​har ett förhållningssätt till smärtan där vi känner att vi kan hanterar den, känner att vi har kontroll. Om vi ​​är positiva och engagerade i något som gör oss glada, har ett mål så ges smärtan mindre plats.</a:t>
            </a:r>
            <a:endParaRPr lang="sv-SE"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23</a:t>
            </a:fld>
            <a:endParaRPr lang="da-DK" dirty="0"/>
          </a:p>
        </p:txBody>
      </p:sp>
    </p:spTree>
    <p:extLst>
      <p:ext uri="{BB962C8B-B14F-4D97-AF65-F5344CB8AC3E}">
        <p14:creationId xmlns:p14="http://schemas.microsoft.com/office/powerpoint/2010/main" val="1443123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a:p>
          <a:p>
            <a:r>
              <a:rPr lang="da-DK" sz="1200" kern="1200" dirty="0">
                <a:solidFill>
                  <a:schemeClr val="tx1"/>
                </a:solidFill>
                <a:effectLst/>
                <a:latin typeface="+mn-lt"/>
                <a:ea typeface="+mn-ea"/>
                <a:cs typeface="+mn-cs"/>
              </a:rPr>
              <a:t>Om tid finns</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Nu ska vi göra en liten pausövning. Du ska få andas lugnt en liten stund. Fokusera dina tankar på din andning. Känn var din andning är, känn luftflödet, hur mage och bröst rör sig. Om smärtan kommer upp i dina tankar så hälsa på den, som en gammal bekant utan att störas av den. 2 minuters tystnad.</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Efter tystnaden fråga gruppen hur det kändes? Tipsa gärna om Youtube  andningsankaret om de vill ha en röst</a:t>
            </a:r>
            <a:r>
              <a:rPr lang="da-DK" sz="1200" kern="1200" baseline="0" dirty="0">
                <a:solidFill>
                  <a:schemeClr val="tx1"/>
                </a:solidFill>
                <a:effectLst/>
                <a:latin typeface="+mn-lt"/>
                <a:ea typeface="+mn-ea"/>
                <a:cs typeface="+mn-cs"/>
              </a:rPr>
              <a:t> och träna hemma.</a:t>
            </a:r>
            <a:endParaRPr lang="sv-SE" sz="1200" kern="1200" dirty="0">
              <a:solidFill>
                <a:schemeClr val="tx1"/>
              </a:solidFill>
              <a:effectLst/>
              <a:latin typeface="+mn-lt"/>
              <a:ea typeface="+mn-ea"/>
              <a:cs typeface="+mn-cs"/>
            </a:endParaRPr>
          </a:p>
          <a:p>
            <a:endParaRPr lang="da-DK" b="0" baseline="0" dirty="0"/>
          </a:p>
        </p:txBody>
      </p:sp>
      <p:sp>
        <p:nvSpPr>
          <p:cNvPr id="4" name="Pladsholder til diasnummer 3"/>
          <p:cNvSpPr>
            <a:spLocks noGrp="1"/>
          </p:cNvSpPr>
          <p:nvPr>
            <p:ph type="sldNum" sz="quarter" idx="10"/>
          </p:nvPr>
        </p:nvSpPr>
        <p:spPr/>
        <p:txBody>
          <a:bodyPr/>
          <a:lstStyle/>
          <a:p>
            <a:fld id="{9A21F1D2-CEFB-4F11-9B46-18580687B483}" type="slidenum">
              <a:rPr lang="da-DK" smtClean="0"/>
              <a:t>24</a:t>
            </a:fld>
            <a:endParaRPr lang="da-DK" dirty="0"/>
          </a:p>
        </p:txBody>
      </p:sp>
    </p:spTree>
    <p:extLst>
      <p:ext uri="{BB962C8B-B14F-4D97-AF65-F5344CB8AC3E}">
        <p14:creationId xmlns:p14="http://schemas.microsoft.com/office/powerpoint/2010/main" val="317478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Om tid finns</a:t>
            </a:r>
          </a:p>
          <a:p>
            <a:r>
              <a:rPr lang="da-DK" sz="1200" kern="1200" dirty="0">
                <a:solidFill>
                  <a:schemeClr val="tx1"/>
                </a:solidFill>
                <a:effectLst/>
                <a:latin typeface="+mn-lt"/>
                <a:ea typeface="+mn-ea"/>
                <a:cs typeface="+mn-cs"/>
              </a:rPr>
              <a:t>Fråga deltagarna ...detta </a:t>
            </a:r>
            <a:r>
              <a:rPr lang="da-DK" sz="1200" i="1" kern="1200" dirty="0">
                <a:solidFill>
                  <a:schemeClr val="tx1"/>
                </a:solidFill>
                <a:effectLst/>
                <a:latin typeface="+mn-lt"/>
                <a:ea typeface="+mn-ea"/>
                <a:cs typeface="+mn-cs"/>
              </a:rPr>
              <a:t>kan</a:t>
            </a:r>
            <a:r>
              <a:rPr lang="da-DK" sz="1200" kern="1200" dirty="0">
                <a:solidFill>
                  <a:schemeClr val="tx1"/>
                </a:solidFill>
                <a:effectLst/>
                <a:latin typeface="+mn-lt"/>
                <a:ea typeface="+mn-ea"/>
                <a:cs typeface="+mn-cs"/>
              </a:rPr>
              <a:t> komma upp:  När jag fokuserar på andningen minskar smärtan, en del tycker att smärtan ökar och vill inte känna att det gör ont.</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Ett syfte med denna övning är att få onödig spänning i kroppen att släppa. Att fokusera på din andning gör att du snabbt kan gå ner i varv och också snabbt kan sänka spänningsgrad i kroppen.</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Ett annat syfte med övningen är att genom att rikta om tankarna så kan smärtupplevelsen minskas och genom att hälsa på smärtan som en vän kan smärtan upplevas som ohotande och mer hanterbar. För en del är det ett sätt att distrahera sig själv när smärtan tränger sig på.  Är det något som du också upplever? Har du aldrig använt dig av denna övning så behöver de flesta öva för att bli bra på detta.</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da-DK" baseline="0" dirty="0"/>
          </a:p>
        </p:txBody>
      </p:sp>
      <p:sp>
        <p:nvSpPr>
          <p:cNvPr id="4" name="Pladsholder til diasnummer 3"/>
          <p:cNvSpPr>
            <a:spLocks noGrp="1"/>
          </p:cNvSpPr>
          <p:nvPr>
            <p:ph type="sldNum" sz="quarter" idx="10"/>
          </p:nvPr>
        </p:nvSpPr>
        <p:spPr/>
        <p:txBody>
          <a:bodyPr/>
          <a:lstStyle/>
          <a:p>
            <a:fld id="{9A21F1D2-CEFB-4F11-9B46-18580687B483}" type="slidenum">
              <a:rPr lang="da-DK" smtClean="0"/>
              <a:t>25</a:t>
            </a:fld>
            <a:endParaRPr lang="da-DK" dirty="0"/>
          </a:p>
        </p:txBody>
      </p:sp>
    </p:spTree>
    <p:extLst>
      <p:ext uri="{BB962C8B-B14F-4D97-AF65-F5344CB8AC3E}">
        <p14:creationId xmlns:p14="http://schemas.microsoft.com/office/powerpoint/2010/main" val="3174782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olika sätt att hantera smärta och olika modeller här är två modeller som vi skulle kunna kalla Uppgivelse- och Tarzanmodellen .</a:t>
            </a:r>
            <a:r>
              <a:rPr lang="sv-SE" baseline="0" dirty="0"/>
              <a:t> </a:t>
            </a:r>
            <a:r>
              <a:rPr lang="sv-SE" dirty="0"/>
              <a:t>Förklara modellerna. Finns det fler smärthanterings strategier ? På vilket sätt reagerar du?- Vilka</a:t>
            </a:r>
            <a:r>
              <a:rPr lang="sv-SE" baseline="0" dirty="0"/>
              <a:t> konsekvenser har det?</a:t>
            </a:r>
            <a:r>
              <a:rPr lang="sv-SE" dirty="0"/>
              <a:t> För- och nackdelarna?</a:t>
            </a: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26</a:t>
            </a:fld>
            <a:endParaRPr lang="da-DK" dirty="0"/>
          </a:p>
        </p:txBody>
      </p:sp>
    </p:spTree>
    <p:extLst>
      <p:ext uri="{BB962C8B-B14F-4D97-AF65-F5344CB8AC3E}">
        <p14:creationId xmlns:p14="http://schemas.microsoft.com/office/powerpoint/2010/main" val="1138447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v-SE" sz="1200" kern="1200" dirty="0">
                <a:solidFill>
                  <a:schemeClr val="tx1"/>
                </a:solidFill>
                <a:effectLst/>
                <a:latin typeface="+mn-lt"/>
                <a:ea typeface="+mn-ea"/>
                <a:cs typeface="+mn-cs"/>
              </a:rPr>
              <a:t>Här är ett exempel på konsekvenser om man upprepade gånger överskrider</a:t>
            </a:r>
            <a:r>
              <a:rPr lang="sv-SE" sz="1200" kern="1200" baseline="0" dirty="0">
                <a:solidFill>
                  <a:schemeClr val="tx1"/>
                </a:solidFill>
                <a:effectLst/>
                <a:latin typeface="+mn-lt"/>
                <a:ea typeface="+mn-ea"/>
                <a:cs typeface="+mn-cs"/>
              </a:rPr>
              <a:t> sitt toleranstak och utnyttjar mer resurser än vad som finns tillgängligt</a:t>
            </a:r>
            <a:r>
              <a:rPr lang="sv-SE" sz="1200" kern="1200" dirty="0">
                <a:solidFill>
                  <a:schemeClr val="tx1"/>
                </a:solidFill>
                <a:effectLst/>
                <a:latin typeface="+mn-lt"/>
                <a:ea typeface="+mn-ea"/>
                <a:cs typeface="+mn-cs"/>
              </a:rPr>
              <a:t>. Detta resulterar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 att man måste vila längre och längre för att kroppen ska hinna att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återhämta sig och på sikt sänks toleranstaket.</a:t>
            </a:r>
          </a:p>
          <a:p>
            <a:r>
              <a:rPr lang="sv-SE" sz="1200" kern="1200" dirty="0">
                <a:solidFill>
                  <a:schemeClr val="tx1"/>
                </a:solidFill>
                <a:effectLst/>
                <a:latin typeface="+mn-lt"/>
                <a:ea typeface="+mn-ea"/>
                <a:cs typeface="+mn-cs"/>
              </a:rPr>
              <a:t> </a:t>
            </a:r>
          </a:p>
          <a:p>
            <a:endParaRPr lang="da-DK" baseline="0" dirty="0"/>
          </a:p>
        </p:txBody>
      </p:sp>
      <p:sp>
        <p:nvSpPr>
          <p:cNvPr id="4" name="Pladsholder til diasnummer 3"/>
          <p:cNvSpPr>
            <a:spLocks noGrp="1"/>
          </p:cNvSpPr>
          <p:nvPr>
            <p:ph type="sldNum" sz="quarter" idx="10"/>
          </p:nvPr>
        </p:nvSpPr>
        <p:spPr/>
        <p:txBody>
          <a:bodyPr/>
          <a:lstStyle/>
          <a:p>
            <a:fld id="{A3E5D5DB-44F4-4BB3-BAB6-2EC28E285A8B}" type="slidenum">
              <a:rPr lang="da-DK" smtClean="0"/>
              <a:t>27</a:t>
            </a:fld>
            <a:endParaRPr lang="da-DK"/>
          </a:p>
        </p:txBody>
      </p:sp>
    </p:spTree>
    <p:extLst>
      <p:ext uri="{BB962C8B-B14F-4D97-AF65-F5344CB8AC3E}">
        <p14:creationId xmlns:p14="http://schemas.microsoft.com/office/powerpoint/2010/main" val="426326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sv-SE" sz="1200" kern="1200" dirty="0">
                <a:solidFill>
                  <a:schemeClr val="tx1"/>
                </a:solidFill>
                <a:effectLst/>
                <a:latin typeface="+mn-lt"/>
                <a:ea typeface="+mn-ea"/>
                <a:cs typeface="+mn-cs"/>
              </a:rPr>
              <a:t>Här är ett exempel på konsekvenser om man inte utnyttjar det tolerans och kapacitet man har. En del ryggpatienter upplever att de får ökad smärta när de gör något.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Vi har lärt oss att undvika smärta som en biologisk överlevnadsmekanism. Därför är det förståeligt att många vill vila och minska sin aktivitet för att undvika smärtan. Problemet är att kroppen kommer få inaktivitetsproblem och allmänkonditionen sänks. Det innebär att över tid kommer det gå åt mer av vår energi för att göra mindre. Vi behöver vila mer och mer och vår kapacitet och toleranstak sänks succesivt och det kan göra att vardagen blir svår att orka med.</a:t>
            </a:r>
            <a:endParaRPr lang="sv-SE" baseline="0" dirty="0">
              <a:effectLst/>
            </a:endParaRPr>
          </a:p>
        </p:txBody>
      </p:sp>
      <p:sp>
        <p:nvSpPr>
          <p:cNvPr id="4" name="Pladsholder til diasnummer 3"/>
          <p:cNvSpPr>
            <a:spLocks noGrp="1"/>
          </p:cNvSpPr>
          <p:nvPr>
            <p:ph type="sldNum" sz="quarter" idx="10"/>
          </p:nvPr>
        </p:nvSpPr>
        <p:spPr/>
        <p:txBody>
          <a:bodyPr/>
          <a:lstStyle/>
          <a:p>
            <a:fld id="{A3E5D5DB-44F4-4BB3-BAB6-2EC28E285A8B}" type="slidenum">
              <a:rPr lang="da-DK" smtClean="0"/>
              <a:t>28</a:t>
            </a:fld>
            <a:endParaRPr lang="da-DK"/>
          </a:p>
        </p:txBody>
      </p:sp>
    </p:spTree>
    <p:extLst>
      <p:ext uri="{BB962C8B-B14F-4D97-AF65-F5344CB8AC3E}">
        <p14:creationId xmlns:p14="http://schemas.microsoft.com/office/powerpoint/2010/main" val="426326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man kan hålla sin aktivitetsnivå inom de toleransramar vi har till förfogande, kan man långsamt bygga upp en ökad styrka, uthållighet, få mer energi och på sikt höja sitt toleranstak.</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den ideala situationen, men det är inte alltid som vi helt kan kontrollera den.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effectLst/>
            </a:endParaRPr>
          </a:p>
          <a:p>
            <a:endParaRPr lang="da-DK" dirty="0"/>
          </a:p>
        </p:txBody>
      </p:sp>
      <p:sp>
        <p:nvSpPr>
          <p:cNvPr id="4" name="Pladsholder til diasnummer 3"/>
          <p:cNvSpPr>
            <a:spLocks noGrp="1"/>
          </p:cNvSpPr>
          <p:nvPr>
            <p:ph type="sldNum" sz="quarter" idx="10"/>
          </p:nvPr>
        </p:nvSpPr>
        <p:spPr/>
        <p:txBody>
          <a:bodyPr/>
          <a:lstStyle/>
          <a:p>
            <a:fld id="{A3E5D5DB-44F4-4BB3-BAB6-2EC28E285A8B}" type="slidenum">
              <a:rPr lang="da-DK" smtClean="0"/>
              <a:t>29</a:t>
            </a:fld>
            <a:endParaRPr lang="da-DK"/>
          </a:p>
        </p:txBody>
      </p:sp>
    </p:spTree>
    <p:extLst>
      <p:ext uri="{BB962C8B-B14F-4D97-AF65-F5344CB8AC3E}">
        <p14:creationId xmlns:p14="http://schemas.microsoft.com/office/powerpoint/2010/main" val="998073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du ser dessa modeller, i vilken modell är du oftast?  Kommer det vara möjligt att få mer balans och vara mer i den nedersta modellen? Vad krävs för att du ska kunna det?</a:t>
            </a:r>
          </a:p>
          <a:p>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Diskussion i grupper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30</a:t>
            </a:fld>
            <a:endParaRPr lang="da-DK" dirty="0"/>
          </a:p>
        </p:txBody>
      </p:sp>
    </p:spTree>
    <p:extLst>
      <p:ext uri="{BB962C8B-B14F-4D97-AF65-F5344CB8AC3E}">
        <p14:creationId xmlns:p14="http://schemas.microsoft.com/office/powerpoint/2010/main" val="417288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sv-SE" baseline="0" dirty="0">
              <a:effectLst/>
            </a:endParaRPr>
          </a:p>
          <a:p>
            <a:r>
              <a:rPr lang="sv-SE" baseline="0" dirty="0">
                <a:effectLst/>
              </a:rPr>
              <a:t>Detta undervisningstillfälle f</a:t>
            </a:r>
            <a:r>
              <a:rPr lang="sv-SE" dirty="0">
                <a:effectLst/>
              </a:rPr>
              <a:t>okuserar på att lära sig förstå vad smärta är och hur det finns olika sätt att hantera sin smärta. Vi kommer också prata om hur</a:t>
            </a:r>
            <a:r>
              <a:rPr lang="sv-SE" baseline="0" dirty="0">
                <a:effectLst/>
              </a:rPr>
              <a:t> du kan hitta en ideal aktivitetsnivå i vardagen och hur tankar kan påverka smärtupplevelsen. Slutligen kommer vi också ta upp första hjälpen om ryggbesvären blossar upp igen.</a:t>
            </a:r>
            <a:endParaRPr lang="da-DK" dirty="0"/>
          </a:p>
        </p:txBody>
      </p:sp>
      <p:sp>
        <p:nvSpPr>
          <p:cNvPr id="4" name="Pladsholder til diasnummer 3"/>
          <p:cNvSpPr>
            <a:spLocks noGrp="1"/>
          </p:cNvSpPr>
          <p:nvPr>
            <p:ph type="sldNum" sz="quarter" idx="10"/>
          </p:nvPr>
        </p:nvSpPr>
        <p:spPr/>
        <p:txBody>
          <a:bodyPr/>
          <a:lstStyle/>
          <a:p>
            <a:fld id="{333EBB4F-3F2D-4FAF-823E-EE545F1CA4EB}" type="slidenum">
              <a:rPr lang="da-DK" smtClean="0"/>
              <a:t>3</a:t>
            </a:fld>
            <a:endParaRPr lang="da-DK"/>
          </a:p>
        </p:txBody>
      </p:sp>
    </p:spTree>
    <p:extLst>
      <p:ext uri="{BB962C8B-B14F-4D97-AF65-F5344CB8AC3E}">
        <p14:creationId xmlns:p14="http://schemas.microsoft.com/office/powerpoint/2010/main" val="2964958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Om vi tittar på högra vågskålen så har du nu fått verktyg som kan hjälpa dig att minska dina belastningar. Du har fått kunskap om ryggsmärta. Du vet att dina tankar påverkar smärtupplevelsen. Du har en tankeövning – skifta fokus med hjälp av andningen som kan avleda dina tankar från smärtan. Vi har pratat om hur både för mycket och för lite aktivitet kan påverka din kapacitet på lång sikt.</a:t>
            </a:r>
          </a:p>
          <a:p>
            <a:r>
              <a:rPr lang="sv-SE" sz="1200" kern="1200" dirty="0">
                <a:solidFill>
                  <a:schemeClr val="tx1"/>
                </a:solidFill>
                <a:effectLst/>
                <a:latin typeface="+mn-lt"/>
                <a:ea typeface="+mn-ea"/>
                <a:cs typeface="+mn-cs"/>
              </a:rPr>
              <a:t>Optimal ryggbelastning kan också hjälpa till att minska dina belastningar som till exempel</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rätt lyft- och arbetsteknik och genom att variera dina kroppsställningar över dagen. Alla dessa verktyg hjälper dig att minska dina fysiska och mentala belastningar.   </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31</a:t>
            </a:fld>
            <a:endParaRPr lang="da-DK" dirty="0"/>
          </a:p>
        </p:txBody>
      </p:sp>
    </p:spTree>
    <p:extLst>
      <p:ext uri="{BB962C8B-B14F-4D97-AF65-F5344CB8AC3E}">
        <p14:creationId xmlns:p14="http://schemas.microsoft.com/office/powerpoint/2010/main" val="3621364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 Ryggsmärta</a:t>
            </a:r>
            <a:r>
              <a:rPr lang="sv-SE" sz="1200" kern="1200" dirty="0">
                <a:solidFill>
                  <a:schemeClr val="tx1"/>
                </a:solidFill>
                <a:effectLst/>
                <a:latin typeface="+mn-lt"/>
                <a:ea typeface="+mn-ea"/>
                <a:cs typeface="+mn-cs"/>
              </a:rPr>
              <a:t> Den här bilden har vi visat tidigare nu ska vi fokusera på hur du kan öka din ryggs kapacitet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32</a:t>
            </a:fld>
            <a:endParaRPr lang="da-DK" dirty="0"/>
          </a:p>
        </p:txBody>
      </p:sp>
    </p:spTree>
    <p:extLst>
      <p:ext uri="{BB962C8B-B14F-4D97-AF65-F5344CB8AC3E}">
        <p14:creationId xmlns:p14="http://schemas.microsoft.com/office/powerpoint/2010/main" val="2616231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en gräns för vad våra vävnader tål rent hållfasthetsmässigt (visar vävnadtolerans linje innan skada). Din rygg är mycket tålig och det krävs mycket hög belastning vid ett enstaka tillfälle eller upprepade mindre belastning över tid. För att inte nå gränsen för vävnadstolerans har vi ett </a:t>
            </a:r>
            <a:r>
              <a:rPr lang="sv-SE" b="1" dirty="0"/>
              <a:t>inbyggt varningssystem </a:t>
            </a:r>
            <a:r>
              <a:rPr lang="sv-SE" dirty="0"/>
              <a:t>som producerar smärta innan vi når gränsen för vävnadstolerans (visar skyddande smärta). Avståndet mellan de två strecken skyddande smärta och vävnadstolerans kan ses som en ”</a:t>
            </a:r>
            <a:r>
              <a:rPr lang="sv-SE" b="1" dirty="0"/>
              <a:t>skyddsbuffert”. </a:t>
            </a:r>
            <a:r>
              <a:rPr lang="sv-SE" dirty="0"/>
              <a:t>När vi närmar oss gränsen för vad våra vävnader tål tiggas smärta i syfte att skydda oss och få oss att förändra ett beteende , exempelvis att byta position, sluta med en smärtsam aktivitet.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vi en gång belastat oss över gränsen för vår skyddande smärta eller vår vävnadstolerans kommer dessa gränser påverkas. Om vi belastar oss mer än vad våra vävnader tål kan vår vävnadstolerans sjunka och vi tål mindre belastning/aktiviteter.</a:t>
            </a:r>
          </a:p>
          <a:p>
            <a:r>
              <a:rPr lang="sv-SE" dirty="0"/>
              <a:t>Om vi belastar oss över gränsen för vår skyddande smärta men inte över vår vävnadstolerans kommer nivån för skyddande smärtan att sänkas och vi får en ökad skyddsbuffert som innebär att nästa gång vi gör samma aktivitet så aktiveras larmsystemet med skyddande smärta tidigare. Om vi inte lyssnar till vårt varningssystem blir det känsligare och känsligare med smärta vid endast liten belastning. Syftet med denna ökade ”skyddsbuffert” är att vid en skada låta vävnaden läka utan för hög belastning. Den ökade skyddsbufferten förvinner oftast när skadan är läkt.</a:t>
            </a:r>
          </a:p>
          <a:p>
            <a:endParaRPr lang="sv-SE" dirty="0"/>
          </a:p>
          <a:p>
            <a:r>
              <a:rPr lang="sv-SE" dirty="0"/>
              <a:t>Smärta som kvarstår efter förväntad läkningstid kan förklaras med att smärtbufferten inte går tillbaka till det normala och /eller en sänkt vävnadstolerans. En orsak till detta kan vara en ”inlärning” av vårt smärtsystem som blir känsligare. Att vår vävnadstolerans fortsätter att vara sänkt trots att vävnaderna ”borde” vara läkta kan förklaras med att vi efter en skada undvikit belastning under en längre tid och vävnaderna har anpassat sig till denna lägre belastning.</a:t>
            </a:r>
          </a:p>
          <a:p>
            <a:endParaRPr lang="sv-SE" dirty="0"/>
          </a:p>
          <a:p>
            <a:r>
              <a:rPr lang="sv-SE" dirty="0"/>
              <a:t>Storleken på din skyddsbuffert påverkas även av andra ”hot” utöver belastning så som psykosociala faktorer vilket kan vara  tex medvetna/omedvetna uppfattningar om sig själv som skadad/skör/trasig och även social utsatthet viket ökar hotnivån och därmed också skyddsbufferten.</a:t>
            </a:r>
          </a:p>
          <a:p>
            <a:endParaRPr lang="sv-SE" dirty="0"/>
          </a:p>
          <a:p>
            <a:r>
              <a:rPr lang="sv-SE" dirty="0"/>
              <a:t>Syftet med modellen är att det är OK att träna med viss smärta. När du haft ont länge eller fått en ökad skyddsbuffert innebär det att när du tränar och får ont är det fortfarande långt kvar innan du utsätter dina vävnader för fara.</a:t>
            </a:r>
          </a:p>
          <a:p>
            <a:endParaRPr lang="sv-SE" dirty="0"/>
          </a:p>
          <a:p>
            <a:endParaRPr lang="sv-SE"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33</a:t>
            </a:fld>
            <a:endParaRPr lang="da-DK" dirty="0"/>
          </a:p>
        </p:txBody>
      </p:sp>
    </p:spTree>
    <p:extLst>
      <p:ext uri="{BB962C8B-B14F-4D97-AF65-F5344CB8AC3E}">
        <p14:creationId xmlns:p14="http://schemas.microsoft.com/office/powerpoint/2010/main" val="18568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Ett sätt att öka sin kapacitet är att förbättra allmänkonditionen. </a:t>
            </a:r>
            <a:r>
              <a:rPr lang="sv-SE" sz="1200" kern="1200" dirty="0">
                <a:solidFill>
                  <a:schemeClr val="tx1"/>
                </a:solidFill>
                <a:effectLst/>
                <a:latin typeface="+mn-lt"/>
                <a:ea typeface="+mn-ea"/>
                <a:cs typeface="+mn-cs"/>
              </a:rPr>
              <a:t>Vid ryggsmärta är ofta svårt att vara tillräckligt fysiskt aktiv för att hjärna och kroppen ska må bra och det är vanligt att allmänkonditionen försämras.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Mer och mer forskning visar att regelbunden fysisk aktivitet där vi ökar pulsen förbättrar minnet och koncentrationen och hjälper oss att hantera stress. Vår kropp är gjord för att vara fysiskt aktiv. (efterfrågas boktips så är Hjärnstark av Anders Hansen ett bra tips)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Promenader eller en cykeltur kan räcka för att förbättra humöret och avleda tankarna. Genom att vara fysisk aktiv förbättrar du din egen hälsa både fysiskt och mentalt.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I ett akut stadie av ryggbesvär som brukar vara ett par dagar kan man behöva vila lite mer än vanligt men sängliggande leder ofta till mer långvariga ryggbesvär. Efter det akuta stadiet är det bra att komma tillbaka till minst 30 minuter fysisk aktivitet där du får upp pulsen om dagen (FYSS). Det är viktigt att hitta en aktivitet som fungerar i din vardag och öka intensiteten och längden långsamt efterhand. I början kan det handla om korta promenader som successivt förlängs. Det kan också vara stavgång eller andra aktiviteter som känns bra.</a:t>
            </a: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34</a:t>
            </a:fld>
            <a:endParaRPr lang="da-DK" dirty="0"/>
          </a:p>
        </p:txBody>
      </p:sp>
    </p:spTree>
    <p:extLst>
      <p:ext uri="{BB962C8B-B14F-4D97-AF65-F5344CB8AC3E}">
        <p14:creationId xmlns:p14="http://schemas.microsoft.com/office/powerpoint/2010/main" val="2373024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strike="noStrike" kern="1200" dirty="0">
                <a:solidFill>
                  <a:schemeClr val="tx1"/>
                </a:solidFill>
                <a:effectLst/>
                <a:highlight>
                  <a:srgbClr val="FFFF00"/>
                </a:highlight>
                <a:latin typeface="+mn-lt"/>
                <a:ea typeface="+mn-ea"/>
                <a:cs typeface="+mn-cs"/>
              </a:rPr>
              <a:t>För att kroppen ska må bra behöver vi ändra vår kroppsposition då och då. Befinner vi oss i en och samma position för länge signalerar kroppen med smärta. Pröva att böja fingret bakåt…. först känns det inte så mkt  kanske mest att det stramar i vävnaden om du håller kvar fingret i </a:t>
            </a:r>
            <a:r>
              <a:rPr lang="sv-SE" sz="1200" strike="noStrike" kern="1200" dirty="0" err="1">
                <a:solidFill>
                  <a:schemeClr val="tx1"/>
                </a:solidFill>
                <a:effectLst/>
                <a:highlight>
                  <a:srgbClr val="FFFF00"/>
                </a:highlight>
                <a:latin typeface="+mn-lt"/>
                <a:ea typeface="+mn-ea"/>
                <a:cs typeface="+mn-cs"/>
              </a:rPr>
              <a:t>ytterläget</a:t>
            </a:r>
            <a:r>
              <a:rPr lang="sv-SE" sz="1200" strike="noStrike" kern="1200" dirty="0">
                <a:solidFill>
                  <a:schemeClr val="tx1"/>
                </a:solidFill>
                <a:effectLst/>
                <a:highlight>
                  <a:srgbClr val="FFFF00"/>
                </a:highlight>
                <a:latin typeface="+mn-lt"/>
                <a:ea typeface="+mn-ea"/>
                <a:cs typeface="+mn-cs"/>
              </a:rPr>
              <a:t> känns det mer och mer och efter en stund signalerar leden och dess strukturer som ett alarmsystem med smärta precis på samma sätt som du befinner dig i en position för länge.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Långvarigt sittande har ökat och det har på senare tid också visats sig att vårt ökande stillasittande påverkar vår hälsa negativt. Främst ser man i vissa studier ett samband mellan långvarigt stillasittande och ökad risk för insjuknande  i hjärt- kärlsjukdomar och cancer. Det finns också viss risk för ökning av diabetes typ 2. Fråga gruppen </a:t>
            </a:r>
            <a:r>
              <a:rPr lang="sv-SE" sz="1200" b="1" kern="1200" dirty="0">
                <a:solidFill>
                  <a:schemeClr val="tx1"/>
                </a:solidFill>
                <a:effectLst/>
                <a:latin typeface="+mn-lt"/>
                <a:ea typeface="+mn-ea"/>
                <a:cs typeface="+mn-cs"/>
              </a:rPr>
              <a:t>Vad kan vi göra åt detta? </a:t>
            </a:r>
            <a:r>
              <a:rPr lang="sv-SE" sz="1200" kern="1200" dirty="0">
                <a:solidFill>
                  <a:schemeClr val="tx1"/>
                </a:solidFill>
                <a:effectLst/>
                <a:latin typeface="+mn-lt"/>
                <a:ea typeface="+mn-ea"/>
                <a:cs typeface="+mn-cs"/>
              </a:rPr>
              <a:t>(fler pauser, stå mer, svankstöd osv)</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35</a:t>
            </a:fld>
            <a:endParaRPr lang="da-DK" dirty="0"/>
          </a:p>
        </p:txBody>
      </p:sp>
    </p:spTree>
    <p:extLst>
      <p:ext uri="{BB962C8B-B14F-4D97-AF65-F5344CB8AC3E}">
        <p14:creationId xmlns:p14="http://schemas.microsoft.com/office/powerpoint/2010/main" val="1984047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För vissa kan det vara svårt att komma igång.  Det kan vara svårt att veta vad och hur man ska träna</a:t>
            </a:r>
            <a:r>
              <a:rPr lang="sv-SE" sz="1200" kern="1200" baseline="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Du kan därför få individanpassad träning och stöttning.</a:t>
            </a:r>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36</a:t>
            </a:fld>
            <a:endParaRPr lang="da-DK" dirty="0"/>
          </a:p>
        </p:txBody>
      </p:sp>
    </p:spTree>
    <p:extLst>
      <p:ext uri="{BB962C8B-B14F-4D97-AF65-F5344CB8AC3E}">
        <p14:creationId xmlns:p14="http://schemas.microsoft.com/office/powerpoint/2010/main" val="2530384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Har din fysioterapeut/sjukgymnast bedömt att du har behov av träning, så kommer du erbjudas handledd träning som kan ske i  hemma</a:t>
            </a:r>
            <a:r>
              <a:rPr lang="sv-SE" sz="1200" kern="1200" baseline="0" dirty="0">
                <a:solidFill>
                  <a:schemeClr val="tx1"/>
                </a:solidFill>
                <a:effectLst/>
                <a:latin typeface="+mn-lt"/>
                <a:ea typeface="+mn-ea"/>
                <a:cs typeface="+mn-cs"/>
              </a:rPr>
              <a:t> och på vissa enheter också i grupp. Berätta hur det är på din enhet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Tänk på dessa tips när det gäller din träning:….</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Kontinuitet är viktigt för att nå resultat, missar du en gång försök komma nästa gång. Det är bättre att göra lite och ofta än att göra mycket på en gång.  Du kan få träningsvärk, det är inte en försämring och det går över. Din vanliga ryggvärk kan också bli sämre när du sätter igång med träningen men det går också över.</a:t>
            </a:r>
          </a:p>
          <a:p>
            <a:r>
              <a:rPr lang="sv-SE" sz="1200" kern="1200" dirty="0">
                <a:solidFill>
                  <a:schemeClr val="tx1"/>
                </a:solidFill>
                <a:effectLst/>
                <a:latin typeface="+mn-lt"/>
                <a:ea typeface="+mn-ea"/>
                <a:cs typeface="+mn-cs"/>
              </a:rPr>
              <a:t>Prata med din behandlare så att du har en fortsättning och plan även efter </a:t>
            </a:r>
            <a:r>
              <a:rPr lang="sv-SE" sz="1200" kern="1200" dirty="0" err="1">
                <a:solidFill>
                  <a:schemeClr val="tx1"/>
                </a:solidFill>
                <a:effectLst/>
                <a:latin typeface="+mn-lt"/>
                <a:ea typeface="+mn-ea"/>
                <a:cs typeface="+mn-cs"/>
              </a:rPr>
              <a:t>BättreRygg</a:t>
            </a:r>
            <a:r>
              <a:rPr lang="sv-SE" sz="1200" kern="1200" dirty="0">
                <a:solidFill>
                  <a:schemeClr val="tx1"/>
                </a:solidFill>
                <a:effectLst/>
                <a:latin typeface="+mn-lt"/>
                <a:ea typeface="+mn-ea"/>
                <a:cs typeface="+mn-cs"/>
                <a:sym typeface="Wingdings" panose="05000000000000000000" pitchFamily="2" charset="2"/>
              </a:rPr>
              <a:t></a:t>
            </a:r>
            <a:endParaRPr lang="sv-SE" sz="1200" kern="1200" dirty="0">
              <a:solidFill>
                <a:schemeClr val="tx1"/>
              </a:solidFill>
              <a:effectLst/>
              <a:latin typeface="+mn-lt"/>
              <a:ea typeface="+mn-ea"/>
              <a:cs typeface="+mn-cs"/>
            </a:endParaRPr>
          </a:p>
          <a:p>
            <a:r>
              <a:rPr lang="sv-SE" baseline="0" dirty="0"/>
              <a:t>.</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37</a:t>
            </a:fld>
            <a:endParaRPr lang="da-DK" dirty="0"/>
          </a:p>
        </p:txBody>
      </p:sp>
    </p:spTree>
    <p:extLst>
      <p:ext uri="{BB962C8B-B14F-4D97-AF65-F5344CB8AC3E}">
        <p14:creationId xmlns:p14="http://schemas.microsoft.com/office/powerpoint/2010/main" val="164081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återvänder till godartad ryggvärk. Vi har tidigare nämnt att det mest normala är att ryggsmärtan kommer och går. Ibland har man dåliga perioder, ibland kan smärtan vara helt borta. De flesta perioder avtar av sig själva.</a:t>
            </a:r>
          </a:p>
          <a:p>
            <a:r>
              <a:rPr lang="sv-SE" sz="1200" kern="1200" dirty="0">
                <a:solidFill>
                  <a:schemeClr val="tx1"/>
                </a:solidFill>
                <a:effectLst/>
                <a:latin typeface="+mn-lt"/>
                <a:ea typeface="+mn-ea"/>
                <a:cs typeface="+mn-cs"/>
              </a:rPr>
              <a:t>Jämför med förkylning som också kommer och går , känslighet som varierar..</a:t>
            </a:r>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38</a:t>
            </a:fld>
            <a:endParaRPr lang="da-DK" dirty="0"/>
          </a:p>
        </p:txBody>
      </p:sp>
    </p:spTree>
    <p:extLst>
      <p:ext uri="{BB962C8B-B14F-4D97-AF65-F5344CB8AC3E}">
        <p14:creationId xmlns:p14="http://schemas.microsoft.com/office/powerpoint/2010/main" val="3820445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och med att vi kan förvänta oss att få tillbaka ryggsmärta igen är det bra att ha strategier för att hantera den när den blossar upp- En första hjälpen låda.</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Hur lång tid kan du förvänta dig att det är värre?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Att veta </a:t>
            </a:r>
            <a:r>
              <a:rPr lang="da-DK" sz="1200" i="1" kern="1200" dirty="0">
                <a:solidFill>
                  <a:schemeClr val="tx1"/>
                </a:solidFill>
                <a:effectLst/>
                <a:latin typeface="+mn-lt"/>
                <a:ea typeface="+mn-ea"/>
                <a:cs typeface="+mn-cs"/>
              </a:rPr>
              <a:t>att </a:t>
            </a:r>
            <a:r>
              <a:rPr lang="da-DK" sz="1200" kern="1200" dirty="0">
                <a:solidFill>
                  <a:schemeClr val="tx1"/>
                </a:solidFill>
                <a:effectLst/>
                <a:latin typeface="+mn-lt"/>
                <a:ea typeface="+mn-ea"/>
                <a:cs typeface="+mn-cs"/>
              </a:rPr>
              <a:t>smärtan brukar klinga av och inte varar för evigt minska oro.</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Vad kan du göra när smärtan förvärras? Vad har fungerat bra tidigare?</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Finns det någon favoritövning som brukar hjälpa dig eller något annat som brukar underlätta? Kan du be om hjälp på arbetet eller hemma?</a:t>
            </a:r>
            <a:endParaRPr lang="sv-SE"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Vad ska finnas med i din första hjälpen låda?  </a:t>
            </a:r>
            <a:r>
              <a:rPr lang="da-DK" sz="1200" b="1" kern="1200" dirty="0">
                <a:solidFill>
                  <a:schemeClr val="tx1"/>
                </a:solidFill>
                <a:effectLst/>
                <a:latin typeface="+mn-lt"/>
                <a:ea typeface="+mn-ea"/>
                <a:cs typeface="+mn-cs"/>
              </a:rPr>
              <a:t>Här skulle man kunna be deltagarna fundera på mer tips de vill ge varandra . Smågrupper 4-6 deltagare/grupp, Samla ihop i storgrupp och skriv upp det som ska ingå i första hjälpen lådan på en tavla/blädderblock. Poängtera att allt är inte bra för alla..</a:t>
            </a:r>
            <a:endParaRPr lang="sv-SE"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da-DK" b="0" dirty="0"/>
          </a:p>
        </p:txBody>
      </p:sp>
      <p:sp>
        <p:nvSpPr>
          <p:cNvPr id="4" name="Pladsholder til diasnummer 3"/>
          <p:cNvSpPr>
            <a:spLocks noGrp="1"/>
          </p:cNvSpPr>
          <p:nvPr>
            <p:ph type="sldNum" sz="quarter" idx="10"/>
          </p:nvPr>
        </p:nvSpPr>
        <p:spPr/>
        <p:txBody>
          <a:bodyPr/>
          <a:lstStyle/>
          <a:p>
            <a:fld id="{BAD361CA-E377-4917-B906-4984CA82654C}" type="slidenum">
              <a:rPr lang="da-DK" smtClean="0"/>
              <a:t>39</a:t>
            </a:fld>
            <a:endParaRPr lang="da-DK" dirty="0"/>
          </a:p>
        </p:txBody>
      </p:sp>
    </p:spTree>
    <p:extLst>
      <p:ext uri="{BB962C8B-B14F-4D97-AF65-F5344CB8AC3E}">
        <p14:creationId xmlns:p14="http://schemas.microsoft.com/office/powerpoint/2010/main" val="2805208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a:p>
          <a:p>
            <a:endParaRPr lang="da-DK" b="0" baseline="0" dirty="0"/>
          </a:p>
          <a:p>
            <a:r>
              <a:rPr lang="sv-SE" dirty="0">
                <a:effectLst/>
              </a:rPr>
              <a:t> Detta kan ha kommit upp i diskussionen vid</a:t>
            </a:r>
            <a:r>
              <a:rPr lang="sv-SE" baseline="0" dirty="0">
                <a:effectLst/>
              </a:rPr>
              <a:t> </a:t>
            </a:r>
            <a:r>
              <a:rPr lang="sv-SE" dirty="0">
                <a:effectLst/>
              </a:rPr>
              <a:t>förra bilden</a:t>
            </a:r>
          </a:p>
          <a:p>
            <a:r>
              <a:rPr lang="sv-SE" dirty="0">
                <a:effectLst/>
              </a:rPr>
              <a:t>Fundera på hur du kan använda dessa saker så det passar dig och din situation. Behöver du anpassa din aktivitet och i så fall hur? Gör du för lite-för mycket?</a:t>
            </a:r>
            <a:r>
              <a:rPr lang="sv-SE" baseline="0" dirty="0">
                <a:effectLst/>
              </a:rPr>
              <a:t> </a:t>
            </a:r>
            <a:r>
              <a:rPr lang="sv-SE" dirty="0">
                <a:effectLst/>
              </a:rPr>
              <a:t>På</a:t>
            </a:r>
            <a:r>
              <a:rPr lang="sv-SE" baseline="0" dirty="0">
                <a:effectLst/>
              </a:rPr>
              <a:t> vilket sätt kan du vara aktiv? Har du nytta av att ta pauser under dagen? Vilka goda tankar kan du ta med dig i din vardag?</a:t>
            </a:r>
            <a:r>
              <a:rPr lang="sv-SE" dirty="0">
                <a:effectLst/>
              </a:rPr>
              <a:t>  På vilket sätt kan du hjälpa dig själv och behöver du be andra om hjälp?</a:t>
            </a:r>
          </a:p>
          <a:p>
            <a:endParaRPr lang="da-DK" b="0" baseline="0" dirty="0"/>
          </a:p>
          <a:p>
            <a:endParaRPr lang="en-GB" b="1" dirty="0"/>
          </a:p>
        </p:txBody>
      </p:sp>
      <p:sp>
        <p:nvSpPr>
          <p:cNvPr id="4" name="Pladsholder til diasnummer 3"/>
          <p:cNvSpPr>
            <a:spLocks noGrp="1"/>
          </p:cNvSpPr>
          <p:nvPr>
            <p:ph type="sldNum" sz="quarter" idx="10"/>
          </p:nvPr>
        </p:nvSpPr>
        <p:spPr/>
        <p:txBody>
          <a:bodyPr/>
          <a:lstStyle/>
          <a:p>
            <a:fld id="{BAD361CA-E377-4917-B906-4984CA82654C}" type="slidenum">
              <a:rPr lang="da-DK" smtClean="0"/>
              <a:t>40</a:t>
            </a:fld>
            <a:endParaRPr lang="da-DK" dirty="0"/>
          </a:p>
        </p:txBody>
      </p:sp>
    </p:spTree>
    <p:extLst>
      <p:ext uri="{BB962C8B-B14F-4D97-AF65-F5344CB8AC3E}">
        <p14:creationId xmlns:p14="http://schemas.microsoft.com/office/powerpoint/2010/main" val="25415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da-DK" i="0" dirty="0"/>
          </a:p>
          <a:p>
            <a:r>
              <a:rPr lang="sv-SE" dirty="0">
                <a:effectLst/>
              </a:rPr>
              <a:t>Smärta är avgörande för</a:t>
            </a:r>
            <a:r>
              <a:rPr lang="sv-SE" baseline="0" dirty="0">
                <a:effectLst/>
              </a:rPr>
              <a:t> att kunna skydda oss själva.</a:t>
            </a:r>
            <a:br>
              <a:rPr lang="sv-SE" dirty="0">
                <a:effectLst/>
              </a:rPr>
            </a:br>
            <a:br>
              <a:rPr lang="sv-SE" dirty="0">
                <a:effectLst/>
              </a:rPr>
            </a:br>
            <a:r>
              <a:rPr lang="sv-SE" dirty="0">
                <a:effectLst/>
              </a:rPr>
              <a:t>  Vi har lärt oss att när något gör ont ska vi undvika det</a:t>
            </a:r>
            <a:r>
              <a:rPr lang="sv-SE" baseline="0" dirty="0">
                <a:effectLst/>
              </a:rPr>
              <a:t>.</a:t>
            </a:r>
            <a:r>
              <a:rPr lang="sv-SE" dirty="0">
                <a:effectLst/>
              </a:rPr>
              <a:t> Vi har lärt oss att knivar, eld, vassa föremål är</a:t>
            </a:r>
            <a:r>
              <a:rPr lang="sv-SE" baseline="0" dirty="0">
                <a:effectLst/>
              </a:rPr>
              <a:t> </a:t>
            </a:r>
            <a:r>
              <a:rPr lang="sv-SE" dirty="0">
                <a:effectLst/>
              </a:rPr>
              <a:t>saker som vi måste vara försiktiga med. Det är en biologisk överlevnadsreflex som vi lär oss för att undvika smärta och hotande skada. </a:t>
            </a:r>
            <a:r>
              <a:rPr lang="sv-SE" sz="1200" kern="1200" dirty="0">
                <a:solidFill>
                  <a:schemeClr val="tx1"/>
                </a:solidFill>
                <a:effectLst/>
                <a:latin typeface="+mn-lt"/>
                <a:ea typeface="+mn-ea"/>
                <a:cs typeface="+mn-cs"/>
              </a:rPr>
              <a:t>För de som inte kan känna smärta kan följderna bli allvarliga om de till exempel bryter en arm eller ben och inte känner av skadan</a:t>
            </a:r>
            <a:endParaRPr lang="sv-SE" baseline="0" dirty="0">
              <a:effectLst/>
            </a:endParaRPr>
          </a:p>
          <a:p>
            <a:r>
              <a:rPr lang="sv-SE" baseline="0" dirty="0">
                <a:effectLst/>
              </a:rPr>
              <a:t> </a:t>
            </a:r>
            <a:endParaRPr lang="en-US"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4</a:t>
            </a:fld>
            <a:endParaRPr lang="da-DK" dirty="0"/>
          </a:p>
        </p:txBody>
      </p:sp>
    </p:spTree>
    <p:extLst>
      <p:ext uri="{BB962C8B-B14F-4D97-AF65-F5344CB8AC3E}">
        <p14:creationId xmlns:p14="http://schemas.microsoft.com/office/powerpoint/2010/main" val="2594067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Läs text</a:t>
            </a:r>
            <a:r>
              <a:rPr lang="sv-SE" baseline="0" dirty="0"/>
              <a:t> på bild</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41</a:t>
            </a:fld>
            <a:endParaRPr lang="da-DK" dirty="0"/>
          </a:p>
        </p:txBody>
      </p:sp>
    </p:spTree>
    <p:extLst>
      <p:ext uri="{BB962C8B-B14F-4D97-AF65-F5344CB8AC3E}">
        <p14:creationId xmlns:p14="http://schemas.microsoft.com/office/powerpoint/2010/main" val="2945776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Läs bild</a:t>
            </a:r>
          </a:p>
        </p:txBody>
      </p:sp>
      <p:sp>
        <p:nvSpPr>
          <p:cNvPr id="4" name="Pladsholder til diasnummer 3"/>
          <p:cNvSpPr>
            <a:spLocks noGrp="1"/>
          </p:cNvSpPr>
          <p:nvPr>
            <p:ph type="sldNum" sz="quarter" idx="10"/>
          </p:nvPr>
        </p:nvSpPr>
        <p:spPr/>
        <p:txBody>
          <a:bodyPr/>
          <a:lstStyle/>
          <a:p>
            <a:fld id="{BAD361CA-E377-4917-B906-4984CA82654C}" type="slidenum">
              <a:rPr lang="da-DK" smtClean="0"/>
              <a:t>42</a:t>
            </a:fld>
            <a:endParaRPr lang="da-DK" dirty="0"/>
          </a:p>
        </p:txBody>
      </p:sp>
    </p:spTree>
    <p:extLst>
      <p:ext uri="{BB962C8B-B14F-4D97-AF65-F5344CB8AC3E}">
        <p14:creationId xmlns:p14="http://schemas.microsoft.com/office/powerpoint/2010/main" val="2314036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r>
              <a:rPr lang="sv-SE" dirty="0"/>
              <a:t>Avslut</a:t>
            </a:r>
          </a:p>
        </p:txBody>
      </p:sp>
      <p:sp>
        <p:nvSpPr>
          <p:cNvPr id="4" name="Platshållare för bildnummer 3"/>
          <p:cNvSpPr>
            <a:spLocks noGrp="1"/>
          </p:cNvSpPr>
          <p:nvPr>
            <p:ph type="sldNum" sz="quarter" idx="10"/>
          </p:nvPr>
        </p:nvSpPr>
        <p:spPr/>
        <p:txBody>
          <a:bodyPr/>
          <a:lstStyle/>
          <a:p>
            <a:fld id="{BAD361CA-E377-4917-B906-4984CA82654C}" type="slidenum">
              <a:rPr lang="da-DK" smtClean="0"/>
              <a:t>43</a:t>
            </a:fld>
            <a:endParaRPr lang="da-DK" dirty="0"/>
          </a:p>
        </p:txBody>
      </p:sp>
    </p:spTree>
    <p:extLst>
      <p:ext uri="{BB962C8B-B14F-4D97-AF65-F5344CB8AC3E}">
        <p14:creationId xmlns:p14="http://schemas.microsoft.com/office/powerpoint/2010/main" val="349760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Beskriv de olika situationerna och be deltagarna fundera varför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smärtans intensitet och omfattning inte alltid överensstämmer med skadans omfattning.</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Ex som kan komma upp tankar känslor styr smärtupplevelsen </a:t>
            </a:r>
          </a:p>
          <a:p>
            <a:r>
              <a:rPr lang="sv-SE" sz="1200" kern="1200" dirty="0">
                <a:solidFill>
                  <a:schemeClr val="tx1"/>
                </a:solidFill>
                <a:effectLst/>
                <a:latin typeface="+mn-lt"/>
                <a:ea typeface="+mn-ea"/>
                <a:cs typeface="+mn-cs"/>
              </a:rPr>
              <a:t>Ett annat exempel är när du slår dig på ett finger med en hammare, så känns ofta smärtan intensiv trots att skadan är liten. Genom större fokusering på smärtan känns den intensivare.</a:t>
            </a:r>
          </a:p>
          <a:p>
            <a:r>
              <a:rPr lang="sv-SE" sz="1200" kern="1200" dirty="0">
                <a:solidFill>
                  <a:schemeClr val="tx1"/>
                </a:solidFill>
                <a:effectLst/>
                <a:latin typeface="+mn-lt"/>
                <a:ea typeface="+mn-ea"/>
                <a:cs typeface="+mn-cs"/>
              </a:rPr>
              <a:t>Hur du känslomässigt upplever en situation och tidigare erfarenheter påverkar också smärtupplevelsen.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D361CA-E377-4917-B906-4984CA82654C}"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00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839536" eaLnBrk="0" hangingPunct="0">
              <a:defRPr>
                <a:solidFill>
                  <a:schemeClr val="tx1"/>
                </a:solidFill>
                <a:latin typeface="Arial" pitchFamily="34" charset="0"/>
              </a:defRPr>
            </a:lvl1pPr>
            <a:lvl2pPr marL="472239" indent="-181630" defTabSz="839536" eaLnBrk="0" hangingPunct="0">
              <a:defRPr>
                <a:solidFill>
                  <a:schemeClr val="tx1"/>
                </a:solidFill>
                <a:latin typeface="Arial" pitchFamily="34" charset="0"/>
              </a:defRPr>
            </a:lvl2pPr>
            <a:lvl3pPr marL="726522" indent="-145304" defTabSz="839536" eaLnBrk="0" hangingPunct="0">
              <a:defRPr>
                <a:solidFill>
                  <a:schemeClr val="tx1"/>
                </a:solidFill>
                <a:latin typeface="Arial" pitchFamily="34" charset="0"/>
              </a:defRPr>
            </a:lvl3pPr>
            <a:lvl4pPr marL="1017132" indent="-145304" defTabSz="839536" eaLnBrk="0" hangingPunct="0">
              <a:defRPr>
                <a:solidFill>
                  <a:schemeClr val="tx1"/>
                </a:solidFill>
                <a:latin typeface="Arial" pitchFamily="34" charset="0"/>
              </a:defRPr>
            </a:lvl4pPr>
            <a:lvl5pPr marL="1307740" indent="-145304" defTabSz="839536" eaLnBrk="0" hangingPunct="0">
              <a:defRPr>
                <a:solidFill>
                  <a:schemeClr val="tx1"/>
                </a:solidFill>
                <a:latin typeface="Arial" pitchFamily="34" charset="0"/>
              </a:defRPr>
            </a:lvl5pPr>
            <a:lvl6pPr marL="1598349" indent="-145304" defTabSz="839536" eaLnBrk="0" fontAlgn="base" hangingPunct="0">
              <a:spcBef>
                <a:spcPct val="0"/>
              </a:spcBef>
              <a:spcAft>
                <a:spcPct val="0"/>
              </a:spcAft>
              <a:defRPr>
                <a:solidFill>
                  <a:schemeClr val="tx1"/>
                </a:solidFill>
                <a:latin typeface="Arial" pitchFamily="34" charset="0"/>
              </a:defRPr>
            </a:lvl6pPr>
            <a:lvl7pPr marL="1888957" indent="-145304" defTabSz="839536" eaLnBrk="0" fontAlgn="base" hangingPunct="0">
              <a:spcBef>
                <a:spcPct val="0"/>
              </a:spcBef>
              <a:spcAft>
                <a:spcPct val="0"/>
              </a:spcAft>
              <a:defRPr>
                <a:solidFill>
                  <a:schemeClr val="tx1"/>
                </a:solidFill>
                <a:latin typeface="Arial" pitchFamily="34" charset="0"/>
              </a:defRPr>
            </a:lvl7pPr>
            <a:lvl8pPr marL="2179566" indent="-145304" defTabSz="839536" eaLnBrk="0" fontAlgn="base" hangingPunct="0">
              <a:spcBef>
                <a:spcPct val="0"/>
              </a:spcBef>
              <a:spcAft>
                <a:spcPct val="0"/>
              </a:spcAft>
              <a:defRPr>
                <a:solidFill>
                  <a:schemeClr val="tx1"/>
                </a:solidFill>
                <a:latin typeface="Arial" pitchFamily="34" charset="0"/>
              </a:defRPr>
            </a:lvl8pPr>
            <a:lvl9pPr marL="2470175" indent="-145304" defTabSz="839536" eaLnBrk="0" fontAlgn="base" hangingPunct="0">
              <a:spcBef>
                <a:spcPct val="0"/>
              </a:spcBef>
              <a:spcAft>
                <a:spcPct val="0"/>
              </a:spcAft>
              <a:defRPr>
                <a:solidFill>
                  <a:schemeClr val="tx1"/>
                </a:solidFill>
                <a:latin typeface="Arial" pitchFamily="34" charset="0"/>
              </a:defRPr>
            </a:lvl9pPr>
          </a:lstStyle>
          <a:p>
            <a:pPr eaLnBrk="1" hangingPunct="1"/>
            <a:fld id="{BF03DA2F-F375-4FE5-8374-522F80B35E0E}" type="slidenum">
              <a:rPr lang="da-DK"/>
              <a:pPr eaLnBrk="1" hangingPunct="1"/>
              <a:t>6</a:t>
            </a:fld>
            <a:endParaRPr lang="da-DK"/>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lnSpc>
                <a:spcPct val="90000"/>
              </a:lnSpc>
            </a:pPr>
            <a:endParaRPr lang="da-DK" sz="600" dirty="0">
              <a:latin typeface="Arial" pitchFamily="34" charset="0"/>
            </a:endParaRPr>
          </a:p>
          <a:p>
            <a:pPr eaLnBrk="1" hangingPunct="1">
              <a:lnSpc>
                <a:spcPct val="90000"/>
              </a:lnSpc>
            </a:pPr>
            <a:endParaRPr lang="da-DK" sz="600" dirty="0">
              <a:latin typeface="Arial" pitchFamily="34" charset="0"/>
            </a:endParaRPr>
          </a:p>
          <a:p>
            <a:pPr eaLnBrk="1" hangingPunct="1">
              <a:lnSpc>
                <a:spcPct val="90000"/>
              </a:lnSpc>
            </a:pPr>
            <a:r>
              <a:rPr lang="sv-SE" sz="800" b="1" dirty="0">
                <a:effectLst/>
              </a:rPr>
              <a:t>Smärtupplevelsen</a:t>
            </a:r>
          </a:p>
          <a:p>
            <a:pPr eaLnBrk="1" hangingPunct="1">
              <a:lnSpc>
                <a:spcPct val="90000"/>
              </a:lnSpc>
            </a:pPr>
            <a:r>
              <a:rPr lang="sv-SE" sz="800" dirty="0">
                <a:effectLst/>
              </a:rPr>
              <a:t>Varningssignalerna kommer  från kroppen. Det kan vara signaler från muskler, leder och hud. Hjärnan tar emot dessa signaler och kan välja att öka eller minska dem beroende på situationen, tankar</a:t>
            </a:r>
            <a:r>
              <a:rPr lang="sv-SE" sz="800" baseline="0" dirty="0">
                <a:effectLst/>
              </a:rPr>
              <a:t> och tidigare erfarenheter detta ger oss en smärtupplevelse</a:t>
            </a:r>
            <a:br>
              <a:rPr lang="sv-SE" sz="800" dirty="0">
                <a:effectLst/>
              </a:rPr>
            </a:br>
            <a:br>
              <a:rPr lang="sv-SE" sz="800" dirty="0">
                <a:effectLst/>
              </a:rPr>
            </a:br>
            <a:endParaRPr lang="sv-SE" sz="800" baseline="0" dirty="0">
              <a:effectLst/>
              <a:latin typeface="Arial" pitchFamily="34" charset="0"/>
            </a:endParaRPr>
          </a:p>
        </p:txBody>
      </p:sp>
    </p:spTree>
    <p:extLst>
      <p:ext uri="{BB962C8B-B14F-4D97-AF65-F5344CB8AC3E}">
        <p14:creationId xmlns:p14="http://schemas.microsoft.com/office/powerpoint/2010/main" val="225873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rPr>
              <a:t> Vid</a:t>
            </a:r>
            <a:r>
              <a:rPr lang="sv-SE" sz="1200" baseline="0" dirty="0">
                <a:effectLst/>
              </a:rPr>
              <a:t> ryggbesvär kan en vanlig orsak till smärtan vara, en diskbuktning eller ett diskbråck som också irriterar vävnaden runt omkring och skapar en inflammation i vävnaden runt disken. Det kan också vara från muskler och leder och ligament som smärtar. Vid godartad ryggsmärta är det dock vanligt att vi inte kan avgöra exakt vilken struktur som skickar signaler till hjärnan.</a:t>
            </a:r>
            <a:endParaRPr lang="sv-SE" sz="1200" b="1" dirty="0">
              <a:effectLst/>
            </a:endParaRPr>
          </a:p>
        </p:txBody>
      </p:sp>
      <p:sp>
        <p:nvSpPr>
          <p:cNvPr id="4" name="Platshållare för bildnummer 3"/>
          <p:cNvSpPr>
            <a:spLocks noGrp="1"/>
          </p:cNvSpPr>
          <p:nvPr>
            <p:ph type="sldNum" sz="quarter" idx="10"/>
          </p:nvPr>
        </p:nvSpPr>
        <p:spPr/>
        <p:txBody>
          <a:bodyPr/>
          <a:lstStyle/>
          <a:p>
            <a:fld id="{BAD361CA-E377-4917-B906-4984CA82654C}" type="slidenum">
              <a:rPr lang="da-DK" smtClean="0"/>
              <a:t>7</a:t>
            </a:fld>
            <a:endParaRPr lang="da-DK" dirty="0"/>
          </a:p>
        </p:txBody>
      </p:sp>
    </p:spTree>
    <p:extLst>
      <p:ext uri="{BB962C8B-B14F-4D97-AF65-F5344CB8AC3E}">
        <p14:creationId xmlns:p14="http://schemas.microsoft.com/office/powerpoint/2010/main" val="12758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tabellen här ser ni förekomsten av olika röntgenfynd  hos  individer  </a:t>
            </a:r>
            <a:r>
              <a:rPr lang="sv-SE" b="1" dirty="0"/>
              <a:t>utan</a:t>
            </a:r>
            <a:r>
              <a:rPr lang="sv-SE" dirty="0"/>
              <a:t> symtom från ryggen. Som ni ser ökar röntgen fynden med åldern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Alltså många friska personer utan ryggsmärtor har förändringar på sina MR- och datortomografibilder. </a:t>
            </a:r>
            <a:r>
              <a:rPr lang="sv-SE" sz="1200" kern="1200" dirty="0">
                <a:solidFill>
                  <a:schemeClr val="tx1"/>
                </a:solidFill>
                <a:effectLst/>
                <a:latin typeface="+mn-lt"/>
                <a:ea typeface="+mn-ea"/>
                <a:cs typeface="+mn-cs"/>
              </a:rPr>
              <a:t>Förändringar som syns på röntgen kan vara slumpmässiga, utan samband med smärta. Detta medför att röntgen ofta inte kan förklara varför ryggsmärtan har uppkommit</a:t>
            </a:r>
            <a:r>
              <a:rPr lang="sv-SE" sz="1200" i="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BAD361CA-E377-4917-B906-4984CA82654C}" type="slidenum">
              <a:rPr lang="da-DK" smtClean="0"/>
              <a:t>8</a:t>
            </a:fld>
            <a:endParaRPr lang="da-DK" dirty="0"/>
          </a:p>
        </p:txBody>
      </p:sp>
    </p:spTree>
    <p:extLst>
      <p:ext uri="{BB962C8B-B14F-4D97-AF65-F5344CB8AC3E}">
        <p14:creationId xmlns:p14="http://schemas.microsoft.com/office/powerpoint/2010/main" val="202571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D361CA-E377-4917-B906-4984CA82654C}" type="slidenum">
              <a:rPr lang="da-DK" smtClean="0"/>
              <a:t>10</a:t>
            </a:fld>
            <a:endParaRPr lang="da-DK" dirty="0"/>
          </a:p>
        </p:txBody>
      </p:sp>
    </p:spTree>
    <p:extLst>
      <p:ext uri="{BB962C8B-B14F-4D97-AF65-F5344CB8AC3E}">
        <p14:creationId xmlns:p14="http://schemas.microsoft.com/office/powerpoint/2010/main" val="61727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Ref idx="1003">
        <a:schemeClr val="bg1"/>
      </p:bgRef>
    </p:bg>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Afrundet rektangel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U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a:t>Klik for at redigere i master</a:t>
            </a:r>
            <a:endParaRPr kumimoji="0" lang="en-US"/>
          </a:p>
        </p:txBody>
      </p:sp>
      <p:sp>
        <p:nvSpPr>
          <p:cNvPr id="28" name="Pladsholder til dato 27"/>
          <p:cNvSpPr>
            <a:spLocks noGrp="1"/>
          </p:cNvSpPr>
          <p:nvPr>
            <p:ph type="dt" sz="half" idx="10"/>
          </p:nvPr>
        </p:nvSpPr>
        <p:spPr/>
        <p:txBody>
          <a:bodyPr/>
          <a:lstStyle/>
          <a:p>
            <a:fld id="{98925D91-F477-411F-B495-CF30E88FBA05}" type="datetime1">
              <a:rPr lang="en-GB" smtClean="0">
                <a:solidFill>
                  <a:srgbClr val="4F271C"/>
                </a:solidFill>
              </a:rPr>
              <a:pPr/>
              <a:t>30/10/2023</a:t>
            </a:fld>
            <a:endParaRPr lang="en-GB" dirty="0">
              <a:solidFill>
                <a:srgbClr val="4F271C"/>
              </a:solidFill>
            </a:endParaRPr>
          </a:p>
        </p:txBody>
      </p:sp>
      <p:sp>
        <p:nvSpPr>
          <p:cNvPr id="17" name="Pladsholder til sidefod 16"/>
          <p:cNvSpPr>
            <a:spLocks noGrp="1"/>
          </p:cNvSpPr>
          <p:nvPr>
            <p:ph type="ftr" sz="quarter" idx="11"/>
          </p:nvPr>
        </p:nvSpPr>
        <p:spPr/>
        <p:txBody>
          <a:bodyPr/>
          <a:lstStyle/>
          <a:p>
            <a:endParaRPr lang="en-GB" dirty="0">
              <a:solidFill>
                <a:srgbClr val="4F271C"/>
              </a:solidFill>
            </a:endParaRPr>
          </a:p>
        </p:txBody>
      </p:sp>
      <p:sp>
        <p:nvSpPr>
          <p:cNvPr id="29" name="Pladsholder til diasnummer 28"/>
          <p:cNvSpPr>
            <a:spLocks noGrp="1"/>
          </p:cNvSpPr>
          <p:nvPr>
            <p:ph type="sldNum" sz="quarter" idx="12"/>
          </p:nvPr>
        </p:nvSpPr>
        <p:spPr/>
        <p:txBody>
          <a:bodyPr lIns="0" tIns="0" rIns="0" bIns="0">
            <a:noAutofit/>
          </a:bodyPr>
          <a:lstStyle>
            <a:lvl1pPr>
              <a:defRPr sz="1400">
                <a:solidFill>
                  <a:srgbClr val="FFFFFF"/>
                </a:solidFill>
              </a:defRPr>
            </a:lvl1pPr>
          </a:lstStyle>
          <a:p>
            <a:fld id="{1AE4751A-AA96-4646-BD73-768A52C93DF9}" type="slidenum">
              <a:rPr lang="en-GB" smtClean="0"/>
              <a:pPr/>
              <a:t>‹#›</a:t>
            </a:fld>
            <a:endParaRPr lang="en-GB" dirty="0"/>
          </a:p>
        </p:txBody>
      </p:sp>
      <p:sp>
        <p:nvSpPr>
          <p:cNvPr id="7" name="Rektangel 6"/>
          <p:cNvSpPr/>
          <p:nvPr/>
        </p:nvSpPr>
        <p:spPr>
          <a:xfrm>
            <a:off x="62931" y="1449303"/>
            <a:ext cx="9021537" cy="197969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ktangel 10"/>
          <p:cNvSpPr/>
          <p:nvPr/>
        </p:nvSpPr>
        <p:spPr>
          <a:xfrm>
            <a:off x="56900" y="3415855"/>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a-DK"/>
              <a:t>Klik for at redigere i master</a:t>
            </a:r>
            <a:endParaRPr kumimoji="0" lang="en-US"/>
          </a:p>
        </p:txBody>
      </p:sp>
    </p:spTree>
    <p:extLst>
      <p:ext uri="{BB962C8B-B14F-4D97-AF65-F5344CB8AC3E}">
        <p14:creationId xmlns:p14="http://schemas.microsoft.com/office/powerpoint/2010/main" val="25432840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8CEA4DB3-025A-4A6D-AB76-F6E01726ED52}" type="datetime1">
              <a:rPr lang="en-GB" smtClean="0">
                <a:solidFill>
                  <a:srgbClr val="4F271C"/>
                </a:solidFill>
              </a:rPr>
              <a:pPr/>
              <a:t>30/10/2023</a:t>
            </a:fld>
            <a:endParaRPr lang="en-GB" dirty="0">
              <a:solidFill>
                <a:srgbClr val="4F271C"/>
              </a:solidFill>
            </a:endParaRPr>
          </a:p>
        </p:txBody>
      </p:sp>
      <p:sp>
        <p:nvSpPr>
          <p:cNvPr id="5" name="Pladsholder til sidefod 4"/>
          <p:cNvSpPr>
            <a:spLocks noGrp="1"/>
          </p:cNvSpPr>
          <p:nvPr>
            <p:ph type="ftr" sz="quarter" idx="11"/>
          </p:nvPr>
        </p:nvSpPr>
        <p:spPr/>
        <p:txBody>
          <a:bodyPr/>
          <a:lstStyle/>
          <a:p>
            <a:endParaRPr lang="en-GB" dirty="0">
              <a:solidFill>
                <a:srgbClr val="4F271C"/>
              </a:solidFill>
            </a:endParaRPr>
          </a:p>
        </p:txBody>
      </p:sp>
      <p:sp>
        <p:nvSpPr>
          <p:cNvPr id="6" name="Pladsholder til diasnummer 5"/>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299224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41"/>
            <a:ext cx="2011680" cy="5851525"/>
          </a:xfrm>
        </p:spPr>
        <p:txBody>
          <a:bodyPr vert="eaVert"/>
          <a:lstStyle/>
          <a:p>
            <a:r>
              <a:rPr kumimoji="0" lang="da-DK"/>
              <a:t>Klik for at redigere i master</a:t>
            </a:r>
            <a:endParaRPr kumimoji="0" lang="en-US"/>
          </a:p>
        </p:txBody>
      </p:sp>
      <p:sp>
        <p:nvSpPr>
          <p:cNvPr id="3" name="Pladsholder til lodret titel 2"/>
          <p:cNvSpPr>
            <a:spLocks noGrp="1"/>
          </p:cNvSpPr>
          <p:nvPr>
            <p:ph type="body" orient="vert" idx="1"/>
          </p:nvPr>
        </p:nvSpPr>
        <p:spPr>
          <a:xfrm>
            <a:off x="914400" y="274640"/>
            <a:ext cx="5562600" cy="5851525"/>
          </a:xfrm>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Pladsholder til dato 3"/>
          <p:cNvSpPr>
            <a:spLocks noGrp="1"/>
          </p:cNvSpPr>
          <p:nvPr>
            <p:ph type="dt" sz="half" idx="10"/>
          </p:nvPr>
        </p:nvSpPr>
        <p:spPr/>
        <p:txBody>
          <a:bodyPr/>
          <a:lstStyle/>
          <a:p>
            <a:fld id="{5288F1D3-D867-42F7-9C7D-79970AC61BB8}" type="datetime1">
              <a:rPr lang="en-GB" smtClean="0">
                <a:solidFill>
                  <a:srgbClr val="4F271C"/>
                </a:solidFill>
              </a:rPr>
              <a:pPr/>
              <a:t>30/10/2023</a:t>
            </a:fld>
            <a:endParaRPr lang="en-GB" dirty="0">
              <a:solidFill>
                <a:srgbClr val="4F271C"/>
              </a:solidFill>
            </a:endParaRPr>
          </a:p>
        </p:txBody>
      </p:sp>
      <p:sp>
        <p:nvSpPr>
          <p:cNvPr id="5" name="Pladsholder til sidefod 4"/>
          <p:cNvSpPr>
            <a:spLocks noGrp="1"/>
          </p:cNvSpPr>
          <p:nvPr>
            <p:ph type="ftr" sz="quarter" idx="11"/>
          </p:nvPr>
        </p:nvSpPr>
        <p:spPr/>
        <p:txBody>
          <a:bodyPr/>
          <a:lstStyle/>
          <a:p>
            <a:endParaRPr lang="en-GB" dirty="0">
              <a:solidFill>
                <a:srgbClr val="4F271C"/>
              </a:solidFill>
            </a:endParaRPr>
          </a:p>
        </p:txBody>
      </p:sp>
      <p:sp>
        <p:nvSpPr>
          <p:cNvPr id="6" name="Pladsholder til diasnummer 5"/>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186916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white">
    <p:spTree>
      <p:nvGrpSpPr>
        <p:cNvPr id="1" name=""/>
        <p:cNvGrpSpPr/>
        <p:nvPr/>
      </p:nvGrpSpPr>
      <p:grpSpPr>
        <a:xfrm>
          <a:off x="0" y="0"/>
          <a:ext cx="0" cy="0"/>
          <a:chOff x="0" y="0"/>
          <a:chExt cx="0" cy="0"/>
        </a:xfrm>
      </p:grpSpPr>
      <p:sp>
        <p:nvSpPr>
          <p:cNvPr id="4" name="Rubrik 3"/>
          <p:cNvSpPr>
            <a:spLocks noGrp="1"/>
          </p:cNvSpPr>
          <p:nvPr>
            <p:ph type="title"/>
          </p:nvPr>
        </p:nvSpPr>
        <p:spPr>
          <a:xfrm>
            <a:off x="685076" y="999227"/>
            <a:ext cx="7737588" cy="831131"/>
          </a:xfrm>
          <a:prstGeom prst="rect">
            <a:avLst/>
          </a:prstGeom>
        </p:spPr>
        <p:txBody>
          <a:bodyPr vert="horz">
            <a:normAutofit/>
          </a:bodyPr>
          <a:lstStyle>
            <a:lvl1pPr algn="l">
              <a:defRPr sz="2700">
                <a:latin typeface="+mn-lt"/>
              </a:defRPr>
            </a:lvl1pPr>
          </a:lstStyle>
          <a:p>
            <a:r>
              <a:rPr lang="en-US"/>
              <a:t>Click to edit Master title style</a:t>
            </a:r>
            <a:endParaRPr lang="sv-SE"/>
          </a:p>
        </p:txBody>
      </p:sp>
      <p:sp>
        <p:nvSpPr>
          <p:cNvPr id="7" name="Platshållare för datum 3">
            <a:extLst>
              <a:ext uri="{FF2B5EF4-FFF2-40B4-BE49-F238E27FC236}">
                <a16:creationId xmlns:a16="http://schemas.microsoft.com/office/drawing/2014/main" id="{6E8A9794-CEFE-D345-961B-5A4E8880030B}"/>
              </a:ext>
            </a:extLst>
          </p:cNvPr>
          <p:cNvSpPr>
            <a:spLocks noGrp="1"/>
          </p:cNvSpPr>
          <p:nvPr>
            <p:ph type="dt" sz="half" idx="10"/>
          </p:nvPr>
        </p:nvSpPr>
        <p:spPr>
          <a:xfrm>
            <a:off x="6662094" y="361000"/>
            <a:ext cx="1431193" cy="264685"/>
          </a:xfrm>
          <a:prstGeom prst="rect">
            <a:avLst/>
          </a:prstGeom>
        </p:spPr>
        <p:txBody>
          <a:bodyPr/>
          <a:lstStyle>
            <a:lvl1pPr algn="r">
              <a:defRPr sz="825" cap="all"/>
            </a:lvl1pPr>
          </a:lstStyle>
          <a:p>
            <a:endParaRPr lang="sv-SE" dirty="0"/>
          </a:p>
        </p:txBody>
      </p:sp>
      <p:sp>
        <p:nvSpPr>
          <p:cNvPr id="8" name="Platshållare för bildnummer 5">
            <a:extLst>
              <a:ext uri="{FF2B5EF4-FFF2-40B4-BE49-F238E27FC236}">
                <a16:creationId xmlns:a16="http://schemas.microsoft.com/office/drawing/2014/main" id="{C34BD25E-93FB-C347-9DD2-F8C3A25A8F85}"/>
              </a:ext>
            </a:extLst>
          </p:cNvPr>
          <p:cNvSpPr>
            <a:spLocks noGrp="1"/>
          </p:cNvSpPr>
          <p:nvPr>
            <p:ph type="sldNum" sz="quarter" idx="12"/>
          </p:nvPr>
        </p:nvSpPr>
        <p:spPr>
          <a:xfrm>
            <a:off x="7962261" y="361656"/>
            <a:ext cx="553784" cy="264685"/>
          </a:xfrm>
          <a:prstGeom prst="rect">
            <a:avLst/>
          </a:prstGeom>
        </p:spPr>
        <p:txBody>
          <a:bodyPr/>
          <a:lstStyle>
            <a:lvl1pPr algn="r">
              <a:defRPr sz="825"/>
            </a:lvl1pPr>
          </a:lstStyle>
          <a:p>
            <a:fld id="{80A4C9D9-979F-D94A-9054-C3B7EAD37AEB}" type="slidenum">
              <a:rPr lang="sv-SE" smtClean="0"/>
              <a:pPr/>
              <a:t>‹#›</a:t>
            </a:fld>
            <a:endParaRPr lang="sv-SE" dirty="0"/>
          </a:p>
        </p:txBody>
      </p:sp>
      <p:sp>
        <p:nvSpPr>
          <p:cNvPr id="9" name="Platshållare för sidfot 4">
            <a:extLst>
              <a:ext uri="{FF2B5EF4-FFF2-40B4-BE49-F238E27FC236}">
                <a16:creationId xmlns:a16="http://schemas.microsoft.com/office/drawing/2014/main" id="{E1FE13A0-826F-D54F-9CB6-234D7BD513A1}"/>
              </a:ext>
            </a:extLst>
          </p:cNvPr>
          <p:cNvSpPr>
            <a:spLocks noGrp="1"/>
          </p:cNvSpPr>
          <p:nvPr>
            <p:ph type="ftr" sz="quarter" idx="11"/>
          </p:nvPr>
        </p:nvSpPr>
        <p:spPr>
          <a:xfrm>
            <a:off x="593363" y="361000"/>
            <a:ext cx="5836917" cy="265340"/>
          </a:xfrm>
          <a:prstGeom prst="rect">
            <a:avLst/>
          </a:prstGeom>
        </p:spPr>
        <p:txBody>
          <a:bodyPr anchor="b"/>
          <a:lstStyle>
            <a:lvl1pPr>
              <a:defRPr sz="825"/>
            </a:lvl1pPr>
          </a:lstStyle>
          <a:p>
            <a:endParaRPr lang="sv-SE" dirty="0"/>
          </a:p>
        </p:txBody>
      </p:sp>
    </p:spTree>
    <p:extLst>
      <p:ext uri="{BB962C8B-B14F-4D97-AF65-F5344CB8AC3E}">
        <p14:creationId xmlns:p14="http://schemas.microsoft.com/office/powerpoint/2010/main" val="225109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baseline="0"/>
            </a:lvl1pPr>
          </a:lstStyle>
          <a:p>
            <a:r>
              <a:rPr kumimoji="0" lang="da-DK" dirty="0"/>
              <a:t>Klik for at redigere i master</a:t>
            </a:r>
            <a:endParaRPr kumimoji="0" lang="en-US" dirty="0"/>
          </a:p>
        </p:txBody>
      </p:sp>
      <p:sp>
        <p:nvSpPr>
          <p:cNvPr id="4" name="Pladsholder til dato 3"/>
          <p:cNvSpPr>
            <a:spLocks noGrp="1"/>
          </p:cNvSpPr>
          <p:nvPr>
            <p:ph type="dt" sz="half" idx="10"/>
          </p:nvPr>
        </p:nvSpPr>
        <p:spPr/>
        <p:txBody>
          <a:bodyPr/>
          <a:lstStyle/>
          <a:p>
            <a:fld id="{C649B18D-4B0B-4507-A3BD-D024147B40F2}" type="datetime1">
              <a:rPr lang="en-GB" smtClean="0">
                <a:solidFill>
                  <a:srgbClr val="4F271C"/>
                </a:solidFill>
              </a:rPr>
              <a:pPr/>
              <a:t>30/10/2023</a:t>
            </a:fld>
            <a:endParaRPr lang="en-GB" dirty="0">
              <a:solidFill>
                <a:srgbClr val="4F271C"/>
              </a:solidFill>
            </a:endParaRPr>
          </a:p>
        </p:txBody>
      </p:sp>
      <p:sp>
        <p:nvSpPr>
          <p:cNvPr id="5" name="Pladsholder til sidefod 4"/>
          <p:cNvSpPr>
            <a:spLocks noGrp="1"/>
          </p:cNvSpPr>
          <p:nvPr>
            <p:ph type="ftr" sz="quarter" idx="11"/>
          </p:nvPr>
        </p:nvSpPr>
        <p:spPr/>
        <p:txBody>
          <a:bodyPr/>
          <a:lstStyle/>
          <a:p>
            <a:endParaRPr lang="en-GB" dirty="0">
              <a:solidFill>
                <a:srgbClr val="4F271C"/>
              </a:solidFill>
            </a:endParaRPr>
          </a:p>
        </p:txBody>
      </p:sp>
      <p:sp>
        <p:nvSpPr>
          <p:cNvPr id="6" name="Pladsholder til diasnummer 5"/>
          <p:cNvSpPr>
            <a:spLocks noGrp="1"/>
          </p:cNvSpPr>
          <p:nvPr>
            <p:ph type="sldNum" sz="quarter" idx="12"/>
          </p:nvPr>
        </p:nvSpPr>
        <p:spPr/>
        <p:txBody>
          <a:bodyPr/>
          <a:lstStyle/>
          <a:p>
            <a:fld id="{1AE4751A-AA96-4646-BD73-768A52C93DF9}" type="slidenum">
              <a:rPr lang="en-GB" smtClean="0"/>
              <a:pPr/>
              <a:t>‹#›</a:t>
            </a:fld>
            <a:endParaRPr lang="en-GB" dirty="0"/>
          </a:p>
        </p:txBody>
      </p:sp>
      <p:sp>
        <p:nvSpPr>
          <p:cNvPr id="8" name="Pladsholder til indhold 7"/>
          <p:cNvSpPr>
            <a:spLocks noGrp="1"/>
          </p:cNvSpPr>
          <p:nvPr>
            <p:ph sz="quarter" idx="1"/>
          </p:nvPr>
        </p:nvSpPr>
        <p:spPr>
          <a:xfrm>
            <a:off x="914400" y="1447800"/>
            <a:ext cx="7772400" cy="4572000"/>
          </a:xfrm>
        </p:spPr>
        <p:txBody>
          <a:bodyPr vert="horz"/>
          <a:lstStyle/>
          <a:p>
            <a:pPr lvl="0" eaLnBrk="1" latinLnBrk="0" hangingPunct="1"/>
            <a:r>
              <a:rPr lang="da-DK" dirty="0"/>
              <a:t>Klik for at redigere i master</a:t>
            </a:r>
          </a:p>
          <a:p>
            <a:pPr lvl="1" eaLnBrk="1" latinLnBrk="0" hangingPunct="1"/>
            <a:r>
              <a:rPr lang="da-DK" dirty="0"/>
              <a:t>Andet niveau</a:t>
            </a:r>
          </a:p>
          <a:p>
            <a:pPr lvl="2" eaLnBrk="1" latinLnBrk="0" hangingPunct="1"/>
            <a:r>
              <a:rPr lang="da-DK" dirty="0"/>
              <a:t>Tredje niveau</a:t>
            </a:r>
          </a:p>
          <a:p>
            <a:pPr lvl="3" eaLnBrk="1" latinLnBrk="0" hangingPunct="1"/>
            <a:r>
              <a:rPr lang="da-DK" dirty="0"/>
              <a:t>Fjerde niveau</a:t>
            </a:r>
          </a:p>
          <a:p>
            <a:pPr lvl="4" eaLnBrk="1" latinLnBrk="0" hangingPunct="1"/>
            <a:r>
              <a:rPr lang="da-DK" dirty="0"/>
              <a:t>Femte niveau</a:t>
            </a:r>
            <a:endParaRPr kumimoji="0" lang="en-US" dirty="0"/>
          </a:p>
        </p:txBody>
      </p:sp>
    </p:spTree>
    <p:extLst>
      <p:ext uri="{BB962C8B-B14F-4D97-AF65-F5344CB8AC3E}">
        <p14:creationId xmlns:p14="http://schemas.microsoft.com/office/powerpoint/2010/main" val="7987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3">
        <a:schemeClr val="bg1"/>
      </p:bgRef>
    </p:bg>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Afrundet rektangel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da-DK"/>
              <a:t>Klik for at redigere i master</a:t>
            </a:r>
            <a:endParaRPr kumimoji="0" lang="en-US"/>
          </a:p>
        </p:txBody>
      </p:sp>
      <p:sp>
        <p:nvSpPr>
          <p:cNvPr id="3" name="Pladsholder til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a:t>Klik for at redigere i master</a:t>
            </a:r>
          </a:p>
        </p:txBody>
      </p:sp>
      <p:sp>
        <p:nvSpPr>
          <p:cNvPr id="4" name="Pladsholder til dato 3"/>
          <p:cNvSpPr>
            <a:spLocks noGrp="1"/>
          </p:cNvSpPr>
          <p:nvPr>
            <p:ph type="dt" sz="half" idx="10"/>
          </p:nvPr>
        </p:nvSpPr>
        <p:spPr/>
        <p:txBody>
          <a:bodyPr/>
          <a:lstStyle/>
          <a:p>
            <a:fld id="{5766D300-F6BC-404B-A202-230BA0E74B5F}" type="datetime1">
              <a:rPr lang="en-GB" smtClean="0">
                <a:solidFill>
                  <a:srgbClr val="4F271C"/>
                </a:solidFill>
              </a:rPr>
              <a:pPr/>
              <a:t>30/10/2023</a:t>
            </a:fld>
            <a:endParaRPr lang="en-GB" dirty="0">
              <a:solidFill>
                <a:srgbClr val="4F271C"/>
              </a:solidFill>
            </a:endParaRPr>
          </a:p>
        </p:txBody>
      </p:sp>
      <p:sp>
        <p:nvSpPr>
          <p:cNvPr id="5" name="Pladsholder til sidefod 4"/>
          <p:cNvSpPr>
            <a:spLocks noGrp="1"/>
          </p:cNvSpPr>
          <p:nvPr>
            <p:ph type="ftr" sz="quarter" idx="11"/>
          </p:nvPr>
        </p:nvSpPr>
        <p:spPr>
          <a:xfrm>
            <a:off x="800100" y="6172200"/>
            <a:ext cx="4000500" cy="457200"/>
          </a:xfrm>
        </p:spPr>
        <p:txBody>
          <a:bodyPr/>
          <a:lstStyle/>
          <a:p>
            <a:endParaRPr lang="en-GB" dirty="0">
              <a:solidFill>
                <a:srgbClr val="4F271C"/>
              </a:solidFill>
            </a:endParaRPr>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Pladsholder til diasnummer 5"/>
          <p:cNvSpPr>
            <a:spLocks noGrp="1"/>
          </p:cNvSpPr>
          <p:nvPr>
            <p:ph type="sldNum" sz="quarter" idx="12"/>
          </p:nvPr>
        </p:nvSpPr>
        <p:spPr>
          <a:xfrm>
            <a:off x="146304" y="6208776"/>
            <a:ext cx="457200" cy="457200"/>
          </a:xfrm>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3344977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5" name="Pladsholder til dato 4"/>
          <p:cNvSpPr>
            <a:spLocks noGrp="1"/>
          </p:cNvSpPr>
          <p:nvPr>
            <p:ph type="dt" sz="half" idx="10"/>
          </p:nvPr>
        </p:nvSpPr>
        <p:spPr/>
        <p:txBody>
          <a:bodyPr/>
          <a:lstStyle/>
          <a:p>
            <a:fld id="{0700C93E-C1D2-40DC-907D-7F2436D04C55}" type="datetime1">
              <a:rPr lang="en-GB" smtClean="0">
                <a:solidFill>
                  <a:srgbClr val="4F271C"/>
                </a:solidFill>
              </a:rPr>
              <a:pPr/>
              <a:t>30/10/2023</a:t>
            </a:fld>
            <a:endParaRPr lang="en-GB" dirty="0">
              <a:solidFill>
                <a:srgbClr val="4F271C"/>
              </a:solidFill>
            </a:endParaRPr>
          </a:p>
        </p:txBody>
      </p:sp>
      <p:sp>
        <p:nvSpPr>
          <p:cNvPr id="6" name="Pladsholder til sidefod 5"/>
          <p:cNvSpPr>
            <a:spLocks noGrp="1"/>
          </p:cNvSpPr>
          <p:nvPr>
            <p:ph type="ftr" sz="quarter" idx="11"/>
          </p:nvPr>
        </p:nvSpPr>
        <p:spPr/>
        <p:txBody>
          <a:bodyPr/>
          <a:lstStyle/>
          <a:p>
            <a:endParaRPr lang="en-GB" dirty="0">
              <a:solidFill>
                <a:srgbClr val="4F271C"/>
              </a:solidFill>
            </a:endParaRPr>
          </a:p>
        </p:txBody>
      </p:sp>
      <p:sp>
        <p:nvSpPr>
          <p:cNvPr id="7" name="Pladsholder til diasnummer 6"/>
          <p:cNvSpPr>
            <a:spLocks noGrp="1"/>
          </p:cNvSpPr>
          <p:nvPr>
            <p:ph type="sldNum" sz="quarter" idx="12"/>
          </p:nvPr>
        </p:nvSpPr>
        <p:spPr/>
        <p:txBody>
          <a:bodyPr/>
          <a:lstStyle/>
          <a:p>
            <a:fld id="{1AE4751A-AA96-4646-BD73-768A52C93DF9}" type="slidenum">
              <a:rPr lang="en-GB" smtClean="0"/>
              <a:pPr/>
              <a:t>‹#›</a:t>
            </a:fld>
            <a:endParaRPr lang="en-GB" dirty="0"/>
          </a:p>
        </p:txBody>
      </p:sp>
      <p:sp>
        <p:nvSpPr>
          <p:cNvPr id="9" name="Pladsholder til indhold 8"/>
          <p:cNvSpPr>
            <a:spLocks noGrp="1"/>
          </p:cNvSpPr>
          <p:nvPr>
            <p:ph sz="quarter" idx="1"/>
          </p:nvPr>
        </p:nvSpPr>
        <p:spPr>
          <a:xfrm>
            <a:off x="914400" y="1447800"/>
            <a:ext cx="3749040" cy="45720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11" name="Pladsholder til indhold 10"/>
          <p:cNvSpPr>
            <a:spLocks noGrp="1"/>
          </p:cNvSpPr>
          <p:nvPr>
            <p:ph sz="quarter" idx="2"/>
          </p:nvPr>
        </p:nvSpPr>
        <p:spPr>
          <a:xfrm>
            <a:off x="4933950" y="1447800"/>
            <a:ext cx="3749040" cy="45720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Tree>
    <p:extLst>
      <p:ext uri="{BB962C8B-B14F-4D97-AF65-F5344CB8AC3E}">
        <p14:creationId xmlns:p14="http://schemas.microsoft.com/office/powerpoint/2010/main" val="169843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nchor="b" anchorCtr="0"/>
          <a:lstStyle>
            <a:lvl1pPr>
              <a:defRPr/>
            </a:lvl1pPr>
          </a:lstStyle>
          <a:p>
            <a:r>
              <a:rPr kumimoji="0" lang="da-DK"/>
              <a:t>Klik for at redigere i master</a:t>
            </a:r>
            <a:endParaRPr kumimoji="0" lang="en-US"/>
          </a:p>
        </p:txBody>
      </p:sp>
      <p:sp>
        <p:nvSpPr>
          <p:cNvPr id="3" name="Pladsholder til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a-DK"/>
              <a:t>Klik for at redigere i master</a:t>
            </a:r>
          </a:p>
        </p:txBody>
      </p:sp>
      <p:sp>
        <p:nvSpPr>
          <p:cNvPr id="4" name="Pladsholder til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a-DK"/>
              <a:t>Klik for at redigere i master</a:t>
            </a:r>
          </a:p>
        </p:txBody>
      </p:sp>
      <p:sp>
        <p:nvSpPr>
          <p:cNvPr id="7" name="Pladsholder til dato 6"/>
          <p:cNvSpPr>
            <a:spLocks noGrp="1"/>
          </p:cNvSpPr>
          <p:nvPr>
            <p:ph type="dt" sz="half" idx="10"/>
          </p:nvPr>
        </p:nvSpPr>
        <p:spPr/>
        <p:txBody>
          <a:bodyPr/>
          <a:lstStyle/>
          <a:p>
            <a:fld id="{298C6B4C-ACCE-4807-B086-FE0955FD583E}" type="datetime1">
              <a:rPr lang="en-GB" smtClean="0">
                <a:solidFill>
                  <a:srgbClr val="4F271C"/>
                </a:solidFill>
              </a:rPr>
              <a:pPr/>
              <a:t>30/10/2023</a:t>
            </a:fld>
            <a:endParaRPr lang="en-GB" dirty="0">
              <a:solidFill>
                <a:srgbClr val="4F271C"/>
              </a:solidFill>
            </a:endParaRPr>
          </a:p>
        </p:txBody>
      </p:sp>
      <p:sp>
        <p:nvSpPr>
          <p:cNvPr id="8" name="Pladsholder til sidefod 7"/>
          <p:cNvSpPr>
            <a:spLocks noGrp="1"/>
          </p:cNvSpPr>
          <p:nvPr>
            <p:ph type="ftr" sz="quarter" idx="11"/>
          </p:nvPr>
        </p:nvSpPr>
        <p:spPr/>
        <p:txBody>
          <a:bodyPr/>
          <a:lstStyle/>
          <a:p>
            <a:endParaRPr lang="en-GB" dirty="0">
              <a:solidFill>
                <a:srgbClr val="4F271C"/>
              </a:solidFill>
            </a:endParaRPr>
          </a:p>
        </p:txBody>
      </p:sp>
      <p:sp>
        <p:nvSpPr>
          <p:cNvPr id="9" name="Pladsholder til diasnummer 8"/>
          <p:cNvSpPr>
            <a:spLocks noGrp="1"/>
          </p:cNvSpPr>
          <p:nvPr>
            <p:ph type="sldNum" sz="quarter" idx="12"/>
          </p:nvPr>
        </p:nvSpPr>
        <p:spPr/>
        <p:txBody>
          <a:bodyPr/>
          <a:lstStyle/>
          <a:p>
            <a:fld id="{1AE4751A-AA96-4646-BD73-768A52C93DF9}" type="slidenum">
              <a:rPr lang="en-GB" smtClean="0"/>
              <a:pPr/>
              <a:t>‹#›</a:t>
            </a:fld>
            <a:endParaRPr lang="en-GB" dirty="0"/>
          </a:p>
        </p:txBody>
      </p:sp>
      <p:sp>
        <p:nvSpPr>
          <p:cNvPr id="11" name="Pladsholder til indhold 10"/>
          <p:cNvSpPr>
            <a:spLocks noGrp="1"/>
          </p:cNvSpPr>
          <p:nvPr>
            <p:ph sz="half" idx="2"/>
          </p:nvPr>
        </p:nvSpPr>
        <p:spPr>
          <a:xfrm>
            <a:off x="914400" y="2247900"/>
            <a:ext cx="3733800" cy="38862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13" name="Pladsholder til indhold 12"/>
          <p:cNvSpPr>
            <a:spLocks noGrp="1"/>
          </p:cNvSpPr>
          <p:nvPr>
            <p:ph sz="half" idx="4"/>
          </p:nvPr>
        </p:nvSpPr>
        <p:spPr>
          <a:xfrm>
            <a:off x="4953000" y="2247900"/>
            <a:ext cx="3733800" cy="38862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Tree>
    <p:extLst>
      <p:ext uri="{BB962C8B-B14F-4D97-AF65-F5344CB8AC3E}">
        <p14:creationId xmlns:p14="http://schemas.microsoft.com/office/powerpoint/2010/main" val="24131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a:t>Klik for at redigere i master</a:t>
            </a:r>
            <a:endParaRPr kumimoji="0" lang="en-US"/>
          </a:p>
        </p:txBody>
      </p:sp>
      <p:sp>
        <p:nvSpPr>
          <p:cNvPr id="3" name="Pladsholder til dato 2"/>
          <p:cNvSpPr>
            <a:spLocks noGrp="1"/>
          </p:cNvSpPr>
          <p:nvPr>
            <p:ph type="dt" sz="half" idx="10"/>
          </p:nvPr>
        </p:nvSpPr>
        <p:spPr/>
        <p:txBody>
          <a:bodyPr/>
          <a:lstStyle/>
          <a:p>
            <a:fld id="{3BB04174-131D-45F8-8301-FEACE415B20D}" type="datetime1">
              <a:rPr lang="en-GB" smtClean="0">
                <a:solidFill>
                  <a:srgbClr val="4F271C"/>
                </a:solidFill>
              </a:rPr>
              <a:pPr/>
              <a:t>30/10/2023</a:t>
            </a:fld>
            <a:endParaRPr lang="en-GB" dirty="0">
              <a:solidFill>
                <a:srgbClr val="4F271C"/>
              </a:solidFill>
            </a:endParaRPr>
          </a:p>
        </p:txBody>
      </p:sp>
      <p:sp>
        <p:nvSpPr>
          <p:cNvPr id="4" name="Pladsholder til sidefod 3"/>
          <p:cNvSpPr>
            <a:spLocks noGrp="1"/>
          </p:cNvSpPr>
          <p:nvPr>
            <p:ph type="ftr" sz="quarter" idx="11"/>
          </p:nvPr>
        </p:nvSpPr>
        <p:spPr/>
        <p:txBody>
          <a:bodyPr/>
          <a:lstStyle/>
          <a:p>
            <a:endParaRPr lang="en-GB" dirty="0">
              <a:solidFill>
                <a:srgbClr val="4F271C"/>
              </a:solidFill>
            </a:endParaRPr>
          </a:p>
        </p:txBody>
      </p:sp>
      <p:sp>
        <p:nvSpPr>
          <p:cNvPr id="5" name="Pladsholder til diasnummer 4"/>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285909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C8A1100-CA81-4037-B852-E3648C7D3D98}" type="datetime1">
              <a:rPr lang="en-GB" smtClean="0">
                <a:solidFill>
                  <a:srgbClr val="4F271C"/>
                </a:solidFill>
              </a:rPr>
              <a:pPr/>
              <a:t>30/10/2023</a:t>
            </a:fld>
            <a:endParaRPr lang="en-GB" dirty="0">
              <a:solidFill>
                <a:srgbClr val="4F271C"/>
              </a:solidFill>
            </a:endParaRPr>
          </a:p>
        </p:txBody>
      </p:sp>
      <p:sp>
        <p:nvSpPr>
          <p:cNvPr id="3" name="Pladsholder til sidefod 2"/>
          <p:cNvSpPr>
            <a:spLocks noGrp="1"/>
          </p:cNvSpPr>
          <p:nvPr>
            <p:ph type="ftr" sz="quarter" idx="11"/>
          </p:nvPr>
        </p:nvSpPr>
        <p:spPr/>
        <p:txBody>
          <a:bodyPr/>
          <a:lstStyle/>
          <a:p>
            <a:endParaRPr lang="en-GB" dirty="0">
              <a:solidFill>
                <a:srgbClr val="4F271C"/>
              </a:solidFill>
            </a:endParaRPr>
          </a:p>
        </p:txBody>
      </p:sp>
      <p:sp>
        <p:nvSpPr>
          <p:cNvPr id="4" name="Pladsholder til diasnummer 3"/>
          <p:cNvSpPr>
            <a:spLocks noGrp="1"/>
          </p:cNvSpPr>
          <p:nvPr>
            <p:ph type="sldNum" sz="quarter" idx="12"/>
          </p:nvPr>
        </p:nvSpPr>
        <p:spPr/>
        <p:txBody>
          <a:body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360146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Afrundet rektangel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el 1"/>
          <p:cNvSpPr>
            <a:spLocks noGrp="1"/>
          </p:cNvSpPr>
          <p:nvPr>
            <p:ph type="title"/>
          </p:nvPr>
        </p:nvSpPr>
        <p:spPr>
          <a:xfrm>
            <a:off x="914400" y="273050"/>
            <a:ext cx="7772400" cy="1143000"/>
          </a:xfrm>
        </p:spPr>
        <p:txBody>
          <a:bodyPr anchor="b" anchorCtr="0"/>
          <a:lstStyle>
            <a:lvl1pPr algn="l">
              <a:buNone/>
              <a:defRPr sz="4000" b="0"/>
            </a:lvl1pPr>
          </a:lstStyle>
          <a:p>
            <a:r>
              <a:rPr kumimoji="0" lang="da-DK"/>
              <a:t>Klik for at redigere i master</a:t>
            </a:r>
            <a:endParaRPr kumimoji="0" lang="en-US"/>
          </a:p>
        </p:txBody>
      </p:sp>
      <p:sp>
        <p:nvSpPr>
          <p:cNvPr id="3" name="Pladsholder til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da-DK"/>
              <a:t>Klik for at redigere i master</a:t>
            </a:r>
          </a:p>
        </p:txBody>
      </p:sp>
      <p:sp>
        <p:nvSpPr>
          <p:cNvPr id="5" name="Pladsholder til dato 4"/>
          <p:cNvSpPr>
            <a:spLocks noGrp="1"/>
          </p:cNvSpPr>
          <p:nvPr>
            <p:ph type="dt" sz="half" idx="10"/>
          </p:nvPr>
        </p:nvSpPr>
        <p:spPr/>
        <p:txBody>
          <a:bodyPr/>
          <a:lstStyle/>
          <a:p>
            <a:fld id="{9B27564E-DFED-4C1D-9AEF-9FB132DE0665}" type="datetime1">
              <a:rPr lang="en-GB" smtClean="0">
                <a:solidFill>
                  <a:srgbClr val="4F271C"/>
                </a:solidFill>
              </a:rPr>
              <a:pPr/>
              <a:t>30/10/2023</a:t>
            </a:fld>
            <a:endParaRPr lang="en-GB" dirty="0">
              <a:solidFill>
                <a:srgbClr val="4F271C"/>
              </a:solidFill>
            </a:endParaRPr>
          </a:p>
        </p:txBody>
      </p:sp>
      <p:sp>
        <p:nvSpPr>
          <p:cNvPr id="6" name="Pladsholder til sidefod 5"/>
          <p:cNvSpPr>
            <a:spLocks noGrp="1"/>
          </p:cNvSpPr>
          <p:nvPr>
            <p:ph type="ftr" sz="quarter" idx="11"/>
          </p:nvPr>
        </p:nvSpPr>
        <p:spPr/>
        <p:txBody>
          <a:bodyPr/>
          <a:lstStyle/>
          <a:p>
            <a:endParaRPr lang="en-GB" dirty="0">
              <a:solidFill>
                <a:srgbClr val="4F271C"/>
              </a:solidFill>
            </a:endParaRPr>
          </a:p>
        </p:txBody>
      </p:sp>
      <p:sp>
        <p:nvSpPr>
          <p:cNvPr id="7" name="Pladsholder til diasnummer 6"/>
          <p:cNvSpPr>
            <a:spLocks noGrp="1"/>
          </p:cNvSpPr>
          <p:nvPr>
            <p:ph type="sldNum" sz="quarter" idx="12"/>
          </p:nvPr>
        </p:nvSpPr>
        <p:spPr/>
        <p:txBody>
          <a:bodyPr/>
          <a:lstStyle/>
          <a:p>
            <a:fld id="{1AE4751A-AA96-4646-BD73-768A52C93DF9}" type="slidenum">
              <a:rPr lang="en-GB" smtClean="0"/>
              <a:pPr/>
              <a:t>‹#›</a:t>
            </a:fld>
            <a:endParaRPr lang="en-GB" dirty="0"/>
          </a:p>
        </p:txBody>
      </p:sp>
      <p:sp>
        <p:nvSpPr>
          <p:cNvPr id="11" name="Pladsholder til indhold 10"/>
          <p:cNvSpPr>
            <a:spLocks noGrp="1"/>
          </p:cNvSpPr>
          <p:nvPr>
            <p:ph sz="quarter" idx="1"/>
          </p:nvPr>
        </p:nvSpPr>
        <p:spPr>
          <a:xfrm>
            <a:off x="2971800" y="1600200"/>
            <a:ext cx="5715000" cy="4495800"/>
          </a:xfrm>
        </p:spPr>
        <p:txBody>
          <a:bodyPr vert="horz"/>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Tree>
    <p:extLst>
      <p:ext uri="{BB962C8B-B14F-4D97-AF65-F5344CB8AC3E}">
        <p14:creationId xmlns:p14="http://schemas.microsoft.com/office/powerpoint/2010/main" val="245957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da-DK"/>
              <a:t>Klik for at redigere i master</a:t>
            </a:r>
            <a:endParaRPr kumimoji="0" lang="en-US"/>
          </a:p>
        </p:txBody>
      </p:sp>
      <p:sp>
        <p:nvSpPr>
          <p:cNvPr id="4" name="Pladsholder til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da-DK"/>
              <a:t>Klik for at redigere i master</a:t>
            </a:r>
          </a:p>
        </p:txBody>
      </p:sp>
      <p:sp>
        <p:nvSpPr>
          <p:cNvPr id="5" name="Pladsholder til dato 4"/>
          <p:cNvSpPr>
            <a:spLocks noGrp="1"/>
          </p:cNvSpPr>
          <p:nvPr>
            <p:ph type="dt" sz="half" idx="10"/>
          </p:nvPr>
        </p:nvSpPr>
        <p:spPr/>
        <p:txBody>
          <a:bodyPr/>
          <a:lstStyle/>
          <a:p>
            <a:fld id="{F2BBEEED-1CCF-4E81-96D0-0AFC750382DF}" type="datetime1">
              <a:rPr lang="en-GB" smtClean="0">
                <a:solidFill>
                  <a:srgbClr val="4F271C"/>
                </a:solidFill>
              </a:rPr>
              <a:pPr/>
              <a:t>30/10/2023</a:t>
            </a:fld>
            <a:endParaRPr lang="en-GB" dirty="0">
              <a:solidFill>
                <a:srgbClr val="4F271C"/>
              </a:solidFill>
            </a:endParaRPr>
          </a:p>
        </p:txBody>
      </p:sp>
      <p:sp>
        <p:nvSpPr>
          <p:cNvPr id="6" name="Pladsholder til sidefod 5"/>
          <p:cNvSpPr>
            <a:spLocks noGrp="1"/>
          </p:cNvSpPr>
          <p:nvPr>
            <p:ph type="ftr" sz="quarter" idx="11"/>
          </p:nvPr>
        </p:nvSpPr>
        <p:spPr>
          <a:xfrm>
            <a:off x="914400" y="6172200"/>
            <a:ext cx="3886200" cy="457200"/>
          </a:xfrm>
        </p:spPr>
        <p:txBody>
          <a:bodyPr/>
          <a:lstStyle/>
          <a:p>
            <a:endParaRPr lang="en-GB" dirty="0">
              <a:solidFill>
                <a:srgbClr val="4F271C"/>
              </a:solidFill>
            </a:endParaRPr>
          </a:p>
        </p:txBody>
      </p:sp>
      <p:sp>
        <p:nvSpPr>
          <p:cNvPr id="7" name="Pladsholder til diasnummer 6"/>
          <p:cNvSpPr>
            <a:spLocks noGrp="1"/>
          </p:cNvSpPr>
          <p:nvPr>
            <p:ph type="sldNum" sz="quarter" idx="12"/>
          </p:nvPr>
        </p:nvSpPr>
        <p:spPr>
          <a:xfrm>
            <a:off x="146304" y="6208776"/>
            <a:ext cx="457200" cy="457200"/>
          </a:xfrm>
        </p:spPr>
        <p:txBody>
          <a:bodyPr/>
          <a:lstStyle/>
          <a:p>
            <a:fld id="{1AE4751A-AA96-4646-BD73-768A52C93DF9}" type="slidenum">
              <a:rPr lang="en-GB" smtClean="0"/>
              <a:pPr/>
              <a:t>‹#›</a:t>
            </a:fld>
            <a:endParaRPr lang="en-GB" dirty="0"/>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ladsholder til billed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da-DK" dirty="0"/>
              <a:t>Klik på ikonet for at tilføje et billede</a:t>
            </a:r>
            <a:endParaRPr kumimoji="0" lang="en-US" dirty="0"/>
          </a:p>
        </p:txBody>
      </p:sp>
    </p:spTree>
    <p:extLst>
      <p:ext uri="{BB962C8B-B14F-4D97-AF65-F5344CB8AC3E}">
        <p14:creationId xmlns:p14="http://schemas.microsoft.com/office/powerpoint/2010/main" val="410543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Afrundet rektangel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Pladsholder til ti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da-DK"/>
              <a:t>Klik for at redigere i master</a:t>
            </a:r>
            <a:endParaRPr kumimoji="0" lang="en-US"/>
          </a:p>
        </p:txBody>
      </p:sp>
      <p:sp>
        <p:nvSpPr>
          <p:cNvPr id="13" name="Pladsholder til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da-DK"/>
              <a:t>Klik for at redigere i master</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14" name="Pladsholder til dato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8C6FE02-3B99-483B-A8AF-928723CB48E4}" type="datetime1">
              <a:rPr lang="en-GB" smtClean="0">
                <a:solidFill>
                  <a:srgbClr val="4F271C"/>
                </a:solidFill>
              </a:rPr>
              <a:pPr/>
              <a:t>30/10/2023</a:t>
            </a:fld>
            <a:endParaRPr lang="en-GB" dirty="0">
              <a:solidFill>
                <a:srgbClr val="4F271C"/>
              </a:solidFill>
            </a:endParaRPr>
          </a:p>
        </p:txBody>
      </p:sp>
      <p:sp>
        <p:nvSpPr>
          <p:cNvPr id="3" name="Pladsholder til sidefod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dirty="0">
              <a:solidFill>
                <a:srgbClr val="4F271C"/>
              </a:solidFill>
            </a:endParaRPr>
          </a:p>
        </p:txBody>
      </p:sp>
      <p:sp>
        <p:nvSpPr>
          <p:cNvPr id="23" name="Pladsholder til dias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AE4751A-AA96-4646-BD73-768A52C93DF9}" type="slidenum">
              <a:rPr lang="en-GB" smtClean="0"/>
              <a:pPr/>
              <a:t>‹#›</a:t>
            </a:fld>
            <a:endParaRPr lang="en-GB" dirty="0"/>
          </a:p>
        </p:txBody>
      </p:sp>
    </p:spTree>
    <p:extLst>
      <p:ext uri="{BB962C8B-B14F-4D97-AF65-F5344CB8AC3E}">
        <p14:creationId xmlns:p14="http://schemas.microsoft.com/office/powerpoint/2010/main" val="2695436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iNyZv64__OAhUoDJoKHSwpAZsQjRwIBw&amp;url=https://pixabay.com/en/sky-sun-black-and-white-breathing-114446/&amp;bvm=bv.131783435,d.bGs&amp;psig=AFQjCNER6R0rLU5u-AUPqnaO0cRy7cY5kQ&amp;ust=147342440917223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iNyZv64__OAhUoDJoKHSwpAZsQjRwIBw&amp;url=https://pixabay.com/en/sky-sun-black-and-white-breathing-114446/&amp;bvm=bv.131783435,d.bGs&amp;psig=AFQjCNER6R0rLU5u-AUPqnaO0cRy7cY5kQ&amp;ust=147342440917223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hyperlink" Target="https://es.wikipedia.org/wiki/Archivo:Cologne_Germany_Industrial-work-with-Personal-Protective-Equipment-02.jp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hyperlink" Target="http://luizricardo.org/page/8" TargetMode="Externa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cad=rja&amp;uact=8&amp;ved=0ahUKEwj5nPmF7v_OAhWia5oKHb7FCZgQjRwIBw&amp;url=https://pixabay.com/en/photos/career/&amp;bvm=bv.131783435,d.bGs&amp;psig=AFQjCNHmGtMCnIO_tC7XEox0KKKMBFSuRw&amp;ust=147342710303285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google.dk/url?sa=i&amp;rct=j&amp;q=&amp;esrc=s&amp;source=images&amp;cd=&amp;cad=rja&amp;uact=8&amp;ved=0ahUKEwi47Z2yiIfPAhWJ_iwKHcX-CsAQjRwIBw&amp;url=https://pixabay.com/en/photos/medical%20emergencies/&amp;bvm=bv.132479545,d.d2s&amp;psig=AFQjCNGQkJGKFnwu4zXE9CpLvLpXLJSxWA&amp;ust=1473674736087949" TargetMode="External"/><Relationship Id="rId3" Type="http://schemas.openxmlformats.org/officeDocument/2006/relationships/hyperlink" Target="https://www.google.dk/url?sa=i&amp;rct=j&amp;q=&amp;esrc=s&amp;source=images&amp;cd=&amp;cad=rja&amp;uact=8&amp;ved=0ahUKEwio2-rHiYfPAhVBCywKHWECCaIQjRwIBw&amp;url=https://pixabay.com/en/man-walking-person-male-walk-308923/&amp;bvm=bv.132479545,d.d2s&amp;psig=AFQjCNF_h23xQYcGb2W1jreILUh_r0Tc5A&amp;ust=1473675035449026" TargetMode="External"/><Relationship Id="rId7"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google.dk/url?sa=i&amp;rct=j&amp;q=&amp;esrc=s&amp;source=images&amp;cd=&amp;cad=rja&amp;uact=8&amp;ved=0ahUKEwiaupfpiYfPAhWLkCwKHY5jAFYQjRwIBw&amp;url=https://pixabay.com/en/photos/coffee%20time/&amp;bvm=bv.132479545,d.d2s&amp;psig=AFQjCNFVAT6mWdNbuWk6hm2h9YbobTefqw&amp;ust=1473675119924507" TargetMode="External"/><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1505930"/>
            <a:ext cx="8229600" cy="1851062"/>
          </a:xfrm>
        </p:spPr>
        <p:txBody>
          <a:bodyPr>
            <a:normAutofit fontScale="90000"/>
          </a:bodyPr>
          <a:lstStyle/>
          <a:p>
            <a:r>
              <a:rPr lang="da-DK" sz="6600" b="1" dirty="0"/>
              <a:t>BättreRygg</a:t>
            </a:r>
            <a:r>
              <a:rPr lang="da-DK" sz="6600" b="1" dirty="0">
                <a:sym typeface="Wingdings" panose="05000000000000000000" pitchFamily="2" charset="2"/>
              </a:rPr>
              <a:t></a:t>
            </a:r>
            <a:br>
              <a:rPr lang="da-DK" sz="6600" b="1" dirty="0"/>
            </a:br>
            <a:r>
              <a:rPr lang="da-DK" sz="6600" b="1" dirty="0"/>
              <a:t>Välkommen</a:t>
            </a:r>
            <a:endParaRPr lang="en-GB" sz="6600" b="1" dirty="0"/>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869160"/>
            <a:ext cx="3364081" cy="954906"/>
          </a:xfrm>
          <a:prstGeom prst="rect">
            <a:avLst/>
          </a:prstGeom>
          <a:noFill/>
        </p:spPr>
      </p:pic>
      <p:pic>
        <p:nvPicPr>
          <p:cNvPr id="5" name="Bildobjekt 4"/>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869160"/>
            <a:ext cx="3312368" cy="954906"/>
          </a:xfrm>
          <a:prstGeom prst="rect">
            <a:avLst/>
          </a:prstGeom>
          <a:noFill/>
        </p:spPr>
      </p:pic>
      <p:sp>
        <p:nvSpPr>
          <p:cNvPr id="6" name="Pladsholder til diasnummer 2"/>
          <p:cNvSpPr>
            <a:spLocks noGrp="1"/>
          </p:cNvSpPr>
          <p:nvPr>
            <p:ph type="sldNum" sz="quarter" idx="12"/>
          </p:nvPr>
        </p:nvSpPr>
        <p:spPr>
          <a:xfrm>
            <a:off x="146304" y="6210300"/>
            <a:ext cx="457200" cy="457200"/>
          </a:xfrm>
        </p:spPr>
        <p:txBody>
          <a:bodyPr/>
          <a:lstStyle/>
          <a:p>
            <a:r>
              <a:rPr lang="en-GB" dirty="0"/>
              <a:t>1</a:t>
            </a:r>
          </a:p>
        </p:txBody>
      </p:sp>
      <p:sp>
        <p:nvSpPr>
          <p:cNvPr id="3" name="textruta 2"/>
          <p:cNvSpPr txBox="1"/>
          <p:nvPr/>
        </p:nvSpPr>
        <p:spPr>
          <a:xfrm>
            <a:off x="5603949" y="6347254"/>
            <a:ext cx="3178696" cy="646331"/>
          </a:xfrm>
          <a:prstGeom prst="rect">
            <a:avLst/>
          </a:prstGeom>
          <a:noFill/>
        </p:spPr>
        <p:txBody>
          <a:bodyPr wrap="square" rtlCol="0">
            <a:spAutoFit/>
          </a:bodyPr>
          <a:lstStyle/>
          <a:p>
            <a:r>
              <a:rPr lang="sv-SE" sz="900" i="1" dirty="0"/>
              <a:t>Detta verk skyddas enligt lagen om upphovsrätt (URL 1960:729)</a:t>
            </a:r>
            <a:endParaRPr lang="sv-SE" sz="900" dirty="0"/>
          </a:p>
          <a:p>
            <a:endParaRPr lang="en-US" dirty="0"/>
          </a:p>
        </p:txBody>
      </p:sp>
      <p:sp>
        <p:nvSpPr>
          <p:cNvPr id="7" name="textruta 6"/>
          <p:cNvSpPr txBox="1"/>
          <p:nvPr/>
        </p:nvSpPr>
        <p:spPr>
          <a:xfrm>
            <a:off x="603504" y="6298168"/>
            <a:ext cx="2592288" cy="246221"/>
          </a:xfrm>
          <a:prstGeom prst="rect">
            <a:avLst/>
          </a:prstGeom>
          <a:noFill/>
        </p:spPr>
        <p:txBody>
          <a:bodyPr wrap="square" rtlCol="0">
            <a:spAutoFit/>
          </a:bodyPr>
          <a:lstStyle/>
          <a:p>
            <a:r>
              <a:rPr lang="sv-SE" sz="1000" dirty="0"/>
              <a:t>Uppdaterad 231024</a:t>
            </a:r>
          </a:p>
        </p:txBody>
      </p:sp>
    </p:spTree>
    <p:extLst>
      <p:ext uri="{BB962C8B-B14F-4D97-AF65-F5344CB8AC3E}">
        <p14:creationId xmlns:p14="http://schemas.microsoft.com/office/powerpoint/2010/main" val="400343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Nerver</a:t>
            </a:r>
            <a:r>
              <a:rPr lang="en-US" dirty="0"/>
              <a:t> </a:t>
            </a:r>
            <a:r>
              <a:rPr lang="en-US" dirty="0" err="1"/>
              <a:t>som</a:t>
            </a:r>
            <a:r>
              <a:rPr lang="en-US" dirty="0"/>
              <a:t> </a:t>
            </a:r>
            <a:r>
              <a:rPr lang="en-US" dirty="0" err="1"/>
              <a:t>blir</a:t>
            </a:r>
            <a:r>
              <a:rPr lang="en-US" dirty="0"/>
              <a:t> </a:t>
            </a:r>
            <a:r>
              <a:rPr lang="en-US" dirty="0" err="1"/>
              <a:t>mer</a:t>
            </a:r>
            <a:r>
              <a:rPr lang="en-US" dirty="0"/>
              <a:t> </a:t>
            </a:r>
            <a:r>
              <a:rPr lang="en-US" dirty="0" err="1"/>
              <a:t>känsliga</a:t>
            </a:r>
            <a:r>
              <a:rPr lang="en-US" dirty="0"/>
              <a:t>, </a:t>
            </a:r>
            <a:r>
              <a:rPr lang="en-US" dirty="0" err="1"/>
              <a:t>aktiveras</a:t>
            </a:r>
            <a:r>
              <a:rPr lang="en-US" dirty="0"/>
              <a:t> </a:t>
            </a:r>
            <a:r>
              <a:rPr lang="en-US" dirty="0" err="1"/>
              <a:t>lättare</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10</a:t>
            </a:fld>
            <a:endParaRPr lang="en-GB" dirty="0"/>
          </a:p>
        </p:txBody>
      </p:sp>
      <p:pic>
        <p:nvPicPr>
          <p:cNvPr id="5" name="Platshållare för innehåll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72029" y="1447800"/>
            <a:ext cx="7257142" cy="4572000"/>
          </a:xfrm>
        </p:spPr>
      </p:pic>
    </p:spTree>
    <p:extLst>
      <p:ext uri="{BB962C8B-B14F-4D97-AF65-F5344CB8AC3E}">
        <p14:creationId xmlns:p14="http://schemas.microsoft.com/office/powerpoint/2010/main" val="290163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Exempel</a:t>
            </a:r>
            <a:r>
              <a:rPr lang="en-US" dirty="0"/>
              <a:t> vid </a:t>
            </a:r>
            <a:r>
              <a:rPr lang="en-US" dirty="0" err="1"/>
              <a:t>överkänslighet</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11</a:t>
            </a:fld>
            <a:endParaRPr lang="en-GB" dirty="0"/>
          </a:p>
        </p:txBody>
      </p:sp>
      <p:pic>
        <p:nvPicPr>
          <p:cNvPr id="5" name="Platshållare för innehåll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305186" y="1834842"/>
            <a:ext cx="2834766" cy="2962310"/>
          </a:xfr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834842"/>
            <a:ext cx="3643307" cy="2622422"/>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9922" y="4581127"/>
            <a:ext cx="3138301" cy="2087093"/>
          </a:xfrm>
          <a:prstGeom prst="rect">
            <a:avLst/>
          </a:prstGeom>
        </p:spPr>
      </p:pic>
    </p:spTree>
    <p:extLst>
      <p:ext uri="{BB962C8B-B14F-4D97-AF65-F5344CB8AC3E}">
        <p14:creationId xmlns:p14="http://schemas.microsoft.com/office/powerpoint/2010/main" val="373006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Ytterligare</a:t>
            </a:r>
            <a:r>
              <a:rPr lang="en-US" dirty="0"/>
              <a:t> </a:t>
            </a:r>
            <a:r>
              <a:rPr lang="en-US" dirty="0" err="1"/>
              <a:t>exempel</a:t>
            </a:r>
            <a:r>
              <a:rPr lang="en-US" dirty="0"/>
              <a:t> </a:t>
            </a:r>
            <a:r>
              <a:rPr lang="en-US" dirty="0" err="1"/>
              <a:t>på</a:t>
            </a:r>
            <a:r>
              <a:rPr lang="en-US" dirty="0"/>
              <a:t> </a:t>
            </a:r>
            <a:r>
              <a:rPr lang="en-US" dirty="0" err="1"/>
              <a:t>överkänslighet</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12</a:t>
            </a:fld>
            <a:endParaRPr lang="en-GB" dirty="0"/>
          </a:p>
        </p:txBody>
      </p:sp>
      <p:pic>
        <p:nvPicPr>
          <p:cNvPr id="8" name="Platshållare för innehåll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252029" y="1916832"/>
            <a:ext cx="4844461" cy="3900659"/>
          </a:xfr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84" y="2438411"/>
            <a:ext cx="4082845" cy="2857500"/>
          </a:xfrm>
          <a:prstGeom prst="rect">
            <a:avLst/>
          </a:prstGeom>
        </p:spPr>
      </p:pic>
    </p:spTree>
    <p:extLst>
      <p:ext uri="{BB962C8B-B14F-4D97-AF65-F5344CB8AC3E}">
        <p14:creationId xmlns:p14="http://schemas.microsoft.com/office/powerpoint/2010/main" val="398096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Varför</a:t>
            </a:r>
            <a:r>
              <a:rPr lang="en-US" dirty="0"/>
              <a:t> </a:t>
            </a:r>
            <a:r>
              <a:rPr lang="en-US" dirty="0" err="1"/>
              <a:t>har</a:t>
            </a:r>
            <a:r>
              <a:rPr lang="en-US" dirty="0"/>
              <a:t> vi </a:t>
            </a:r>
            <a:r>
              <a:rPr lang="en-US" dirty="0" err="1"/>
              <a:t>denna</a:t>
            </a:r>
            <a:r>
              <a:rPr lang="en-US" dirty="0"/>
              <a:t> </a:t>
            </a:r>
            <a:r>
              <a:rPr lang="en-US" dirty="0" err="1"/>
              <a:t>överkänslighet</a:t>
            </a:r>
            <a:r>
              <a:rPr lang="en-US" dirty="0"/>
              <a:t>?</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13</a:t>
            </a:fld>
            <a:endParaRPr lang="en-GB"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556" y="1515480"/>
            <a:ext cx="3672408" cy="3899048"/>
          </a:xfrm>
          <a:prstGeom prst="rect">
            <a:avLst/>
          </a:prstGeom>
        </p:spPr>
      </p:pic>
      <p:pic>
        <p:nvPicPr>
          <p:cNvPr id="14" name="Platshållare för innehåll 13"/>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374904" y="1628800"/>
            <a:ext cx="3981072" cy="3672408"/>
          </a:xfrm>
        </p:spPr>
      </p:pic>
    </p:spTree>
    <p:extLst>
      <p:ext uri="{BB962C8B-B14F-4D97-AF65-F5344CB8AC3E}">
        <p14:creationId xmlns:p14="http://schemas.microsoft.com/office/powerpoint/2010/main" val="36911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200" dirty="0"/>
              <a:t>Den </a:t>
            </a:r>
            <a:r>
              <a:rPr lang="en-US" sz="3200" dirty="0" err="1"/>
              <a:t>skyddande</a:t>
            </a:r>
            <a:r>
              <a:rPr lang="en-US" sz="3200" dirty="0"/>
              <a:t> </a:t>
            </a:r>
            <a:r>
              <a:rPr lang="en-US" sz="3200" dirty="0" err="1"/>
              <a:t>överkänsligheten</a:t>
            </a:r>
            <a:r>
              <a:rPr lang="en-US" sz="3200" dirty="0"/>
              <a:t> </a:t>
            </a:r>
            <a:r>
              <a:rPr lang="en-US" sz="3200" dirty="0" err="1"/>
              <a:t>ska</a:t>
            </a:r>
            <a:r>
              <a:rPr lang="en-US" sz="3200" dirty="0"/>
              <a:t> </a:t>
            </a:r>
            <a:r>
              <a:rPr lang="en-US" sz="3200" dirty="0" err="1"/>
              <a:t>endast</a:t>
            </a:r>
            <a:r>
              <a:rPr lang="en-US" sz="3200" dirty="0"/>
              <a:t> </a:t>
            </a:r>
            <a:r>
              <a:rPr lang="en-US" sz="3200" dirty="0" err="1"/>
              <a:t>vara</a:t>
            </a:r>
            <a:r>
              <a:rPr lang="en-US" sz="3200" dirty="0"/>
              <a:t> </a:t>
            </a:r>
            <a:r>
              <a:rPr lang="en-US" sz="3200" dirty="0" err="1"/>
              <a:t>några</a:t>
            </a:r>
            <a:r>
              <a:rPr lang="en-US" sz="3200" dirty="0"/>
              <a:t> </a:t>
            </a:r>
            <a:r>
              <a:rPr lang="en-US" sz="3200" dirty="0" err="1"/>
              <a:t>veckor</a:t>
            </a:r>
            <a:r>
              <a:rPr lang="en-US" sz="3200" dirty="0"/>
              <a:t> men…</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14</a:t>
            </a:fld>
            <a:endParaRPr lang="en-GB" dirty="0"/>
          </a:p>
        </p:txBody>
      </p:sp>
      <p:pic>
        <p:nvPicPr>
          <p:cNvPr id="6" name="Platshållare för innehåll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95536" y="2492896"/>
            <a:ext cx="4170521" cy="2952328"/>
          </a:xfr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2492896"/>
            <a:ext cx="2391194" cy="2520279"/>
          </a:xfrm>
          <a:prstGeom prst="rect">
            <a:avLst/>
          </a:prstGeom>
        </p:spPr>
      </p:pic>
    </p:spTree>
    <p:extLst>
      <p:ext uri="{BB962C8B-B14F-4D97-AF65-F5344CB8AC3E}">
        <p14:creationId xmlns:p14="http://schemas.microsoft.com/office/powerpoint/2010/main" val="161275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121654"/>
            <a:ext cx="7772400" cy="1143000"/>
          </a:xfrm>
          <a:solidFill>
            <a:schemeClr val="bg1"/>
          </a:solidFill>
        </p:spPr>
        <p:txBody>
          <a:bodyPr>
            <a:normAutofit/>
          </a:bodyPr>
          <a:lstStyle/>
          <a:p>
            <a:r>
              <a:rPr lang="da-DK" dirty="0"/>
              <a:t>Vid överkänslighet</a:t>
            </a:r>
          </a:p>
        </p:txBody>
      </p:sp>
      <p:sp>
        <p:nvSpPr>
          <p:cNvPr id="6" name="Platshållare för text 5"/>
          <p:cNvSpPr>
            <a:spLocks noGrp="1"/>
          </p:cNvSpPr>
          <p:nvPr>
            <p:ph type="body" idx="1"/>
          </p:nvPr>
        </p:nvSpPr>
        <p:spPr/>
        <p:txBody>
          <a:bodyPr/>
          <a:lstStyle/>
          <a:p>
            <a:endParaRPr lang="sv-SE"/>
          </a:p>
        </p:txBody>
      </p:sp>
      <p:sp>
        <p:nvSpPr>
          <p:cNvPr id="8" name="Platshållare för text 7"/>
          <p:cNvSpPr>
            <a:spLocks noGrp="1"/>
          </p:cNvSpPr>
          <p:nvPr>
            <p:ph type="body" sz="half" idx="3"/>
          </p:nvPr>
        </p:nvSpPr>
        <p:spPr>
          <a:xfrm>
            <a:off x="4953000" y="1196752"/>
            <a:ext cx="3733800" cy="576064"/>
          </a:xfrm>
        </p:spPr>
        <p:txBody>
          <a:bodyPr/>
          <a:lstStyle/>
          <a:p>
            <a:r>
              <a:rPr lang="da-DK"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Digelo Digelej</a:t>
            </a:r>
            <a:endParaRPr lang="sv-SE" dirty="0"/>
          </a:p>
        </p:txBody>
      </p:sp>
      <p:sp>
        <p:nvSpPr>
          <p:cNvPr id="7" name="Platshållare för innehåll 6"/>
          <p:cNvSpPr>
            <a:spLocks noGrp="1"/>
          </p:cNvSpPr>
          <p:nvPr>
            <p:ph sz="half" idx="2"/>
          </p:nvPr>
        </p:nvSpPr>
        <p:spPr/>
        <p:txBody>
          <a:bodyPr/>
          <a:lstStyle/>
          <a:p>
            <a:endParaRPr lang="sv-SE" dirty="0"/>
          </a:p>
        </p:txBody>
      </p:sp>
      <p:sp>
        <p:nvSpPr>
          <p:cNvPr id="9" name="Platshållare för innehåll 8"/>
          <p:cNvSpPr>
            <a:spLocks noGrp="1"/>
          </p:cNvSpPr>
          <p:nvPr>
            <p:ph sz="half" idx="4"/>
          </p:nvPr>
        </p:nvSpPr>
        <p:spPr>
          <a:xfrm>
            <a:off x="4777408" y="1780436"/>
            <a:ext cx="3733800" cy="2368644"/>
          </a:xfrm>
        </p:spPr>
        <p:txBody>
          <a:bodyPr>
            <a:normAutofit/>
          </a:bodyPr>
          <a:lstStyle/>
          <a:p>
            <a:pPr>
              <a:buFontTx/>
              <a:buChar char="-"/>
            </a:pPr>
            <a:r>
              <a:rPr lang="sv-SE" sz="1800" b="1" dirty="0"/>
              <a:t>Långvariga</a:t>
            </a:r>
            <a:r>
              <a:rPr lang="sv-SE" sz="1800" dirty="0"/>
              <a:t> ryggsmärtor verkar vara som en dålig låt som har fastnat i hjärnan.</a:t>
            </a:r>
            <a:br>
              <a:rPr lang="sv-SE" sz="1800" dirty="0"/>
            </a:br>
            <a:r>
              <a:rPr lang="sv-SE" sz="1800" dirty="0"/>
              <a:t>Hjärnan har lärt sig det utan att du vill och "spelar” den igen, igen och igen. ….ju mer irriterande låt ju lättare fastnar den</a:t>
            </a:r>
            <a:r>
              <a:rPr lang="da-DK" sz="1800" dirty="0"/>
              <a:t> </a:t>
            </a:r>
          </a:p>
          <a:p>
            <a:pPr marL="0" indent="0">
              <a:buNone/>
            </a:pPr>
            <a:endParaRPr lang="da-DK" sz="2800" dirty="0"/>
          </a:p>
          <a:p>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2611414" cy="24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boks 2"/>
          <p:cNvSpPr txBox="1"/>
          <p:nvPr/>
        </p:nvSpPr>
        <p:spPr>
          <a:xfrm>
            <a:off x="827584" y="4149080"/>
            <a:ext cx="7344816" cy="1815882"/>
          </a:xfrm>
          <a:prstGeom prst="rect">
            <a:avLst/>
          </a:prstGeom>
          <a:noFill/>
        </p:spPr>
        <p:txBody>
          <a:bodyPr wrap="square" rtlCol="0">
            <a:spAutoFit/>
          </a:bodyPr>
          <a:lstStyle/>
          <a:p>
            <a:pPr algn="ctr"/>
            <a:endParaRPr lang="da-DK" sz="2200" dirty="0"/>
          </a:p>
          <a:p>
            <a:pPr algn="ctr"/>
            <a:r>
              <a:rPr lang="da-DK" sz="2200" dirty="0"/>
              <a:t>Du startar träningen och får ökad smärta efteråt.  Det kan vara träningsvärk eller att ryggen aktiverar ”den kända låten”.</a:t>
            </a:r>
            <a:endParaRPr lang="da-DK"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da-DK" sz="2400" dirty="0"/>
              <a:t>Hur vill du förhålla dig till det?</a:t>
            </a:r>
          </a:p>
        </p:txBody>
      </p:sp>
      <p:sp>
        <p:nvSpPr>
          <p:cNvPr id="10" name="Pladsholder til diasnummer 2"/>
          <p:cNvSpPr>
            <a:spLocks noGrp="1"/>
          </p:cNvSpPr>
          <p:nvPr>
            <p:ph type="sldNum" sz="quarter" idx="12"/>
          </p:nvPr>
        </p:nvSpPr>
        <p:spPr>
          <a:xfrm>
            <a:off x="146304" y="6210300"/>
            <a:ext cx="457200" cy="457200"/>
          </a:xfrm>
        </p:spPr>
        <p:txBody>
          <a:bodyPr/>
          <a:lstStyle/>
          <a:p>
            <a:r>
              <a:rPr lang="en-GB" dirty="0"/>
              <a:t>15</a:t>
            </a:r>
          </a:p>
        </p:txBody>
      </p:sp>
    </p:spTree>
    <p:extLst>
      <p:ext uri="{BB962C8B-B14F-4D97-AF65-F5344CB8AC3E}">
        <p14:creationId xmlns:p14="http://schemas.microsoft.com/office/powerpoint/2010/main" val="189669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Riskfaktorer för utveckling/bevarande långvarig smärta:</a:t>
            </a:r>
          </a:p>
        </p:txBody>
      </p:sp>
      <p:sp>
        <p:nvSpPr>
          <p:cNvPr id="3" name="Platshållare för text 2"/>
          <p:cNvSpPr>
            <a:spLocks noGrp="1"/>
          </p:cNvSpPr>
          <p:nvPr>
            <p:ph type="body" idx="1"/>
          </p:nvPr>
        </p:nvSpPr>
        <p:spPr/>
        <p:txBody>
          <a:bodyPr/>
          <a:lstStyle/>
          <a:p>
            <a:endParaRPr lang="sv-SE" dirty="0"/>
          </a:p>
        </p:txBody>
      </p:sp>
      <p:sp>
        <p:nvSpPr>
          <p:cNvPr id="4" name="Platshållare för text 3"/>
          <p:cNvSpPr>
            <a:spLocks noGrp="1"/>
          </p:cNvSpPr>
          <p:nvPr>
            <p:ph type="body" sz="half" idx="3"/>
          </p:nvPr>
        </p:nvSpPr>
        <p:spPr/>
        <p:txBody>
          <a:bodyPr/>
          <a:lstStyle/>
          <a:p>
            <a:endParaRPr lang="sv-SE"/>
          </a:p>
        </p:txBody>
      </p:sp>
      <p:sp>
        <p:nvSpPr>
          <p:cNvPr id="5" name="Platshållare för bildnummer 4"/>
          <p:cNvSpPr>
            <a:spLocks noGrp="1"/>
          </p:cNvSpPr>
          <p:nvPr>
            <p:ph type="sldNum" sz="quarter" idx="12"/>
          </p:nvPr>
        </p:nvSpPr>
        <p:spPr/>
        <p:txBody>
          <a:bodyPr/>
          <a:lstStyle/>
          <a:p>
            <a:r>
              <a:rPr lang="en-GB" dirty="0"/>
              <a:t>16</a:t>
            </a:r>
          </a:p>
        </p:txBody>
      </p:sp>
      <p:sp>
        <p:nvSpPr>
          <p:cNvPr id="6" name="Platshållare för innehåll 5"/>
          <p:cNvSpPr>
            <a:spLocks noGrp="1"/>
          </p:cNvSpPr>
          <p:nvPr>
            <p:ph sz="half" idx="2"/>
          </p:nvPr>
        </p:nvSpPr>
        <p:spPr/>
        <p:txBody>
          <a:bodyPr>
            <a:normAutofit lnSpcReduction="10000"/>
          </a:bodyPr>
          <a:lstStyle/>
          <a:p>
            <a:r>
              <a:rPr lang="sv-SE" sz="1800" dirty="0"/>
              <a:t>Genetik</a:t>
            </a:r>
          </a:p>
          <a:p>
            <a:r>
              <a:rPr lang="sv-SE" sz="1800" dirty="0"/>
              <a:t>Tidigare smärtepisoder</a:t>
            </a:r>
          </a:p>
          <a:p>
            <a:r>
              <a:rPr lang="sv-SE" sz="1800" dirty="0"/>
              <a:t>Kroniska sjukdomar som obesitas</a:t>
            </a:r>
          </a:p>
          <a:p>
            <a:r>
              <a:rPr lang="sv-SE" sz="1800" dirty="0"/>
              <a:t>Lågt skattad hälsa</a:t>
            </a:r>
          </a:p>
          <a:p>
            <a:r>
              <a:rPr lang="sv-SE" sz="1800" dirty="0"/>
              <a:t>Stor psykologisk påfrestning</a:t>
            </a:r>
          </a:p>
          <a:p>
            <a:r>
              <a:rPr lang="sv-SE" sz="1800" dirty="0"/>
              <a:t>Sömnlöshet</a:t>
            </a:r>
          </a:p>
          <a:p>
            <a:r>
              <a:rPr lang="sv-SE" sz="1800" dirty="0"/>
              <a:t>Oro kring smärta och undvikandebeteende</a:t>
            </a:r>
          </a:p>
          <a:p>
            <a:r>
              <a:rPr lang="sv-SE" sz="1800" dirty="0"/>
              <a:t>Arbetsbelastning och ej möjlighet att kontrollera arbetsuppgifter</a:t>
            </a:r>
          </a:p>
          <a:p>
            <a:endParaRPr lang="sv-SE" sz="1800" dirty="0"/>
          </a:p>
        </p:txBody>
      </p:sp>
      <p:sp>
        <p:nvSpPr>
          <p:cNvPr id="7" name="Platshållare för innehåll 6"/>
          <p:cNvSpPr>
            <a:spLocks noGrp="1"/>
          </p:cNvSpPr>
          <p:nvPr>
            <p:ph sz="half" idx="4"/>
          </p:nvPr>
        </p:nvSpPr>
        <p:spPr/>
        <p:txBody>
          <a:bodyPr>
            <a:normAutofit lnSpcReduction="10000"/>
          </a:bodyPr>
          <a:lstStyle/>
          <a:p>
            <a:endParaRPr lang="sv-SE" dirty="0"/>
          </a:p>
        </p:txBody>
      </p:sp>
      <p:grpSp>
        <p:nvGrpSpPr>
          <p:cNvPr id="8" name="Gruppe 4"/>
          <p:cNvGrpSpPr/>
          <p:nvPr/>
        </p:nvGrpSpPr>
        <p:grpSpPr>
          <a:xfrm>
            <a:off x="4930606" y="3429000"/>
            <a:ext cx="3710703" cy="1868779"/>
            <a:chOff x="539552" y="2105472"/>
            <a:chExt cx="7920880" cy="3024336"/>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frundet rektangel 6"/>
            <p:cNvSpPr/>
            <p:nvPr/>
          </p:nvSpPr>
          <p:spPr>
            <a:xfrm>
              <a:off x="539552" y="2105472"/>
              <a:ext cx="2001272" cy="1584176"/>
            </a:xfrm>
            <a:prstGeom prst="roundRect">
              <a:avLst/>
            </a:prstGeom>
            <a:solidFill>
              <a:schemeClr val="accent1">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Din ryggs</a:t>
              </a:r>
            </a:p>
            <a:p>
              <a:pPr algn="ctr"/>
              <a:r>
                <a:rPr lang="da-DK" sz="1200" dirty="0"/>
                <a:t>kapacitet</a:t>
              </a:r>
              <a:endParaRPr lang="en-GB" sz="1200" dirty="0"/>
            </a:p>
          </p:txBody>
        </p:sp>
        <p:sp>
          <p:nvSpPr>
            <p:cNvPr id="11" name="Afrundet rektangel 7"/>
            <p:cNvSpPr/>
            <p:nvPr/>
          </p:nvSpPr>
          <p:spPr>
            <a:xfrm>
              <a:off x="6229829" y="2105472"/>
              <a:ext cx="2230603" cy="1584176"/>
            </a:xfrm>
            <a:prstGeom prst="round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Dina fysiska och mentala utmaningar</a:t>
              </a:r>
              <a:endParaRPr lang="en-GB" sz="1200" dirty="0"/>
            </a:p>
          </p:txBody>
        </p:sp>
        <p:cxnSp>
          <p:nvCxnSpPr>
            <p:cNvPr id="12"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Ellips 13"/>
          <p:cNvSpPr/>
          <p:nvPr/>
        </p:nvSpPr>
        <p:spPr>
          <a:xfrm>
            <a:off x="454299" y="1770956"/>
            <a:ext cx="4424524" cy="489654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koppling 15"/>
          <p:cNvCxnSpPr/>
          <p:nvPr/>
        </p:nvCxnSpPr>
        <p:spPr>
          <a:xfrm>
            <a:off x="3923928" y="2254295"/>
            <a:ext cx="3586891" cy="11747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79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Toleransträning</a:t>
            </a:r>
            <a:r>
              <a:rPr lang="en-US" dirty="0"/>
              <a:t> </a:t>
            </a:r>
            <a:r>
              <a:rPr lang="en-US" dirty="0" err="1"/>
              <a:t>av</a:t>
            </a:r>
            <a:r>
              <a:rPr lang="en-US" dirty="0"/>
              <a:t> </a:t>
            </a:r>
            <a:r>
              <a:rPr lang="en-US" dirty="0" err="1"/>
              <a:t>nervsystemet</a:t>
            </a:r>
            <a:endParaRPr lang="en-US" dirty="0"/>
          </a:p>
        </p:txBody>
      </p:sp>
      <p:sp>
        <p:nvSpPr>
          <p:cNvPr id="3" name="Platshållare för bildnummer 2"/>
          <p:cNvSpPr>
            <a:spLocks noGrp="1"/>
          </p:cNvSpPr>
          <p:nvPr>
            <p:ph type="sldNum" sz="quarter" idx="12"/>
          </p:nvPr>
        </p:nvSpPr>
        <p:spPr/>
        <p:txBody>
          <a:bodyPr/>
          <a:lstStyle/>
          <a:p>
            <a:r>
              <a:rPr lang="en-GB" dirty="0"/>
              <a:t>17</a:t>
            </a:r>
          </a:p>
        </p:txBody>
      </p:sp>
      <p:pic>
        <p:nvPicPr>
          <p:cNvPr id="5" name="Platshållare för innehåll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25119" y="1417638"/>
            <a:ext cx="3028950" cy="4572000"/>
          </a:xfrm>
        </p:spPr>
      </p:pic>
      <p:pic>
        <p:nvPicPr>
          <p:cNvPr id="7" name="Bild 1" descr="https://liuonline-my.sharepoint.com/personal/emmwi36_liu_se/Documents/Film/Abbot-Schröder/Frilagda%20bilder/Liggande%20bäckenlyft%20och%20bensträc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573016"/>
            <a:ext cx="3888432" cy="2316635"/>
          </a:xfrm>
          <a:prstGeom prst="rect">
            <a:avLst/>
          </a:prstGeom>
          <a:noFill/>
          <a:ln>
            <a:noFill/>
          </a:ln>
        </p:spPr>
      </p:pic>
      <p:pic>
        <p:nvPicPr>
          <p:cNvPr id="9" name="Bild 1" descr="https://liuonline-my.sharepoint.com/personal/emmwi36_liu_se/Documents/Film/Abbot-Schröder/Frilagda%20bilder/Liggande%20bäckenlyft.png"/>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772816"/>
            <a:ext cx="3600400" cy="2001439"/>
          </a:xfrm>
          <a:prstGeom prst="rect">
            <a:avLst/>
          </a:prstGeom>
          <a:noFill/>
          <a:ln>
            <a:noFill/>
          </a:ln>
        </p:spPr>
      </p:pic>
    </p:spTree>
    <p:extLst>
      <p:ext uri="{BB962C8B-B14F-4D97-AF65-F5344CB8AC3E}">
        <p14:creationId xmlns:p14="http://schemas.microsoft.com/office/powerpoint/2010/main" val="157144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gn="ctr"/>
            <a:r>
              <a:rPr lang="sv-SE" sz="4400" dirty="0"/>
              <a:t>Kroppens egna smärtlindringssystem</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18</a:t>
            </a:fld>
            <a:endParaRPr lang="en-GB"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321" y="1262562"/>
            <a:ext cx="6415932" cy="5404938"/>
          </a:xfrm>
          <a:prstGeom prst="rect">
            <a:avLst/>
          </a:prstGeom>
        </p:spPr>
      </p:pic>
      <p:pic>
        <p:nvPicPr>
          <p:cNvPr id="2" name="Bildobjekt 1"/>
          <p:cNvPicPr>
            <a:picLocks noChangeAspect="1"/>
          </p:cNvPicPr>
          <p:nvPr/>
        </p:nvPicPr>
        <p:blipFill>
          <a:blip r:embed="rId4"/>
          <a:stretch>
            <a:fillRect/>
          </a:stretch>
        </p:blipFill>
        <p:spPr>
          <a:xfrm>
            <a:off x="5717702" y="2564904"/>
            <a:ext cx="1188250" cy="268132"/>
          </a:xfrm>
          <a:prstGeom prst="rect">
            <a:avLst/>
          </a:prstGeom>
        </p:spPr>
      </p:pic>
      <p:pic>
        <p:nvPicPr>
          <p:cNvPr id="9" name="Platshållare för innehåll 8"/>
          <p:cNvPicPr>
            <a:picLocks noGrp="1" noChangeAspect="1"/>
          </p:cNvPicPr>
          <p:nvPr>
            <p:ph sz="quarter" idx="2"/>
          </p:nvPr>
        </p:nvPicPr>
        <p:blipFill>
          <a:blip r:embed="rId5">
            <a:extLst>
              <a:ext uri="{28A0092B-C50C-407E-A947-70E740481C1C}">
                <a14:useLocalDpi xmlns:a14="http://schemas.microsoft.com/office/drawing/2010/main" val="0"/>
              </a:ext>
            </a:extLst>
          </a:blip>
          <a:stretch>
            <a:fillRect/>
          </a:stretch>
        </p:blipFill>
        <p:spPr>
          <a:xfrm>
            <a:off x="5717702" y="4821510"/>
            <a:ext cx="1540338" cy="1388790"/>
          </a:xfrm>
        </p:spPr>
      </p:pic>
    </p:spTree>
    <p:extLst>
      <p:ext uri="{BB962C8B-B14F-4D97-AF65-F5344CB8AC3E}">
        <p14:creationId xmlns:p14="http://schemas.microsoft.com/office/powerpoint/2010/main" val="161564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22BF72E9-79E7-4FEC-9EB8-531A6A744171}"/>
              </a:ext>
            </a:extLst>
          </p:cNvPr>
          <p:cNvSpPr>
            <a:spLocks noGrp="1"/>
          </p:cNvSpPr>
          <p:nvPr>
            <p:ph type="sldNum" sz="quarter" idx="12"/>
          </p:nvPr>
        </p:nvSpPr>
        <p:spPr/>
        <p:txBody>
          <a:bodyPr/>
          <a:lstStyle/>
          <a:p>
            <a:fld id="{1AE4751A-AA96-4646-BD73-768A52C93DF9}" type="slidenum">
              <a:rPr lang="en-GB" smtClean="0"/>
              <a:pPr/>
              <a:t>19</a:t>
            </a:fld>
            <a:endParaRPr lang="en-GB" dirty="0"/>
          </a:p>
        </p:txBody>
      </p:sp>
      <p:pic>
        <p:nvPicPr>
          <p:cNvPr id="7" name="Bildobjekt 6" descr="En bild som visar text, karta&#10;&#10;Automatiskt genererad beskrivning">
            <a:extLst>
              <a:ext uri="{FF2B5EF4-FFF2-40B4-BE49-F238E27FC236}">
                <a16:creationId xmlns:a16="http://schemas.microsoft.com/office/drawing/2014/main" id="{5E669E33-9C85-404A-8E1B-0E836EBFF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23" y="260648"/>
            <a:ext cx="6548653" cy="6406852"/>
          </a:xfrm>
          <a:prstGeom prst="rect">
            <a:avLst/>
          </a:prstGeom>
        </p:spPr>
      </p:pic>
      <p:pic>
        <p:nvPicPr>
          <p:cNvPr id="9" name="Platshållare för innehåll 8">
            <a:extLst>
              <a:ext uri="{FF2B5EF4-FFF2-40B4-BE49-F238E27FC236}">
                <a16:creationId xmlns:a16="http://schemas.microsoft.com/office/drawing/2014/main" id="{D2BBC8C7-18CB-440C-B756-6DF5EA443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769679"/>
            <a:ext cx="1540338" cy="1388790"/>
          </a:xfrm>
          <a:prstGeom prst="rect">
            <a:avLst/>
          </a:prstGeom>
        </p:spPr>
      </p:pic>
      <p:pic>
        <p:nvPicPr>
          <p:cNvPr id="10" name="Bildobjekt 9">
            <a:extLst>
              <a:ext uri="{FF2B5EF4-FFF2-40B4-BE49-F238E27FC236}">
                <a16:creationId xmlns:a16="http://schemas.microsoft.com/office/drawing/2014/main" id="{3BCCBE91-8F19-41B5-831D-09A3936531E0}"/>
              </a:ext>
            </a:extLst>
          </p:cNvPr>
          <p:cNvPicPr>
            <a:picLocks noChangeAspect="1"/>
          </p:cNvPicPr>
          <p:nvPr/>
        </p:nvPicPr>
        <p:blipFill>
          <a:blip r:embed="rId5"/>
          <a:stretch>
            <a:fillRect/>
          </a:stretch>
        </p:blipFill>
        <p:spPr>
          <a:xfrm>
            <a:off x="4860032" y="1700808"/>
            <a:ext cx="2464688" cy="556164"/>
          </a:xfrm>
          <a:prstGeom prst="rect">
            <a:avLst/>
          </a:prstGeom>
        </p:spPr>
      </p:pic>
      <p:pic>
        <p:nvPicPr>
          <p:cNvPr id="6" name="Bildobjekt 5" descr="En bild som visar text, karta&#10;&#10;Automatiskt genererad beskrivning">
            <a:extLst>
              <a:ext uri="{FF2B5EF4-FFF2-40B4-BE49-F238E27FC236}">
                <a16:creationId xmlns:a16="http://schemas.microsoft.com/office/drawing/2014/main" id="{784749A3-D8D6-4C73-8400-85630D7C6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673" y="265220"/>
            <a:ext cx="6548653" cy="6406852"/>
          </a:xfrm>
          <a:prstGeom prst="rect">
            <a:avLst/>
          </a:prstGeom>
        </p:spPr>
      </p:pic>
      <p:pic>
        <p:nvPicPr>
          <p:cNvPr id="8" name="Bildobjekt 7">
            <a:extLst>
              <a:ext uri="{FF2B5EF4-FFF2-40B4-BE49-F238E27FC236}">
                <a16:creationId xmlns:a16="http://schemas.microsoft.com/office/drawing/2014/main" id="{E5277417-527A-4988-B2CE-93319A230BC1}"/>
              </a:ext>
            </a:extLst>
          </p:cNvPr>
          <p:cNvPicPr>
            <a:picLocks noChangeAspect="1"/>
          </p:cNvPicPr>
          <p:nvPr/>
        </p:nvPicPr>
        <p:blipFill>
          <a:blip r:embed="rId5"/>
          <a:stretch>
            <a:fillRect/>
          </a:stretch>
        </p:blipFill>
        <p:spPr>
          <a:xfrm>
            <a:off x="4934615" y="1696236"/>
            <a:ext cx="2140539" cy="483017"/>
          </a:xfrm>
          <a:prstGeom prst="rect">
            <a:avLst/>
          </a:prstGeom>
        </p:spPr>
      </p:pic>
      <p:pic>
        <p:nvPicPr>
          <p:cNvPr id="11" name="Platshållare för innehåll 8">
            <a:extLst>
              <a:ext uri="{FF2B5EF4-FFF2-40B4-BE49-F238E27FC236}">
                <a16:creationId xmlns:a16="http://schemas.microsoft.com/office/drawing/2014/main" id="{2A8A0683-BEC2-47C4-9225-E0FDB3325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012" y="2995727"/>
            <a:ext cx="1540338" cy="1388790"/>
          </a:xfrm>
          <a:prstGeom prst="rect">
            <a:avLst/>
          </a:prstGeom>
        </p:spPr>
      </p:pic>
    </p:spTree>
    <p:extLst>
      <p:ext uri="{BB962C8B-B14F-4D97-AF65-F5344CB8AC3E}">
        <p14:creationId xmlns:p14="http://schemas.microsoft.com/office/powerpoint/2010/main" val="331556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523" y="188640"/>
            <a:ext cx="7772400" cy="1143000"/>
          </a:xfrm>
        </p:spPr>
        <p:txBody>
          <a:bodyPr>
            <a:normAutofit fontScale="90000"/>
          </a:bodyPr>
          <a:lstStyle/>
          <a:p>
            <a:r>
              <a:rPr lang="da-DK" dirty="0"/>
              <a:t>Sammanfattning av skriftlig informationsdelen</a:t>
            </a:r>
          </a:p>
        </p:txBody>
      </p:sp>
      <p:sp>
        <p:nvSpPr>
          <p:cNvPr id="4" name="Pladsholder til indhold 3"/>
          <p:cNvSpPr>
            <a:spLocks noGrp="1"/>
          </p:cNvSpPr>
          <p:nvPr>
            <p:ph sz="quarter" idx="1"/>
          </p:nvPr>
        </p:nvSpPr>
        <p:spPr>
          <a:xfrm>
            <a:off x="593523" y="1361802"/>
            <a:ext cx="7772400" cy="4572000"/>
          </a:xfrm>
        </p:spPr>
        <p:txBody>
          <a:bodyPr>
            <a:normAutofit/>
          </a:bodyPr>
          <a:lstStyle/>
          <a:p>
            <a:r>
              <a:rPr lang="da-DK" sz="2400" dirty="0"/>
              <a:t>Många har ryggsmärta, vanligen ”godartad ryggsmärta”</a:t>
            </a:r>
          </a:p>
          <a:p>
            <a:r>
              <a:rPr lang="da-DK" sz="2400" dirty="0"/>
              <a:t>Smärtupplevelsen är beroende av många faktorer</a:t>
            </a:r>
          </a:p>
          <a:p>
            <a:r>
              <a:rPr lang="da-DK" sz="2400" dirty="0"/>
              <a:t>Ryggsmärta är en kombination av för stora utmaningar och för låg kapacitet</a:t>
            </a:r>
          </a:p>
          <a:p>
            <a:pPr marL="0" indent="0">
              <a:buNone/>
            </a:pPr>
            <a:endParaRPr lang="da-DK" sz="2400" dirty="0"/>
          </a:p>
        </p:txBody>
      </p:sp>
      <p:grpSp>
        <p:nvGrpSpPr>
          <p:cNvPr id="5" name="Gruppe 4"/>
          <p:cNvGrpSpPr/>
          <p:nvPr/>
        </p:nvGrpSpPr>
        <p:grpSpPr>
          <a:xfrm>
            <a:off x="361823" y="3785611"/>
            <a:ext cx="8424936" cy="2952328"/>
            <a:chOff x="539552" y="2105472"/>
            <a:chExt cx="7920880" cy="302433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frundet rektangel 6"/>
            <p:cNvSpPr/>
            <p:nvPr/>
          </p:nvSpPr>
          <p:spPr>
            <a:xfrm>
              <a:off x="539552" y="2105472"/>
              <a:ext cx="1422068" cy="1584176"/>
            </a:xfrm>
            <a:prstGeom prst="roundRect">
              <a:avLst/>
            </a:prstGeom>
            <a:solidFill>
              <a:schemeClr val="accent1">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 ryggs</a:t>
              </a:r>
            </a:p>
            <a:p>
              <a:pPr algn="ctr"/>
              <a:r>
                <a:rPr lang="da-DK" dirty="0"/>
                <a:t>kapacitet</a:t>
              </a:r>
              <a:endParaRPr lang="en-GB" dirty="0"/>
            </a:p>
          </p:txBody>
        </p:sp>
        <p:sp>
          <p:nvSpPr>
            <p:cNvPr id="8" name="Afrundet rektangel 7"/>
            <p:cNvSpPr/>
            <p:nvPr/>
          </p:nvSpPr>
          <p:spPr>
            <a:xfrm>
              <a:off x="7002732" y="2105472"/>
              <a:ext cx="1457700" cy="1584176"/>
            </a:xfrm>
            <a:prstGeom prst="round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Dina fysiska och mentala utmaningar</a:t>
              </a:r>
              <a:endParaRPr lang="en-GB" dirty="0"/>
            </a:p>
          </p:txBody>
        </p:sp>
        <p:cxnSp>
          <p:nvCxnSpPr>
            <p:cNvPr id="9"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Pladsholder til diasnummer 2"/>
          <p:cNvSpPr>
            <a:spLocks noGrp="1"/>
          </p:cNvSpPr>
          <p:nvPr>
            <p:ph type="sldNum" sz="quarter" idx="12"/>
          </p:nvPr>
        </p:nvSpPr>
        <p:spPr>
          <a:xfrm>
            <a:off x="146304" y="6210300"/>
            <a:ext cx="457200" cy="457200"/>
          </a:xfrm>
        </p:spPr>
        <p:txBody>
          <a:bodyPr/>
          <a:lstStyle/>
          <a:p>
            <a:r>
              <a:rPr lang="en-GB" dirty="0"/>
              <a:t>2</a:t>
            </a:r>
          </a:p>
        </p:txBody>
      </p:sp>
    </p:spTree>
    <p:extLst>
      <p:ext uri="{BB962C8B-B14F-4D97-AF65-F5344CB8AC3E}">
        <p14:creationId xmlns:p14="http://schemas.microsoft.com/office/powerpoint/2010/main" val="61576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0332865-2F2B-4354-8784-11BC7659E05D}"/>
              </a:ext>
            </a:extLst>
          </p:cNvPr>
          <p:cNvSpPr>
            <a:spLocks noGrp="1"/>
          </p:cNvSpPr>
          <p:nvPr>
            <p:ph type="sldNum" sz="quarter" idx="12"/>
          </p:nvPr>
        </p:nvSpPr>
        <p:spPr/>
        <p:txBody>
          <a:bodyPr/>
          <a:lstStyle/>
          <a:p>
            <a:fld id="{1AE4751A-AA96-4646-BD73-768A52C93DF9}" type="slidenum">
              <a:rPr lang="en-GB" smtClean="0"/>
              <a:pPr/>
              <a:t>20</a:t>
            </a:fld>
            <a:endParaRPr lang="en-GB" dirty="0"/>
          </a:p>
        </p:txBody>
      </p:sp>
      <p:pic>
        <p:nvPicPr>
          <p:cNvPr id="4" name="Bildobjekt 3" descr="En bild som visar text, karta&#10;&#10;Automatiskt genererad beskrivning">
            <a:extLst>
              <a:ext uri="{FF2B5EF4-FFF2-40B4-BE49-F238E27FC236}">
                <a16:creationId xmlns:a16="http://schemas.microsoft.com/office/drawing/2014/main" id="{67E3B3B4-206C-4BBB-8A56-9177BC002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567" y="332656"/>
            <a:ext cx="6426865" cy="6192687"/>
          </a:xfrm>
          <a:prstGeom prst="rect">
            <a:avLst/>
          </a:prstGeom>
        </p:spPr>
      </p:pic>
      <p:pic>
        <p:nvPicPr>
          <p:cNvPr id="5" name="Platshållare för innehåll 8">
            <a:extLst>
              <a:ext uri="{FF2B5EF4-FFF2-40B4-BE49-F238E27FC236}">
                <a16:creationId xmlns:a16="http://schemas.microsoft.com/office/drawing/2014/main" id="{08E7C966-7A63-4FE2-B040-EE73AD51A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348880"/>
            <a:ext cx="1540338" cy="1388790"/>
          </a:xfrm>
          <a:prstGeom prst="rect">
            <a:avLst/>
          </a:prstGeom>
        </p:spPr>
      </p:pic>
      <p:pic>
        <p:nvPicPr>
          <p:cNvPr id="6" name="Bildobjekt 5">
            <a:extLst>
              <a:ext uri="{FF2B5EF4-FFF2-40B4-BE49-F238E27FC236}">
                <a16:creationId xmlns:a16="http://schemas.microsoft.com/office/drawing/2014/main" id="{8240A0BC-6972-4B97-9C11-AB40B884B7AD}"/>
              </a:ext>
            </a:extLst>
          </p:cNvPr>
          <p:cNvPicPr>
            <a:picLocks noChangeAspect="1"/>
          </p:cNvPicPr>
          <p:nvPr/>
        </p:nvPicPr>
        <p:blipFill>
          <a:blip r:embed="rId5"/>
          <a:stretch>
            <a:fillRect/>
          </a:stretch>
        </p:blipFill>
        <p:spPr>
          <a:xfrm>
            <a:off x="4860032" y="1700808"/>
            <a:ext cx="864096" cy="194985"/>
          </a:xfrm>
          <a:prstGeom prst="rect">
            <a:avLst/>
          </a:prstGeom>
        </p:spPr>
      </p:pic>
    </p:spTree>
    <p:extLst>
      <p:ext uri="{BB962C8B-B14F-4D97-AF65-F5344CB8AC3E}">
        <p14:creationId xmlns:p14="http://schemas.microsoft.com/office/powerpoint/2010/main" val="129411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B72ED84-7788-429D-88F7-E390F1B0BD49}"/>
              </a:ext>
            </a:extLst>
          </p:cNvPr>
          <p:cNvSpPr>
            <a:spLocks noGrp="1"/>
          </p:cNvSpPr>
          <p:nvPr>
            <p:ph type="sldNum" sz="quarter" idx="12"/>
          </p:nvPr>
        </p:nvSpPr>
        <p:spPr/>
        <p:txBody>
          <a:bodyPr/>
          <a:lstStyle/>
          <a:p>
            <a:fld id="{1AE4751A-AA96-4646-BD73-768A52C93DF9}" type="slidenum">
              <a:rPr lang="en-GB" smtClean="0"/>
              <a:pPr/>
              <a:t>21</a:t>
            </a:fld>
            <a:endParaRPr lang="en-GB" dirty="0"/>
          </a:p>
        </p:txBody>
      </p:sp>
      <p:pic>
        <p:nvPicPr>
          <p:cNvPr id="4" name="Bildobjekt 3" descr="En bild som visar text, karta&#10;&#10;Automatiskt genererad beskrivning">
            <a:extLst>
              <a:ext uri="{FF2B5EF4-FFF2-40B4-BE49-F238E27FC236}">
                <a16:creationId xmlns:a16="http://schemas.microsoft.com/office/drawing/2014/main" id="{AC092E6D-B375-472B-91DF-3E4066337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33" y="260648"/>
            <a:ext cx="5690921" cy="6264696"/>
          </a:xfrm>
          <a:prstGeom prst="rect">
            <a:avLst/>
          </a:prstGeom>
        </p:spPr>
      </p:pic>
    </p:spTree>
    <p:extLst>
      <p:ext uri="{BB962C8B-B14F-4D97-AF65-F5344CB8AC3E}">
        <p14:creationId xmlns:p14="http://schemas.microsoft.com/office/powerpoint/2010/main" val="13390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Smärtupplevelsen</a:t>
            </a:r>
            <a:endParaRPr lang="sv-SE"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22</a:t>
            </a:fld>
            <a:endParaRPr lang="en-GB" dirty="0"/>
          </a:p>
        </p:txBody>
      </p:sp>
      <p:sp>
        <p:nvSpPr>
          <p:cNvPr id="4" name="Platshållare för innehåll 3"/>
          <p:cNvSpPr>
            <a:spLocks noGrp="1"/>
          </p:cNvSpPr>
          <p:nvPr>
            <p:ph sz="quarter" idx="1"/>
          </p:nvPr>
        </p:nvSpPr>
        <p:spPr/>
        <p:txBody>
          <a:bodyPr>
            <a:normAutofit/>
          </a:bodyPr>
          <a:lstStyle/>
          <a:p>
            <a:r>
              <a:rPr lang="da-DK" sz="2800" dirty="0"/>
              <a:t>Smärtan kan </a:t>
            </a:r>
            <a:r>
              <a:rPr lang="da-DK" sz="2800" b="1" dirty="0"/>
              <a:t>förvärras</a:t>
            </a:r>
          </a:p>
          <a:p>
            <a:pPr marL="285750" indent="-285750">
              <a:buFontTx/>
              <a:buChar char="-"/>
            </a:pPr>
            <a:r>
              <a:rPr lang="sv-SE" sz="2000" dirty="0"/>
              <a:t>Om du känner dig osäker</a:t>
            </a:r>
          </a:p>
          <a:p>
            <a:pPr marL="285750" indent="-285750">
              <a:buFontTx/>
              <a:buChar char="-"/>
            </a:pPr>
            <a:r>
              <a:rPr lang="sv-SE" sz="2000" dirty="0"/>
              <a:t>Om den är oförutsägbar</a:t>
            </a:r>
          </a:p>
          <a:p>
            <a:pPr marL="0" indent="0">
              <a:buNone/>
            </a:pPr>
            <a:r>
              <a:rPr lang="sv-SE" sz="2000" dirty="0"/>
              <a:t>-   Om du saknar kontroll</a:t>
            </a:r>
            <a:br>
              <a:rPr lang="sv-SE" sz="2000" dirty="0"/>
            </a:br>
            <a:r>
              <a:rPr lang="sv-SE" sz="2000" dirty="0"/>
              <a:t>-   Om du är nedstämd</a:t>
            </a:r>
          </a:p>
          <a:p>
            <a:pPr marL="285750" indent="-285750">
              <a:buFontTx/>
              <a:buChar char="-"/>
            </a:pPr>
            <a:r>
              <a:rPr lang="sv-SE" sz="2000" dirty="0"/>
              <a:t>Om du generellt känner dig pressad</a:t>
            </a:r>
          </a:p>
          <a:p>
            <a:pPr marL="285750" indent="-285750">
              <a:buFontTx/>
              <a:buChar char="-"/>
            </a:pPr>
            <a:r>
              <a:rPr lang="sv-SE" sz="2000" dirty="0"/>
              <a:t>Om den förknippas med dåliga erfarenheter</a:t>
            </a:r>
            <a:endParaRPr lang="da-DK" sz="2000" dirty="0"/>
          </a:p>
          <a:p>
            <a:pPr marL="285750" indent="-285750">
              <a:buFontTx/>
              <a:buChar char="-"/>
            </a:pPr>
            <a:endParaRPr lang="da-DK" sz="2000" dirty="0"/>
          </a:p>
          <a:p>
            <a:endParaRPr lang="sv-SE" dirty="0"/>
          </a:p>
          <a:p>
            <a:endParaRPr lang="sv-SE" dirty="0"/>
          </a:p>
          <a:p>
            <a:pPr marL="0" indent="0">
              <a:buNone/>
            </a:pPr>
            <a:endParaRPr lang="sv-S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01" y="4132243"/>
            <a:ext cx="2818699" cy="25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81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Smärtupplevelsen</a:t>
            </a:r>
            <a:endParaRPr lang="sv-SE"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23</a:t>
            </a:fld>
            <a:endParaRPr lang="en-GB" dirty="0"/>
          </a:p>
        </p:txBody>
      </p:sp>
      <p:sp>
        <p:nvSpPr>
          <p:cNvPr id="4" name="Platshållare för innehåll 3"/>
          <p:cNvSpPr>
            <a:spLocks noGrp="1"/>
          </p:cNvSpPr>
          <p:nvPr>
            <p:ph sz="quarter" idx="1"/>
          </p:nvPr>
        </p:nvSpPr>
        <p:spPr/>
        <p:txBody>
          <a:bodyPr>
            <a:normAutofit/>
          </a:bodyPr>
          <a:lstStyle/>
          <a:p>
            <a:r>
              <a:rPr lang="da-DK" sz="2800" dirty="0"/>
              <a:t>Smärtan kan </a:t>
            </a:r>
            <a:r>
              <a:rPr lang="da-DK" sz="2800" b="1" dirty="0"/>
              <a:t>dämpas</a:t>
            </a:r>
          </a:p>
          <a:p>
            <a:pPr marL="285750" indent="-285750">
              <a:buFontTx/>
              <a:buChar char="-"/>
            </a:pPr>
            <a:r>
              <a:rPr lang="da-DK" sz="2000" dirty="0"/>
              <a:t>Om man vet dess orsak</a:t>
            </a:r>
          </a:p>
          <a:p>
            <a:pPr marL="285750" indent="-285750">
              <a:buFontTx/>
              <a:buChar char="-"/>
            </a:pPr>
            <a:r>
              <a:rPr lang="da-DK" sz="2000" dirty="0"/>
              <a:t>Om den är förutsägbar</a:t>
            </a:r>
          </a:p>
          <a:p>
            <a:pPr marL="285750" indent="-285750">
              <a:buFontTx/>
              <a:buChar char="-"/>
            </a:pPr>
            <a:r>
              <a:rPr lang="da-DK" sz="2000" dirty="0"/>
              <a:t>Om du vet hur du kan förhålla dig</a:t>
            </a:r>
          </a:p>
          <a:p>
            <a:pPr marL="285750" indent="-285750">
              <a:buFontTx/>
              <a:buChar char="-"/>
            </a:pPr>
            <a:r>
              <a:rPr lang="da-DK" sz="2000" dirty="0"/>
              <a:t> till smärtan</a:t>
            </a:r>
          </a:p>
          <a:p>
            <a:pPr marL="285750" indent="-285750">
              <a:buFontTx/>
              <a:buChar char="-"/>
            </a:pPr>
            <a:r>
              <a:rPr lang="da-DK" sz="2000" dirty="0"/>
              <a:t>Om den är hanterbar</a:t>
            </a:r>
          </a:p>
          <a:p>
            <a:pPr marL="0" indent="0">
              <a:buNone/>
            </a:pPr>
            <a:r>
              <a:rPr lang="da-DK" sz="2000" dirty="0"/>
              <a:t>    Om du är positivt inställd </a:t>
            </a:r>
          </a:p>
          <a:p>
            <a:pPr marL="285750" indent="-285750">
              <a:buFontTx/>
              <a:buChar char="-"/>
            </a:pPr>
            <a:r>
              <a:rPr lang="da-DK" sz="2000" dirty="0"/>
              <a:t>Om du är målfokuserad</a:t>
            </a:r>
          </a:p>
          <a:p>
            <a:pPr marL="285750" indent="-285750">
              <a:buFontTx/>
              <a:buChar char="-"/>
            </a:pPr>
            <a:endParaRPr lang="da-DK" sz="2000" dirty="0"/>
          </a:p>
          <a:p>
            <a:endParaRPr lang="sv-SE" dirty="0"/>
          </a:p>
          <a:p>
            <a:endParaRPr lang="sv-SE" dirty="0"/>
          </a:p>
          <a:p>
            <a:pPr marL="0" indent="0">
              <a:buNone/>
            </a:pPr>
            <a:endParaRPr lang="sv-S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903643"/>
            <a:ext cx="2818699" cy="25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30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dirty="0"/>
              <a:t>Pausövning </a:t>
            </a:r>
          </a:p>
        </p:txBody>
      </p:sp>
      <p:sp>
        <p:nvSpPr>
          <p:cNvPr id="3" name="Pladsholder til indhold 2"/>
          <p:cNvSpPr>
            <a:spLocks noGrp="1"/>
          </p:cNvSpPr>
          <p:nvPr>
            <p:ph idx="1"/>
          </p:nvPr>
        </p:nvSpPr>
        <p:spPr>
          <a:xfrm>
            <a:off x="467544" y="1340768"/>
            <a:ext cx="8208912" cy="1296144"/>
          </a:xfrm>
          <a:solidFill>
            <a:schemeClr val="bg2"/>
          </a:solidFill>
        </p:spPr>
        <p:txBody>
          <a:bodyPr>
            <a:normAutofit fontScale="85000" lnSpcReduction="20000"/>
          </a:bodyPr>
          <a:lstStyle/>
          <a:p>
            <a:pPr marL="0" indent="0" algn="ctr">
              <a:buNone/>
            </a:pPr>
            <a:r>
              <a:rPr lang="da-DK" dirty="0"/>
              <a:t>Försök att andas avslappnat och lugnt, håll fokus på andningen i 2 minuter</a:t>
            </a:r>
          </a:p>
          <a:p>
            <a:pPr marL="0" indent="0" algn="ctr">
              <a:buNone/>
            </a:pPr>
            <a:r>
              <a:rPr lang="da-DK" dirty="0"/>
              <a:t>Hälsa på dina smärtor på ett neutral vis när de tränger sig på, som en gammal bekant men håll fokus på andningen</a:t>
            </a:r>
          </a:p>
        </p:txBody>
      </p:sp>
      <p:pic>
        <p:nvPicPr>
          <p:cNvPr id="7170" name="Picture 2" descr="Billedresultat for breath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924944"/>
            <a:ext cx="5114925" cy="3390900"/>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diasnummer 2"/>
          <p:cNvSpPr>
            <a:spLocks noGrp="1"/>
          </p:cNvSpPr>
          <p:nvPr>
            <p:ph type="sldNum" sz="quarter" idx="12"/>
          </p:nvPr>
        </p:nvSpPr>
        <p:spPr>
          <a:xfrm>
            <a:off x="146304" y="6210300"/>
            <a:ext cx="457200" cy="457200"/>
          </a:xfrm>
        </p:spPr>
        <p:txBody>
          <a:bodyPr/>
          <a:lstStyle/>
          <a:p>
            <a:r>
              <a:rPr lang="en-GB" dirty="0"/>
              <a:t>24</a:t>
            </a:r>
          </a:p>
        </p:txBody>
      </p:sp>
    </p:spTree>
    <p:extLst>
      <p:ext uri="{BB962C8B-B14F-4D97-AF65-F5344CB8AC3E}">
        <p14:creationId xmlns:p14="http://schemas.microsoft.com/office/powerpoint/2010/main" val="299833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Pausövning - omriktning </a:t>
            </a:r>
          </a:p>
        </p:txBody>
      </p:sp>
      <p:sp>
        <p:nvSpPr>
          <p:cNvPr id="3" name="Pladsholder til indhold 2"/>
          <p:cNvSpPr>
            <a:spLocks noGrp="1"/>
          </p:cNvSpPr>
          <p:nvPr>
            <p:ph idx="1"/>
          </p:nvPr>
        </p:nvSpPr>
        <p:spPr>
          <a:xfrm>
            <a:off x="467544" y="1628800"/>
            <a:ext cx="8208912" cy="1872208"/>
          </a:xfrm>
          <a:solidFill>
            <a:schemeClr val="bg2"/>
          </a:solidFill>
        </p:spPr>
        <p:txBody>
          <a:bodyPr>
            <a:normAutofit/>
          </a:bodyPr>
          <a:lstStyle/>
          <a:p>
            <a:pPr marL="0" indent="0" algn="ctr">
              <a:buNone/>
            </a:pPr>
            <a:r>
              <a:rPr lang="da-DK" dirty="0"/>
              <a:t>Vad sker med din smärtupplevelse när du har fokus på din andning?</a:t>
            </a:r>
          </a:p>
          <a:p>
            <a:pPr marL="0" indent="0" algn="ctr">
              <a:buNone/>
            </a:pPr>
            <a:r>
              <a:rPr lang="da-DK" dirty="0"/>
              <a:t>Vad tror du sker, när du andningsövar och riktar om dina tankar när dina smärtor kräver uppmärksamhet?</a:t>
            </a:r>
          </a:p>
          <a:p>
            <a:pPr marL="0" indent="0">
              <a:buNone/>
            </a:pPr>
            <a:endParaRPr lang="da-DK" dirty="0"/>
          </a:p>
        </p:txBody>
      </p:sp>
      <p:pic>
        <p:nvPicPr>
          <p:cNvPr id="6146" name="Picture 2" descr="Billedresultat for breath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717032"/>
            <a:ext cx="4032448" cy="267328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iasnummer 2"/>
          <p:cNvSpPr>
            <a:spLocks noGrp="1"/>
          </p:cNvSpPr>
          <p:nvPr>
            <p:ph type="sldNum" sz="quarter" idx="12"/>
          </p:nvPr>
        </p:nvSpPr>
        <p:spPr>
          <a:xfrm>
            <a:off x="146304" y="6210300"/>
            <a:ext cx="457200" cy="457200"/>
          </a:xfrm>
        </p:spPr>
        <p:txBody>
          <a:bodyPr/>
          <a:lstStyle/>
          <a:p>
            <a:r>
              <a:rPr lang="en-GB" dirty="0"/>
              <a:t>25</a:t>
            </a:r>
          </a:p>
        </p:txBody>
      </p:sp>
    </p:spTree>
    <p:extLst>
      <p:ext uri="{BB962C8B-B14F-4D97-AF65-F5344CB8AC3E}">
        <p14:creationId xmlns:p14="http://schemas.microsoft.com/office/powerpoint/2010/main" val="396617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1AE4751A-AA96-4646-BD73-768A52C93DF9}" type="slidenum">
              <a:rPr lang="en-GB" smtClean="0"/>
              <a:pPr/>
              <a:t>26</a:t>
            </a:fld>
            <a:endParaRPr lang="en-GB" dirty="0"/>
          </a:p>
        </p:txBody>
      </p:sp>
      <p:sp>
        <p:nvSpPr>
          <p:cNvPr id="32" name="textruta 31"/>
          <p:cNvSpPr txBox="1"/>
          <p:nvPr/>
        </p:nvSpPr>
        <p:spPr>
          <a:xfrm>
            <a:off x="2771800" y="228059"/>
            <a:ext cx="4152681" cy="646331"/>
          </a:xfrm>
          <a:prstGeom prst="rect">
            <a:avLst/>
          </a:prstGeom>
          <a:noFill/>
        </p:spPr>
        <p:txBody>
          <a:bodyPr wrap="square" rtlCol="0">
            <a:spAutoFit/>
          </a:bodyPr>
          <a:lstStyle/>
          <a:p>
            <a:r>
              <a:rPr lang="sv-SE" sz="3600" dirty="0"/>
              <a:t>Smärthantering</a:t>
            </a:r>
          </a:p>
        </p:txBody>
      </p:sp>
      <p:sp>
        <p:nvSpPr>
          <p:cNvPr id="33" name="textruta 32"/>
          <p:cNvSpPr txBox="1"/>
          <p:nvPr/>
        </p:nvSpPr>
        <p:spPr>
          <a:xfrm>
            <a:off x="1593358" y="5364599"/>
            <a:ext cx="7100263" cy="1015663"/>
          </a:xfrm>
          <a:prstGeom prst="rect">
            <a:avLst/>
          </a:prstGeom>
          <a:noFill/>
        </p:spPr>
        <p:txBody>
          <a:bodyPr wrap="square" rtlCol="0">
            <a:spAutoFit/>
          </a:bodyPr>
          <a:lstStyle/>
          <a:p>
            <a:r>
              <a:rPr lang="sv-SE" sz="2000" dirty="0"/>
              <a:t>Olika strategier. ”Uppgivelse” eller ”Tarzanmodellen”?  Finns det fler strategier? På vilket sätt reagerar du?</a:t>
            </a:r>
          </a:p>
          <a:p>
            <a:r>
              <a:rPr lang="sv-SE" sz="2000" dirty="0"/>
              <a:t>Vilka konsekvenser har det? Fördelarna/nackdelarna?</a:t>
            </a:r>
          </a:p>
        </p:txBody>
      </p:sp>
      <p:grpSp>
        <p:nvGrpSpPr>
          <p:cNvPr id="10" name="Grupp 9"/>
          <p:cNvGrpSpPr/>
          <p:nvPr/>
        </p:nvGrpSpPr>
        <p:grpSpPr>
          <a:xfrm>
            <a:off x="146304" y="890289"/>
            <a:ext cx="8469560" cy="3755233"/>
            <a:chOff x="146304" y="890289"/>
            <a:chExt cx="8469560" cy="3755233"/>
          </a:xfrm>
        </p:grpSpPr>
        <p:sp>
          <p:nvSpPr>
            <p:cNvPr id="3" name="textruta 2"/>
            <p:cNvSpPr txBox="1"/>
            <p:nvPr/>
          </p:nvSpPr>
          <p:spPr>
            <a:xfrm>
              <a:off x="1691680" y="1412776"/>
              <a:ext cx="1224136" cy="648072"/>
            </a:xfrm>
            <a:prstGeom prst="rect">
              <a:avLst/>
            </a:prstGeom>
            <a:noFill/>
          </p:spPr>
          <p:txBody>
            <a:bodyPr wrap="square" rtlCol="0">
              <a:spAutoFit/>
            </a:bodyPr>
            <a:lstStyle/>
            <a:p>
              <a:endParaRPr lang="sv-SE" dirty="0"/>
            </a:p>
          </p:txBody>
        </p:sp>
        <p:sp>
          <p:nvSpPr>
            <p:cNvPr id="4" name="textruta 3"/>
            <p:cNvSpPr txBox="1"/>
            <p:nvPr/>
          </p:nvSpPr>
          <p:spPr>
            <a:xfrm>
              <a:off x="1397514" y="1367480"/>
              <a:ext cx="936104" cy="369332"/>
            </a:xfrm>
            <a:prstGeom prst="rect">
              <a:avLst/>
            </a:prstGeom>
            <a:noFill/>
          </p:spPr>
          <p:txBody>
            <a:bodyPr wrap="square" rtlCol="0">
              <a:spAutoFit/>
            </a:bodyPr>
            <a:lstStyle/>
            <a:p>
              <a:r>
                <a:rPr lang="sv-SE" dirty="0"/>
                <a:t>Smärta</a:t>
              </a:r>
            </a:p>
          </p:txBody>
        </p:sp>
        <p:sp>
          <p:nvSpPr>
            <p:cNvPr id="6" name="textruta 5"/>
            <p:cNvSpPr txBox="1"/>
            <p:nvPr/>
          </p:nvSpPr>
          <p:spPr>
            <a:xfrm>
              <a:off x="2771800" y="2276872"/>
              <a:ext cx="1656184" cy="646331"/>
            </a:xfrm>
            <a:prstGeom prst="rect">
              <a:avLst/>
            </a:prstGeom>
            <a:noFill/>
          </p:spPr>
          <p:txBody>
            <a:bodyPr wrap="square" rtlCol="0">
              <a:spAutoFit/>
            </a:bodyPr>
            <a:lstStyle/>
            <a:p>
              <a:r>
                <a:rPr lang="sv-SE" dirty="0"/>
                <a:t>Jag duger inte  till något</a:t>
              </a:r>
            </a:p>
          </p:txBody>
        </p:sp>
        <p:sp>
          <p:nvSpPr>
            <p:cNvPr id="7" name="textruta 6"/>
            <p:cNvSpPr txBox="1"/>
            <p:nvPr/>
          </p:nvSpPr>
          <p:spPr>
            <a:xfrm>
              <a:off x="2555776" y="4005064"/>
              <a:ext cx="1296144" cy="369332"/>
            </a:xfrm>
            <a:prstGeom prst="rect">
              <a:avLst/>
            </a:prstGeom>
            <a:noFill/>
          </p:spPr>
          <p:txBody>
            <a:bodyPr wrap="square" rtlCol="0">
              <a:spAutoFit/>
            </a:bodyPr>
            <a:lstStyle/>
            <a:p>
              <a:r>
                <a:rPr lang="sv-SE" dirty="0"/>
                <a:t>   Tristess</a:t>
              </a:r>
            </a:p>
          </p:txBody>
        </p:sp>
        <p:sp>
          <p:nvSpPr>
            <p:cNvPr id="8" name="textruta 7"/>
            <p:cNvSpPr txBox="1"/>
            <p:nvPr/>
          </p:nvSpPr>
          <p:spPr>
            <a:xfrm>
              <a:off x="539552" y="3999191"/>
              <a:ext cx="1794066" cy="646331"/>
            </a:xfrm>
            <a:prstGeom prst="rect">
              <a:avLst/>
            </a:prstGeom>
            <a:noFill/>
          </p:spPr>
          <p:txBody>
            <a:bodyPr wrap="square" rtlCol="0">
              <a:spAutoFit/>
            </a:bodyPr>
            <a:lstStyle/>
            <a:p>
              <a:r>
                <a:rPr lang="sv-SE" dirty="0"/>
                <a:t>Underaktivering- isolering</a:t>
              </a:r>
            </a:p>
          </p:txBody>
        </p:sp>
        <p:sp>
          <p:nvSpPr>
            <p:cNvPr id="9" name="textruta 8"/>
            <p:cNvSpPr txBox="1"/>
            <p:nvPr/>
          </p:nvSpPr>
          <p:spPr>
            <a:xfrm>
              <a:off x="146304" y="2276872"/>
              <a:ext cx="1545376" cy="646331"/>
            </a:xfrm>
            <a:prstGeom prst="rect">
              <a:avLst/>
            </a:prstGeom>
            <a:noFill/>
          </p:spPr>
          <p:txBody>
            <a:bodyPr wrap="square" rtlCol="0">
              <a:spAutoFit/>
            </a:bodyPr>
            <a:lstStyle/>
            <a:p>
              <a:r>
                <a:rPr lang="sv-SE" dirty="0"/>
                <a:t>Maktlöshet</a:t>
              </a:r>
            </a:p>
            <a:p>
              <a:r>
                <a:rPr lang="sv-SE" dirty="0"/>
                <a:t>ledsen</a:t>
              </a:r>
            </a:p>
          </p:txBody>
        </p:sp>
        <p:sp>
          <p:nvSpPr>
            <p:cNvPr id="13" name="Ned 12"/>
            <p:cNvSpPr/>
            <p:nvPr/>
          </p:nvSpPr>
          <p:spPr>
            <a:xfrm rot="17613863">
              <a:off x="2637110" y="1502198"/>
              <a:ext cx="397234" cy="832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sp>
          <p:nvSpPr>
            <p:cNvPr id="14" name="Ned 13"/>
            <p:cNvSpPr/>
            <p:nvPr/>
          </p:nvSpPr>
          <p:spPr>
            <a:xfrm rot="817414">
              <a:off x="3076447" y="3004949"/>
              <a:ext cx="428543" cy="832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sp>
          <p:nvSpPr>
            <p:cNvPr id="17" name="Upp 16"/>
            <p:cNvSpPr/>
            <p:nvPr/>
          </p:nvSpPr>
          <p:spPr>
            <a:xfrm rot="20249376">
              <a:off x="531886" y="2833493"/>
              <a:ext cx="51172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Upp 17"/>
            <p:cNvSpPr/>
            <p:nvPr/>
          </p:nvSpPr>
          <p:spPr>
            <a:xfrm rot="16200000">
              <a:off x="2271956" y="4043577"/>
              <a:ext cx="394341" cy="6053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Upp 19"/>
            <p:cNvSpPr/>
            <p:nvPr/>
          </p:nvSpPr>
          <p:spPr>
            <a:xfrm rot="2971176">
              <a:off x="588442" y="136748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p:cNvSpPr txBox="1"/>
            <p:nvPr/>
          </p:nvSpPr>
          <p:spPr>
            <a:xfrm>
              <a:off x="5894433" y="1412776"/>
              <a:ext cx="1053831" cy="369332"/>
            </a:xfrm>
            <a:prstGeom prst="rect">
              <a:avLst/>
            </a:prstGeom>
            <a:noFill/>
          </p:spPr>
          <p:txBody>
            <a:bodyPr wrap="square" rtlCol="0">
              <a:spAutoFit/>
            </a:bodyPr>
            <a:lstStyle/>
            <a:p>
              <a:r>
                <a:rPr lang="sv-SE" dirty="0"/>
                <a:t>Smärta</a:t>
              </a:r>
            </a:p>
          </p:txBody>
        </p:sp>
        <p:sp>
          <p:nvSpPr>
            <p:cNvPr id="23" name="textruta 22"/>
            <p:cNvSpPr txBox="1"/>
            <p:nvPr/>
          </p:nvSpPr>
          <p:spPr>
            <a:xfrm>
              <a:off x="7607752" y="2272623"/>
              <a:ext cx="1008112" cy="646331"/>
            </a:xfrm>
            <a:prstGeom prst="rect">
              <a:avLst/>
            </a:prstGeom>
            <a:noFill/>
          </p:spPr>
          <p:txBody>
            <a:bodyPr wrap="square" rtlCol="0">
              <a:spAutoFit/>
            </a:bodyPr>
            <a:lstStyle/>
            <a:p>
              <a:r>
                <a:rPr lang="sv-SE" dirty="0"/>
                <a:t>Jag vill kunna</a:t>
              </a:r>
            </a:p>
          </p:txBody>
        </p:sp>
        <p:sp>
          <p:nvSpPr>
            <p:cNvPr id="24" name="textruta 23"/>
            <p:cNvSpPr txBox="1"/>
            <p:nvPr/>
          </p:nvSpPr>
          <p:spPr>
            <a:xfrm>
              <a:off x="6948264" y="4149079"/>
              <a:ext cx="1512168" cy="369332"/>
            </a:xfrm>
            <a:prstGeom prst="rect">
              <a:avLst/>
            </a:prstGeom>
            <a:noFill/>
          </p:spPr>
          <p:txBody>
            <a:bodyPr wrap="square" rtlCol="0">
              <a:spAutoFit/>
            </a:bodyPr>
            <a:lstStyle/>
            <a:p>
              <a:r>
                <a:rPr lang="sv-SE" dirty="0"/>
                <a:t>Överaktivitet</a:t>
              </a:r>
            </a:p>
          </p:txBody>
        </p:sp>
        <p:sp>
          <p:nvSpPr>
            <p:cNvPr id="25" name="textruta 24"/>
            <p:cNvSpPr txBox="1"/>
            <p:nvPr/>
          </p:nvSpPr>
          <p:spPr>
            <a:xfrm>
              <a:off x="4788025" y="4149079"/>
              <a:ext cx="1323968" cy="369332"/>
            </a:xfrm>
            <a:prstGeom prst="rect">
              <a:avLst/>
            </a:prstGeom>
            <a:noFill/>
          </p:spPr>
          <p:txBody>
            <a:bodyPr wrap="square" rtlCol="0">
              <a:spAutoFit/>
            </a:bodyPr>
            <a:lstStyle/>
            <a:p>
              <a:r>
                <a:rPr lang="sv-SE" dirty="0"/>
                <a:t>Smärta</a:t>
              </a:r>
            </a:p>
          </p:txBody>
        </p:sp>
        <p:sp>
          <p:nvSpPr>
            <p:cNvPr id="26" name="textruta 25"/>
            <p:cNvSpPr txBox="1"/>
            <p:nvPr/>
          </p:nvSpPr>
          <p:spPr>
            <a:xfrm>
              <a:off x="4958329" y="2204864"/>
              <a:ext cx="1773911" cy="646331"/>
            </a:xfrm>
            <a:prstGeom prst="rect">
              <a:avLst/>
            </a:prstGeom>
            <a:noFill/>
          </p:spPr>
          <p:txBody>
            <a:bodyPr wrap="square" rtlCol="0">
              <a:spAutoFit/>
            </a:bodyPr>
            <a:lstStyle/>
            <a:p>
              <a:r>
                <a:rPr lang="sv-SE" dirty="0"/>
                <a:t>Maktlöshet</a:t>
              </a:r>
            </a:p>
            <a:p>
              <a:r>
                <a:rPr lang="sv-SE" dirty="0"/>
                <a:t>ledsen</a:t>
              </a:r>
            </a:p>
          </p:txBody>
        </p:sp>
        <p:sp>
          <p:nvSpPr>
            <p:cNvPr id="27" name="Upp 26"/>
            <p:cNvSpPr/>
            <p:nvPr/>
          </p:nvSpPr>
          <p:spPr>
            <a:xfrm rot="20381914">
              <a:off x="5211442" y="3045898"/>
              <a:ext cx="477134" cy="826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Ned 27"/>
            <p:cNvSpPr/>
            <p:nvPr/>
          </p:nvSpPr>
          <p:spPr>
            <a:xfrm rot="18274667">
              <a:off x="7164056" y="1536622"/>
              <a:ext cx="40512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Upp 28"/>
            <p:cNvSpPr/>
            <p:nvPr/>
          </p:nvSpPr>
          <p:spPr>
            <a:xfrm rot="3295309">
              <a:off x="5394056" y="1414937"/>
              <a:ext cx="412421" cy="826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Ned 29"/>
            <p:cNvSpPr/>
            <p:nvPr/>
          </p:nvSpPr>
          <p:spPr>
            <a:xfrm rot="1654471">
              <a:off x="7640163" y="28876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Ned 30"/>
            <p:cNvSpPr/>
            <p:nvPr/>
          </p:nvSpPr>
          <p:spPr>
            <a:xfrm rot="5400000">
              <a:off x="6032042" y="3836042"/>
              <a:ext cx="38633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661709" y="890289"/>
              <a:ext cx="2407713" cy="369332"/>
            </a:xfrm>
            <a:prstGeom prst="rect">
              <a:avLst/>
            </a:prstGeom>
            <a:noFill/>
          </p:spPr>
          <p:txBody>
            <a:bodyPr wrap="square" rtlCol="0">
              <a:spAutoFit/>
            </a:bodyPr>
            <a:lstStyle/>
            <a:p>
              <a:r>
                <a:rPr lang="sv-SE" dirty="0">
                  <a:solidFill>
                    <a:schemeClr val="accent1">
                      <a:lumMod val="50000"/>
                    </a:schemeClr>
                  </a:solidFill>
                </a:rPr>
                <a:t>Uppgivelsemodellen</a:t>
              </a:r>
            </a:p>
          </p:txBody>
        </p:sp>
        <p:sp>
          <p:nvSpPr>
            <p:cNvPr id="34" name="textruta 33"/>
            <p:cNvSpPr txBox="1"/>
            <p:nvPr/>
          </p:nvSpPr>
          <p:spPr>
            <a:xfrm>
              <a:off x="5296635" y="958078"/>
              <a:ext cx="2407713" cy="369332"/>
            </a:xfrm>
            <a:prstGeom prst="rect">
              <a:avLst/>
            </a:prstGeom>
            <a:noFill/>
          </p:spPr>
          <p:txBody>
            <a:bodyPr wrap="square" rtlCol="0">
              <a:spAutoFit/>
            </a:bodyPr>
            <a:lstStyle/>
            <a:p>
              <a:r>
                <a:rPr lang="sv-SE" dirty="0">
                  <a:solidFill>
                    <a:schemeClr val="accent1">
                      <a:lumMod val="50000"/>
                    </a:schemeClr>
                  </a:solidFill>
                </a:rPr>
                <a:t>Tarzanmodellen</a:t>
              </a:r>
            </a:p>
          </p:txBody>
        </p:sp>
      </p:grpSp>
    </p:spTree>
    <p:extLst>
      <p:ext uri="{BB962C8B-B14F-4D97-AF65-F5344CB8AC3E}">
        <p14:creationId xmlns:p14="http://schemas.microsoft.com/office/powerpoint/2010/main" val="2104217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730" y="274638"/>
            <a:ext cx="8026070" cy="1143000"/>
          </a:xfrm>
        </p:spPr>
        <p:txBody>
          <a:bodyPr>
            <a:normAutofit fontScale="90000"/>
          </a:bodyPr>
          <a:lstStyle/>
          <a:p>
            <a:r>
              <a:rPr lang="da-DK" dirty="0">
                <a:solidFill>
                  <a:schemeClr val="tx1"/>
                </a:solidFill>
              </a:rPr>
              <a:t>Aktivitetsnivå</a:t>
            </a:r>
            <a:r>
              <a:rPr lang="da-DK" dirty="0"/>
              <a:t>  – för mycket aktivitet</a:t>
            </a:r>
            <a:br>
              <a:rPr lang="da-DK" dirty="0"/>
            </a:br>
            <a:r>
              <a:rPr lang="da-DK" dirty="0"/>
              <a:t>Tarzan modellen</a:t>
            </a:r>
          </a:p>
        </p:txBody>
      </p:sp>
      <p:grpSp>
        <p:nvGrpSpPr>
          <p:cNvPr id="6" name="Lærred 45"/>
          <p:cNvGrpSpPr/>
          <p:nvPr/>
        </p:nvGrpSpPr>
        <p:grpSpPr>
          <a:xfrm>
            <a:off x="3021" y="1374269"/>
            <a:ext cx="9709407" cy="6879267"/>
            <a:chOff x="-255963" y="134770"/>
            <a:chExt cx="4918133" cy="3480920"/>
          </a:xfrm>
        </p:grpSpPr>
        <p:sp>
          <p:nvSpPr>
            <p:cNvPr id="7" name="Rektangel 6"/>
            <p:cNvSpPr/>
            <p:nvPr/>
          </p:nvSpPr>
          <p:spPr>
            <a:xfrm>
              <a:off x="748665" y="1460500"/>
              <a:ext cx="3913505" cy="2155190"/>
            </a:xfrm>
            <a:prstGeom prst="rect">
              <a:avLst/>
            </a:prstGeom>
            <a:noFill/>
            <a:ln>
              <a:noFill/>
            </a:ln>
          </p:spPr>
          <p:txBody>
            <a:bodyPr/>
            <a:lstStyle/>
            <a:p>
              <a:endParaRPr lang="sv-SE"/>
            </a:p>
          </p:txBody>
        </p:sp>
        <p:cxnSp>
          <p:nvCxnSpPr>
            <p:cNvPr id="8" name="Line 3"/>
            <p:cNvCxnSpPr/>
            <p:nvPr/>
          </p:nvCxnSpPr>
          <p:spPr bwMode="auto">
            <a:xfrm flipV="1">
              <a:off x="134711" y="571099"/>
              <a:ext cx="416424" cy="122097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9" name="Line 4"/>
            <p:cNvCxnSpPr/>
            <p:nvPr/>
          </p:nvCxnSpPr>
          <p:spPr bwMode="auto">
            <a:xfrm>
              <a:off x="551136" y="553807"/>
              <a:ext cx="371685" cy="106294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0" name="Line 5"/>
            <p:cNvCxnSpPr/>
            <p:nvPr/>
          </p:nvCxnSpPr>
          <p:spPr bwMode="auto">
            <a:xfrm>
              <a:off x="912004" y="1611469"/>
              <a:ext cx="325470"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1" name="Line 6"/>
            <p:cNvCxnSpPr/>
            <p:nvPr/>
          </p:nvCxnSpPr>
          <p:spPr bwMode="auto">
            <a:xfrm flipV="1">
              <a:off x="1246815" y="308365"/>
              <a:ext cx="483288" cy="131175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2" name="Line 7"/>
            <p:cNvCxnSpPr/>
            <p:nvPr/>
          </p:nvCxnSpPr>
          <p:spPr bwMode="auto">
            <a:xfrm>
              <a:off x="1730104" y="308365"/>
              <a:ext cx="384467" cy="1538941"/>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3" name="Line 8"/>
            <p:cNvCxnSpPr/>
            <p:nvPr/>
          </p:nvCxnSpPr>
          <p:spPr bwMode="auto">
            <a:xfrm flipV="1">
              <a:off x="2114571" y="1834336"/>
              <a:ext cx="935111" cy="1297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4" name="Line 9"/>
            <p:cNvCxnSpPr/>
            <p:nvPr/>
          </p:nvCxnSpPr>
          <p:spPr bwMode="auto">
            <a:xfrm flipV="1">
              <a:off x="3037883" y="616249"/>
              <a:ext cx="442482" cy="12180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5" name="Line 10"/>
            <p:cNvCxnSpPr/>
            <p:nvPr/>
          </p:nvCxnSpPr>
          <p:spPr bwMode="auto">
            <a:xfrm>
              <a:off x="3480365" y="616249"/>
              <a:ext cx="395775" cy="1156128"/>
            </a:xfrm>
            <a:prstGeom prst="line">
              <a:avLst/>
            </a:prstGeom>
            <a:ln>
              <a:headEnd/>
              <a:tailEnd/>
            </a:ln>
          </p:spPr>
          <p:style>
            <a:lnRef idx="2">
              <a:schemeClr val="accent4"/>
            </a:lnRef>
            <a:fillRef idx="0">
              <a:schemeClr val="accent4"/>
            </a:fillRef>
            <a:effectRef idx="1">
              <a:schemeClr val="accent4"/>
            </a:effectRef>
            <a:fontRef idx="minor">
              <a:schemeClr val="tx1"/>
            </a:fontRef>
          </p:style>
        </p:cxnSp>
        <p:sp>
          <p:nvSpPr>
            <p:cNvPr id="16" name="Text Box 11"/>
            <p:cNvSpPr txBox="1">
              <a:spLocks noChangeArrowheads="1"/>
            </p:cNvSpPr>
            <p:nvPr/>
          </p:nvSpPr>
          <p:spPr bwMode="auto">
            <a:xfrm>
              <a:off x="872181" y="1628280"/>
              <a:ext cx="500004" cy="24448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r>
                <a:rPr lang="da-DK" sz="1250" dirty="0">
                  <a:solidFill>
                    <a:srgbClr val="000000"/>
                  </a:solidFill>
                  <a:effectLst/>
                  <a:latin typeface="+mj-lt"/>
                  <a:ea typeface="MS PGothic"/>
                </a:rPr>
                <a:t> </a:t>
              </a:r>
              <a:endParaRPr lang="da-DK" sz="1200" dirty="0">
                <a:effectLst/>
                <a:latin typeface="+mj-lt"/>
                <a:ea typeface="Times New Roman"/>
              </a:endParaRPr>
            </a:p>
          </p:txBody>
        </p:sp>
        <p:sp>
          <p:nvSpPr>
            <p:cNvPr id="17" name="Text Box 12"/>
            <p:cNvSpPr txBox="1">
              <a:spLocks noChangeArrowheads="1"/>
            </p:cNvSpPr>
            <p:nvPr/>
          </p:nvSpPr>
          <p:spPr bwMode="auto">
            <a:xfrm>
              <a:off x="2268456" y="1847306"/>
              <a:ext cx="50000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cxnSp>
          <p:nvCxnSpPr>
            <p:cNvPr id="18" name="Line 13"/>
            <p:cNvCxnSpPr/>
            <p:nvPr/>
          </p:nvCxnSpPr>
          <p:spPr bwMode="auto">
            <a:xfrm>
              <a:off x="77188" y="1038929"/>
              <a:ext cx="3767978" cy="269939"/>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9" name="Text Box 15"/>
            <p:cNvSpPr txBox="1">
              <a:spLocks noChangeArrowheads="1"/>
            </p:cNvSpPr>
            <p:nvPr/>
          </p:nvSpPr>
          <p:spPr bwMode="auto">
            <a:xfrm>
              <a:off x="393015" y="449098"/>
              <a:ext cx="99558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Överaktivitet</a:t>
              </a:r>
              <a:r>
                <a:rPr lang="da-DK" sz="1250" dirty="0">
                  <a:solidFill>
                    <a:srgbClr val="000000"/>
                  </a:solidFill>
                  <a:effectLst/>
                  <a:latin typeface="+mj-lt"/>
                  <a:ea typeface="MS PGothic"/>
                </a:rPr>
                <a:t> </a:t>
              </a:r>
              <a:endParaRPr lang="da-DK" sz="1200" dirty="0">
                <a:effectLst/>
                <a:latin typeface="+mj-lt"/>
                <a:ea typeface="Times New Roman"/>
              </a:endParaRPr>
            </a:p>
          </p:txBody>
        </p:sp>
        <p:sp>
          <p:nvSpPr>
            <p:cNvPr id="20" name="Text Box 16"/>
            <p:cNvSpPr txBox="1">
              <a:spLocks noChangeArrowheads="1"/>
            </p:cNvSpPr>
            <p:nvPr/>
          </p:nvSpPr>
          <p:spPr bwMode="auto">
            <a:xfrm>
              <a:off x="3378101" y="553807"/>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Ö</a:t>
              </a:r>
              <a:r>
                <a:rPr lang="da-DK" sz="1250" dirty="0">
                  <a:solidFill>
                    <a:srgbClr val="000000"/>
                  </a:solidFill>
                  <a:effectLst/>
                  <a:latin typeface="+mj-lt"/>
                  <a:ea typeface="MS PGothic"/>
                </a:rPr>
                <a:t>veraktivitet</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sp>
          <p:nvSpPr>
            <p:cNvPr id="21" name="Text Box 17"/>
            <p:cNvSpPr txBox="1">
              <a:spLocks noChangeArrowheads="1"/>
            </p:cNvSpPr>
            <p:nvPr/>
          </p:nvSpPr>
          <p:spPr bwMode="auto">
            <a:xfrm>
              <a:off x="1488459" y="272447"/>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Överaktivitet</a:t>
              </a:r>
              <a:r>
                <a:rPr lang="da-DK" sz="1250" dirty="0">
                  <a:solidFill>
                    <a:srgbClr val="000000"/>
                  </a:solidFill>
                  <a:effectLst/>
                  <a:latin typeface="+mj-lt"/>
                  <a:ea typeface="MS PGothic"/>
                </a:rPr>
                <a:t> </a:t>
              </a:r>
              <a:endParaRPr lang="da-DK" sz="1200" dirty="0">
                <a:effectLst/>
                <a:latin typeface="+mj-lt"/>
                <a:ea typeface="Times New Roman"/>
              </a:endParaRPr>
            </a:p>
          </p:txBody>
        </p:sp>
        <p:cxnSp>
          <p:nvCxnSpPr>
            <p:cNvPr id="22" name="Line 18"/>
            <p:cNvCxnSpPr/>
            <p:nvPr/>
          </p:nvCxnSpPr>
          <p:spPr bwMode="auto">
            <a:xfrm>
              <a:off x="0" y="695501"/>
              <a:ext cx="492" cy="1459208"/>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3" name="Line 19"/>
            <p:cNvCxnSpPr/>
            <p:nvPr/>
          </p:nvCxnSpPr>
          <p:spPr bwMode="auto">
            <a:xfrm flipH="1">
              <a:off x="0" y="2154710"/>
              <a:ext cx="3876138"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sp>
          <p:nvSpPr>
            <p:cNvPr id="24" name="Text Box 20"/>
            <p:cNvSpPr txBox="1">
              <a:spLocks noChangeArrowheads="1"/>
            </p:cNvSpPr>
            <p:nvPr/>
          </p:nvSpPr>
          <p:spPr bwMode="auto">
            <a:xfrm>
              <a:off x="-255963" y="134770"/>
              <a:ext cx="1006157" cy="132523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Aktivitetsnivå</a:t>
              </a:r>
              <a:endParaRPr lang="da-DK" sz="1100" dirty="0">
                <a:effectLst/>
                <a:latin typeface="+mj-lt"/>
                <a:ea typeface="Times New Roman"/>
              </a:endParaRPr>
            </a:p>
          </p:txBody>
        </p:sp>
        <p:sp>
          <p:nvSpPr>
            <p:cNvPr id="25" name="Text Box 21"/>
            <p:cNvSpPr txBox="1">
              <a:spLocks noChangeArrowheads="1"/>
            </p:cNvSpPr>
            <p:nvPr/>
          </p:nvSpPr>
          <p:spPr bwMode="auto">
            <a:xfrm>
              <a:off x="3690789" y="2231116"/>
              <a:ext cx="519576" cy="19597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Tid </a:t>
              </a:r>
              <a:endParaRPr lang="da-DK" sz="3600" dirty="0">
                <a:effectLst/>
                <a:latin typeface="+mj-lt"/>
                <a:ea typeface="Times New Roman"/>
              </a:endParaRPr>
            </a:p>
          </p:txBody>
        </p:sp>
        <p:cxnSp>
          <p:nvCxnSpPr>
            <p:cNvPr id="26" name="Line 47"/>
            <p:cNvCxnSpPr/>
            <p:nvPr/>
          </p:nvCxnSpPr>
          <p:spPr bwMode="auto">
            <a:xfrm flipV="1">
              <a:off x="-57141" y="571579"/>
              <a:ext cx="492" cy="34582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7" name="Line 48"/>
            <p:cNvCxnSpPr/>
            <p:nvPr/>
          </p:nvCxnSpPr>
          <p:spPr bwMode="auto">
            <a:xfrm>
              <a:off x="3480118" y="2231116"/>
              <a:ext cx="34661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grpSp>
      <p:sp>
        <p:nvSpPr>
          <p:cNvPr id="31" name="Tekstboks 30"/>
          <p:cNvSpPr txBox="1"/>
          <p:nvPr/>
        </p:nvSpPr>
        <p:spPr>
          <a:xfrm>
            <a:off x="8014565" y="3554997"/>
            <a:ext cx="1056764" cy="646331"/>
          </a:xfrm>
          <a:prstGeom prst="rect">
            <a:avLst/>
          </a:prstGeom>
          <a:noFill/>
        </p:spPr>
        <p:txBody>
          <a:bodyPr wrap="none" rtlCol="0">
            <a:spAutoFit/>
          </a:bodyPr>
          <a:lstStyle/>
          <a:p>
            <a:r>
              <a:rPr lang="da-DK" dirty="0"/>
              <a:t>Tolerans</a:t>
            </a:r>
          </a:p>
          <a:p>
            <a:endParaRPr lang="da-DK" dirty="0"/>
          </a:p>
        </p:txBody>
      </p:sp>
      <p:sp>
        <p:nvSpPr>
          <p:cNvPr id="28" name="Pladsholder til diasnummer 2"/>
          <p:cNvSpPr>
            <a:spLocks noGrp="1"/>
          </p:cNvSpPr>
          <p:nvPr>
            <p:ph type="sldNum" sz="quarter" idx="12"/>
          </p:nvPr>
        </p:nvSpPr>
        <p:spPr>
          <a:xfrm>
            <a:off x="146304" y="6210300"/>
            <a:ext cx="457200" cy="457200"/>
          </a:xfrm>
        </p:spPr>
        <p:txBody>
          <a:bodyPr/>
          <a:lstStyle/>
          <a:p>
            <a:r>
              <a:rPr lang="en-GB" dirty="0"/>
              <a:t>27</a:t>
            </a:r>
          </a:p>
        </p:txBody>
      </p:sp>
    </p:spTree>
    <p:extLst>
      <p:ext uri="{BB962C8B-B14F-4D97-AF65-F5344CB8AC3E}">
        <p14:creationId xmlns:p14="http://schemas.microsoft.com/office/powerpoint/2010/main" val="733839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Aktivitesnivå– för lite aktivitet</a:t>
            </a:r>
            <a:br>
              <a:rPr lang="da-DK" dirty="0"/>
            </a:br>
            <a:r>
              <a:rPr lang="da-DK" dirty="0"/>
              <a:t>Uppgivelsemodellen       </a:t>
            </a:r>
          </a:p>
        </p:txBody>
      </p:sp>
      <p:grpSp>
        <p:nvGrpSpPr>
          <p:cNvPr id="6" name="Lærred 45"/>
          <p:cNvGrpSpPr/>
          <p:nvPr/>
        </p:nvGrpSpPr>
        <p:grpSpPr>
          <a:xfrm>
            <a:off x="3021" y="1374269"/>
            <a:ext cx="9709407" cy="6879267"/>
            <a:chOff x="-255963" y="134770"/>
            <a:chExt cx="4918133" cy="3480920"/>
          </a:xfrm>
        </p:grpSpPr>
        <p:sp>
          <p:nvSpPr>
            <p:cNvPr id="7" name="Rektangel 6"/>
            <p:cNvSpPr/>
            <p:nvPr/>
          </p:nvSpPr>
          <p:spPr>
            <a:xfrm>
              <a:off x="748665" y="1460500"/>
              <a:ext cx="3913505" cy="2155190"/>
            </a:xfrm>
            <a:prstGeom prst="rect">
              <a:avLst/>
            </a:prstGeom>
            <a:noFill/>
            <a:ln>
              <a:noFill/>
            </a:ln>
          </p:spPr>
          <p:txBody>
            <a:bodyPr/>
            <a:lstStyle/>
            <a:p>
              <a:endParaRPr lang="sv-SE"/>
            </a:p>
          </p:txBody>
        </p:sp>
        <p:cxnSp>
          <p:nvCxnSpPr>
            <p:cNvPr id="8" name="Line 3"/>
            <p:cNvCxnSpPr/>
            <p:nvPr/>
          </p:nvCxnSpPr>
          <p:spPr bwMode="auto">
            <a:xfrm flipV="1">
              <a:off x="134711" y="1750521"/>
              <a:ext cx="613954" cy="41549"/>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9" name="Line 4"/>
            <p:cNvCxnSpPr/>
            <p:nvPr/>
          </p:nvCxnSpPr>
          <p:spPr bwMode="auto">
            <a:xfrm>
              <a:off x="748665" y="1750521"/>
              <a:ext cx="174157" cy="218786"/>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0" name="Line 5"/>
            <p:cNvCxnSpPr/>
            <p:nvPr/>
          </p:nvCxnSpPr>
          <p:spPr bwMode="auto">
            <a:xfrm>
              <a:off x="922821" y="1966154"/>
              <a:ext cx="325470"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1" name="Line 6"/>
            <p:cNvCxnSpPr/>
            <p:nvPr/>
          </p:nvCxnSpPr>
          <p:spPr bwMode="auto">
            <a:xfrm flipV="1">
              <a:off x="1246815" y="1425104"/>
              <a:ext cx="373867" cy="557051"/>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2" name="Line 7"/>
            <p:cNvCxnSpPr/>
            <p:nvPr/>
          </p:nvCxnSpPr>
          <p:spPr bwMode="auto">
            <a:xfrm>
              <a:off x="1620682" y="1425104"/>
              <a:ext cx="493889" cy="54105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3" name="Line 8"/>
            <p:cNvCxnSpPr/>
            <p:nvPr/>
          </p:nvCxnSpPr>
          <p:spPr bwMode="auto">
            <a:xfrm flipV="1">
              <a:off x="2114571" y="1966154"/>
              <a:ext cx="942435" cy="1"/>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4" name="Line 9"/>
            <p:cNvCxnSpPr/>
            <p:nvPr/>
          </p:nvCxnSpPr>
          <p:spPr bwMode="auto">
            <a:xfrm flipV="1">
              <a:off x="3057006" y="1636205"/>
              <a:ext cx="241499" cy="329949"/>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5" name="Line 10"/>
            <p:cNvCxnSpPr/>
            <p:nvPr/>
          </p:nvCxnSpPr>
          <p:spPr bwMode="auto">
            <a:xfrm>
              <a:off x="3298505" y="1636205"/>
              <a:ext cx="577635" cy="136173"/>
            </a:xfrm>
            <a:prstGeom prst="line">
              <a:avLst/>
            </a:prstGeom>
            <a:ln>
              <a:headEnd/>
              <a:tailEnd/>
            </a:ln>
          </p:spPr>
          <p:style>
            <a:lnRef idx="2">
              <a:schemeClr val="accent4"/>
            </a:lnRef>
            <a:fillRef idx="0">
              <a:schemeClr val="accent4"/>
            </a:fillRef>
            <a:effectRef idx="1">
              <a:schemeClr val="accent4"/>
            </a:effectRef>
            <a:fontRef idx="minor">
              <a:schemeClr val="tx1"/>
            </a:fontRef>
          </p:style>
        </p:cxnSp>
        <p:sp>
          <p:nvSpPr>
            <p:cNvPr id="16" name="Text Box 11"/>
            <p:cNvSpPr txBox="1">
              <a:spLocks noChangeArrowheads="1"/>
            </p:cNvSpPr>
            <p:nvPr/>
          </p:nvSpPr>
          <p:spPr bwMode="auto">
            <a:xfrm>
              <a:off x="922821" y="1859914"/>
              <a:ext cx="500004" cy="24448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endParaRPr lang="da-DK" sz="1200" dirty="0">
                <a:effectLst/>
                <a:latin typeface="+mj-lt"/>
                <a:ea typeface="Times New Roman"/>
              </a:endParaRPr>
            </a:p>
          </p:txBody>
        </p:sp>
        <p:sp>
          <p:nvSpPr>
            <p:cNvPr id="17" name="Text Box 12"/>
            <p:cNvSpPr txBox="1">
              <a:spLocks noChangeArrowheads="1"/>
            </p:cNvSpPr>
            <p:nvPr/>
          </p:nvSpPr>
          <p:spPr bwMode="auto">
            <a:xfrm>
              <a:off x="2268456" y="1966154"/>
              <a:ext cx="50000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Vila</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cxnSp>
          <p:nvCxnSpPr>
            <p:cNvPr id="18" name="Line 13"/>
            <p:cNvCxnSpPr/>
            <p:nvPr/>
          </p:nvCxnSpPr>
          <p:spPr bwMode="auto">
            <a:xfrm>
              <a:off x="77188" y="1038929"/>
              <a:ext cx="3767978" cy="269939"/>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9" name="Text Box 15"/>
            <p:cNvSpPr txBox="1">
              <a:spLocks noChangeArrowheads="1"/>
            </p:cNvSpPr>
            <p:nvPr/>
          </p:nvSpPr>
          <p:spPr bwMode="auto">
            <a:xfrm>
              <a:off x="252707" y="1425104"/>
              <a:ext cx="995584"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err="1">
                  <a:solidFill>
                    <a:srgbClr val="000000"/>
                  </a:solidFill>
                  <a:effectLst/>
                  <a:latin typeface="+mj-lt"/>
                  <a:ea typeface="MS PGothic"/>
                </a:rPr>
                <a:t>Underraktivitet</a:t>
              </a:r>
              <a:r>
                <a:rPr lang="da-DK" sz="1250" dirty="0">
                  <a:solidFill>
                    <a:srgbClr val="000000"/>
                  </a:solidFill>
                  <a:effectLst/>
                  <a:latin typeface="+mj-lt"/>
                  <a:ea typeface="MS PGothic"/>
                </a:rPr>
                <a:t> </a:t>
              </a:r>
              <a:endParaRPr lang="da-DK" sz="1200" dirty="0">
                <a:effectLst/>
                <a:latin typeface="+mj-lt"/>
                <a:ea typeface="Times New Roman"/>
              </a:endParaRPr>
            </a:p>
          </p:txBody>
        </p:sp>
        <p:sp>
          <p:nvSpPr>
            <p:cNvPr id="20" name="Text Box 16"/>
            <p:cNvSpPr txBox="1">
              <a:spLocks noChangeArrowheads="1"/>
            </p:cNvSpPr>
            <p:nvPr/>
          </p:nvSpPr>
          <p:spPr bwMode="auto">
            <a:xfrm>
              <a:off x="3057006" y="1453664"/>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effectLst/>
                  <a:latin typeface="+mj-lt"/>
                  <a:ea typeface="MS PGothic"/>
                </a:rPr>
                <a:t>Underaktivitet</a:t>
              </a:r>
              <a:r>
                <a:rPr lang="da-DK" sz="1250" dirty="0">
                  <a:solidFill>
                    <a:srgbClr val="000000"/>
                  </a:solidFill>
                  <a:effectLst/>
                  <a:latin typeface="Times New Roman"/>
                  <a:ea typeface="MS PGothic"/>
                </a:rPr>
                <a:t> </a:t>
              </a:r>
              <a:endParaRPr lang="da-DK" sz="1200" dirty="0">
                <a:effectLst/>
                <a:latin typeface="Times New Roman"/>
                <a:ea typeface="Times New Roman"/>
              </a:endParaRPr>
            </a:p>
          </p:txBody>
        </p:sp>
        <p:sp>
          <p:nvSpPr>
            <p:cNvPr id="21" name="Text Box 17"/>
            <p:cNvSpPr txBox="1">
              <a:spLocks noChangeArrowheads="1"/>
            </p:cNvSpPr>
            <p:nvPr/>
          </p:nvSpPr>
          <p:spPr bwMode="auto">
            <a:xfrm>
              <a:off x="1369588" y="1331663"/>
              <a:ext cx="996076" cy="24400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1250" dirty="0">
                  <a:solidFill>
                    <a:srgbClr val="000000"/>
                  </a:solidFill>
                  <a:latin typeface="+mj-lt"/>
                  <a:ea typeface="MS PGothic"/>
                </a:rPr>
                <a:t>Unde</a:t>
              </a:r>
              <a:r>
                <a:rPr lang="da-DK" sz="1250" dirty="0">
                  <a:solidFill>
                    <a:srgbClr val="000000"/>
                  </a:solidFill>
                  <a:effectLst/>
                  <a:latin typeface="+mj-lt"/>
                  <a:ea typeface="MS PGothic"/>
                </a:rPr>
                <a:t>raktivitet </a:t>
              </a:r>
              <a:endParaRPr lang="da-DK" sz="1200" dirty="0">
                <a:effectLst/>
                <a:latin typeface="+mj-lt"/>
                <a:ea typeface="Times New Roman"/>
              </a:endParaRPr>
            </a:p>
          </p:txBody>
        </p:sp>
        <p:cxnSp>
          <p:nvCxnSpPr>
            <p:cNvPr id="22" name="Line 18"/>
            <p:cNvCxnSpPr/>
            <p:nvPr/>
          </p:nvCxnSpPr>
          <p:spPr bwMode="auto">
            <a:xfrm>
              <a:off x="0" y="695501"/>
              <a:ext cx="492" cy="1459208"/>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3" name="Line 19"/>
            <p:cNvCxnSpPr/>
            <p:nvPr/>
          </p:nvCxnSpPr>
          <p:spPr bwMode="auto">
            <a:xfrm flipH="1">
              <a:off x="0" y="2154710"/>
              <a:ext cx="3876138"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sp>
          <p:nvSpPr>
            <p:cNvPr id="24" name="Text Box 20"/>
            <p:cNvSpPr txBox="1">
              <a:spLocks noChangeArrowheads="1"/>
            </p:cNvSpPr>
            <p:nvPr/>
          </p:nvSpPr>
          <p:spPr bwMode="auto">
            <a:xfrm>
              <a:off x="-255963" y="134770"/>
              <a:ext cx="333151" cy="1325232"/>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Aktivitetsnivå</a:t>
              </a:r>
              <a:endParaRPr lang="da-DK" sz="1100" dirty="0">
                <a:effectLst/>
                <a:latin typeface="+mj-lt"/>
                <a:ea typeface="Times New Roman"/>
              </a:endParaRPr>
            </a:p>
          </p:txBody>
        </p:sp>
        <p:sp>
          <p:nvSpPr>
            <p:cNvPr id="25" name="Text Box 21"/>
            <p:cNvSpPr txBox="1">
              <a:spLocks noChangeArrowheads="1"/>
            </p:cNvSpPr>
            <p:nvPr/>
          </p:nvSpPr>
          <p:spPr bwMode="auto">
            <a:xfrm>
              <a:off x="3690789" y="2231116"/>
              <a:ext cx="519576" cy="19597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48555" tIns="24277" rIns="48555" bIns="24277" anchor="t" anchorCtr="0" upright="1">
              <a:noAutofit/>
            </a:bodyPr>
            <a:lstStyle/>
            <a:p>
              <a:pPr>
                <a:spcAft>
                  <a:spcPts val="0"/>
                </a:spcAft>
              </a:pPr>
              <a:r>
                <a:rPr lang="da-DK" sz="2000" dirty="0">
                  <a:solidFill>
                    <a:srgbClr val="000000"/>
                  </a:solidFill>
                  <a:effectLst/>
                  <a:latin typeface="+mj-lt"/>
                  <a:ea typeface="Times New Roman"/>
                  <a:cs typeface="Garamond"/>
                </a:rPr>
                <a:t>Tid </a:t>
              </a:r>
              <a:endParaRPr lang="da-DK" sz="3600" dirty="0">
                <a:effectLst/>
                <a:latin typeface="+mj-lt"/>
                <a:ea typeface="Times New Roman"/>
              </a:endParaRPr>
            </a:p>
          </p:txBody>
        </p:sp>
        <p:cxnSp>
          <p:nvCxnSpPr>
            <p:cNvPr id="26" name="Line 47"/>
            <p:cNvCxnSpPr/>
            <p:nvPr/>
          </p:nvCxnSpPr>
          <p:spPr bwMode="auto">
            <a:xfrm flipV="1">
              <a:off x="-57141" y="571579"/>
              <a:ext cx="492" cy="34582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7" name="Line 48"/>
            <p:cNvCxnSpPr/>
            <p:nvPr/>
          </p:nvCxnSpPr>
          <p:spPr bwMode="auto">
            <a:xfrm>
              <a:off x="3480118" y="2231116"/>
              <a:ext cx="34661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grpSp>
      <p:sp>
        <p:nvSpPr>
          <p:cNvPr id="31" name="Tekstboks 30"/>
          <p:cNvSpPr txBox="1"/>
          <p:nvPr/>
        </p:nvSpPr>
        <p:spPr>
          <a:xfrm>
            <a:off x="7939079" y="3530297"/>
            <a:ext cx="1056764" cy="369332"/>
          </a:xfrm>
          <a:prstGeom prst="rect">
            <a:avLst/>
          </a:prstGeom>
          <a:noFill/>
        </p:spPr>
        <p:txBody>
          <a:bodyPr wrap="none" rtlCol="0">
            <a:spAutoFit/>
          </a:bodyPr>
          <a:lstStyle/>
          <a:p>
            <a:r>
              <a:rPr lang="da-DK" dirty="0"/>
              <a:t>Tolerans</a:t>
            </a:r>
          </a:p>
        </p:txBody>
      </p:sp>
      <p:sp>
        <p:nvSpPr>
          <p:cNvPr id="28" name="Pladsholder til diasnummer 2"/>
          <p:cNvSpPr>
            <a:spLocks noGrp="1"/>
          </p:cNvSpPr>
          <p:nvPr>
            <p:ph type="sldNum" sz="quarter" idx="12"/>
          </p:nvPr>
        </p:nvSpPr>
        <p:spPr>
          <a:xfrm>
            <a:off x="146304" y="6210300"/>
            <a:ext cx="457200" cy="457200"/>
          </a:xfrm>
        </p:spPr>
        <p:txBody>
          <a:bodyPr/>
          <a:lstStyle/>
          <a:p>
            <a:r>
              <a:rPr lang="en-GB" dirty="0"/>
              <a:t>28</a:t>
            </a:r>
          </a:p>
        </p:txBody>
      </p:sp>
    </p:spTree>
    <p:extLst>
      <p:ext uri="{BB962C8B-B14F-4D97-AF65-F5344CB8AC3E}">
        <p14:creationId xmlns:p14="http://schemas.microsoft.com/office/powerpoint/2010/main" val="2890214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Aktivitetsnivå - idealt</a:t>
            </a:r>
          </a:p>
        </p:txBody>
      </p:sp>
      <p:grpSp>
        <p:nvGrpSpPr>
          <p:cNvPr id="5" name="Lærred 24"/>
          <p:cNvGrpSpPr/>
          <p:nvPr/>
        </p:nvGrpSpPr>
        <p:grpSpPr>
          <a:xfrm>
            <a:off x="193854" y="980483"/>
            <a:ext cx="8564701" cy="5396069"/>
            <a:chOff x="-334530" y="0"/>
            <a:chExt cx="4521085" cy="2583678"/>
          </a:xfrm>
        </p:grpSpPr>
        <p:sp>
          <p:nvSpPr>
            <p:cNvPr id="6" name="Rektangel 5"/>
            <p:cNvSpPr/>
            <p:nvPr/>
          </p:nvSpPr>
          <p:spPr>
            <a:xfrm>
              <a:off x="0" y="0"/>
              <a:ext cx="4186555" cy="2249170"/>
            </a:xfrm>
            <a:prstGeom prst="rect">
              <a:avLst/>
            </a:prstGeom>
            <a:noFill/>
            <a:ln>
              <a:noFill/>
            </a:ln>
          </p:spPr>
          <p:txBody>
            <a:bodyPr/>
            <a:lstStyle/>
            <a:p>
              <a:endParaRPr lang="sv-SE"/>
            </a:p>
          </p:txBody>
        </p:sp>
        <p:cxnSp>
          <p:nvCxnSpPr>
            <p:cNvPr id="7" name="Line 3"/>
            <p:cNvCxnSpPr/>
            <p:nvPr/>
          </p:nvCxnSpPr>
          <p:spPr bwMode="auto">
            <a:xfrm flipV="1">
              <a:off x="169816" y="1211053"/>
              <a:ext cx="464542" cy="62821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8" name="Line 4"/>
            <p:cNvCxnSpPr/>
            <p:nvPr/>
          </p:nvCxnSpPr>
          <p:spPr bwMode="auto">
            <a:xfrm>
              <a:off x="634358" y="1211053"/>
              <a:ext cx="363375" cy="444187"/>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9" name="Line 5"/>
            <p:cNvCxnSpPr/>
            <p:nvPr/>
          </p:nvCxnSpPr>
          <p:spPr bwMode="auto">
            <a:xfrm>
              <a:off x="985861" y="1649694"/>
              <a:ext cx="374731"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0" name="Line 6"/>
            <p:cNvCxnSpPr/>
            <p:nvPr/>
          </p:nvCxnSpPr>
          <p:spPr bwMode="auto">
            <a:xfrm flipV="1">
              <a:off x="1337365" y="1049209"/>
              <a:ext cx="386602" cy="60956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1" name="Line 7"/>
            <p:cNvCxnSpPr/>
            <p:nvPr/>
          </p:nvCxnSpPr>
          <p:spPr bwMode="auto">
            <a:xfrm>
              <a:off x="1723967" y="1049209"/>
              <a:ext cx="242078" cy="485026"/>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2" name="Line 8"/>
            <p:cNvCxnSpPr/>
            <p:nvPr/>
          </p:nvCxnSpPr>
          <p:spPr bwMode="auto">
            <a:xfrm>
              <a:off x="1966045" y="1534235"/>
              <a:ext cx="341696"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3" name="Line 9"/>
            <p:cNvCxnSpPr/>
            <p:nvPr/>
          </p:nvCxnSpPr>
          <p:spPr bwMode="auto">
            <a:xfrm flipV="1">
              <a:off x="2289159" y="847031"/>
              <a:ext cx="322599" cy="68367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14" name="Line 10"/>
            <p:cNvCxnSpPr/>
            <p:nvPr/>
          </p:nvCxnSpPr>
          <p:spPr bwMode="auto">
            <a:xfrm>
              <a:off x="2611758" y="847031"/>
              <a:ext cx="162074" cy="565192"/>
            </a:xfrm>
            <a:prstGeom prst="line">
              <a:avLst/>
            </a:prstGeom>
            <a:ln>
              <a:headEnd/>
              <a:tailEnd/>
            </a:ln>
          </p:spPr>
          <p:style>
            <a:lnRef idx="2">
              <a:schemeClr val="accent4"/>
            </a:lnRef>
            <a:fillRef idx="0">
              <a:schemeClr val="accent4"/>
            </a:fillRef>
            <a:effectRef idx="1">
              <a:schemeClr val="accent4"/>
            </a:effectRef>
            <a:fontRef idx="minor">
              <a:schemeClr val="tx1"/>
            </a:fontRef>
          </p:style>
        </p:cxnSp>
        <p:sp>
          <p:nvSpPr>
            <p:cNvPr id="15" name="Text Box 11"/>
            <p:cNvSpPr txBox="1">
              <a:spLocks noChangeArrowheads="1"/>
            </p:cNvSpPr>
            <p:nvPr/>
          </p:nvSpPr>
          <p:spPr bwMode="auto">
            <a:xfrm>
              <a:off x="944052" y="1667340"/>
              <a:ext cx="525449"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latin typeface="+mj-lt"/>
                  <a:ea typeface="MS PGothic"/>
                </a:rPr>
                <a:t>Vila</a:t>
              </a:r>
              <a:r>
                <a:rPr lang="da-DK" sz="1350" dirty="0">
                  <a:solidFill>
                    <a:srgbClr val="000000"/>
                  </a:solidFill>
                  <a:effectLst/>
                  <a:latin typeface="+mj-lt"/>
                  <a:ea typeface="MS PGothic"/>
                </a:rPr>
                <a:t> </a:t>
              </a:r>
              <a:endParaRPr lang="da-DK" sz="1200" dirty="0">
                <a:effectLst/>
                <a:latin typeface="+mj-lt"/>
                <a:ea typeface="Times New Roman"/>
              </a:endParaRPr>
            </a:p>
          </p:txBody>
        </p:sp>
        <p:sp>
          <p:nvSpPr>
            <p:cNvPr id="16" name="Text Box 12"/>
            <p:cNvSpPr txBox="1">
              <a:spLocks noChangeArrowheads="1"/>
            </p:cNvSpPr>
            <p:nvPr/>
          </p:nvSpPr>
          <p:spPr bwMode="auto">
            <a:xfrm>
              <a:off x="1886040" y="1613897"/>
              <a:ext cx="524932"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latin typeface="+mj-lt"/>
                  <a:ea typeface="MS PGothic"/>
                </a:rPr>
                <a:t>Vila</a:t>
              </a:r>
              <a:r>
                <a:rPr lang="da-DK" sz="1350" dirty="0">
                  <a:solidFill>
                    <a:srgbClr val="000000"/>
                  </a:solidFill>
                  <a:effectLst/>
                  <a:latin typeface="+mj-lt"/>
                  <a:ea typeface="MS PGothic"/>
                </a:rPr>
                <a:t> </a:t>
              </a:r>
              <a:endParaRPr lang="da-DK" sz="1200" dirty="0">
                <a:effectLst/>
                <a:latin typeface="+mj-lt"/>
                <a:ea typeface="Times New Roman"/>
              </a:endParaRPr>
            </a:p>
          </p:txBody>
        </p:sp>
        <p:cxnSp>
          <p:nvCxnSpPr>
            <p:cNvPr id="17" name="Line 13"/>
            <p:cNvCxnSpPr/>
            <p:nvPr/>
          </p:nvCxnSpPr>
          <p:spPr bwMode="auto">
            <a:xfrm flipV="1">
              <a:off x="109425" y="524857"/>
              <a:ext cx="3753499" cy="524353"/>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8" name="Text Box 15"/>
            <p:cNvSpPr txBox="1">
              <a:spLocks noChangeArrowheads="1"/>
            </p:cNvSpPr>
            <p:nvPr/>
          </p:nvSpPr>
          <p:spPr bwMode="auto">
            <a:xfrm>
              <a:off x="438832" y="1059034"/>
              <a:ext cx="751526"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effectLst/>
                  <a:latin typeface="+mj-lt"/>
                  <a:ea typeface="MS PGothic"/>
                </a:rPr>
                <a:t>Aktivitet </a:t>
              </a:r>
              <a:endParaRPr lang="da-DK" sz="1200" dirty="0">
                <a:effectLst/>
                <a:latin typeface="+mj-lt"/>
                <a:ea typeface="Times New Roman"/>
              </a:endParaRPr>
            </a:p>
          </p:txBody>
        </p:sp>
        <p:sp>
          <p:nvSpPr>
            <p:cNvPr id="19" name="Text Box 16"/>
            <p:cNvSpPr txBox="1">
              <a:spLocks noChangeArrowheads="1"/>
            </p:cNvSpPr>
            <p:nvPr/>
          </p:nvSpPr>
          <p:spPr bwMode="auto">
            <a:xfrm>
              <a:off x="2450459" y="755079"/>
              <a:ext cx="751526" cy="256126"/>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effectLst/>
                  <a:latin typeface="+mj-lt"/>
                  <a:ea typeface="MS PGothic"/>
                </a:rPr>
                <a:t>Aktivitet </a:t>
              </a:r>
              <a:endParaRPr lang="da-DK" sz="1200" dirty="0">
                <a:effectLst/>
                <a:latin typeface="+mj-lt"/>
                <a:ea typeface="Times New Roman"/>
              </a:endParaRPr>
            </a:p>
          </p:txBody>
        </p:sp>
        <p:sp>
          <p:nvSpPr>
            <p:cNvPr id="20" name="Text Box 17"/>
            <p:cNvSpPr txBox="1">
              <a:spLocks noChangeArrowheads="1"/>
            </p:cNvSpPr>
            <p:nvPr/>
          </p:nvSpPr>
          <p:spPr bwMode="auto">
            <a:xfrm>
              <a:off x="1510019" y="905090"/>
              <a:ext cx="752042" cy="256126"/>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effectLst/>
                  <a:latin typeface="+mj-lt"/>
                  <a:ea typeface="MS PGothic"/>
                </a:rPr>
                <a:t>Aktivitet </a:t>
              </a:r>
              <a:endParaRPr lang="da-DK" sz="1200" dirty="0">
                <a:effectLst/>
                <a:latin typeface="+mj-lt"/>
                <a:ea typeface="Times New Roman"/>
              </a:endParaRPr>
            </a:p>
          </p:txBody>
        </p:sp>
        <p:cxnSp>
          <p:nvCxnSpPr>
            <p:cNvPr id="21" name="Line 18"/>
            <p:cNvCxnSpPr/>
            <p:nvPr/>
          </p:nvCxnSpPr>
          <p:spPr bwMode="auto">
            <a:xfrm>
              <a:off x="28389" y="656449"/>
              <a:ext cx="516" cy="156398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2" name="Line 19"/>
            <p:cNvCxnSpPr/>
            <p:nvPr/>
          </p:nvCxnSpPr>
          <p:spPr bwMode="auto">
            <a:xfrm flipH="1">
              <a:off x="28391" y="2220431"/>
              <a:ext cx="3916085"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sp>
          <p:nvSpPr>
            <p:cNvPr id="23" name="Text Box 20"/>
            <p:cNvSpPr txBox="1">
              <a:spLocks noChangeArrowheads="1"/>
            </p:cNvSpPr>
            <p:nvPr/>
          </p:nvSpPr>
          <p:spPr bwMode="auto">
            <a:xfrm>
              <a:off x="-334530" y="40451"/>
              <a:ext cx="259024" cy="1493784"/>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51105" tIns="25553" rIns="51105" bIns="25553" anchor="t" anchorCtr="0" upright="1">
              <a:noAutofit/>
            </a:bodyPr>
            <a:lstStyle/>
            <a:p>
              <a:pPr>
                <a:spcAft>
                  <a:spcPts val="0"/>
                </a:spcAft>
              </a:pPr>
              <a:r>
                <a:rPr lang="da-DK" sz="2000" dirty="0">
                  <a:solidFill>
                    <a:srgbClr val="000000"/>
                  </a:solidFill>
                  <a:latin typeface="+mj-lt"/>
                  <a:ea typeface="Times New Roman"/>
                  <a:cs typeface="Garamond"/>
                </a:rPr>
                <a:t>Aktivitetsnivå</a:t>
              </a:r>
              <a:endParaRPr lang="da-DK" sz="2000" dirty="0">
                <a:effectLst/>
                <a:latin typeface="+mj-lt"/>
                <a:ea typeface="Times New Roman"/>
              </a:endParaRPr>
            </a:p>
          </p:txBody>
        </p:sp>
        <p:sp>
          <p:nvSpPr>
            <p:cNvPr id="24" name="Text Box 21"/>
            <p:cNvSpPr txBox="1">
              <a:spLocks noChangeArrowheads="1"/>
            </p:cNvSpPr>
            <p:nvPr/>
          </p:nvSpPr>
          <p:spPr bwMode="auto">
            <a:xfrm>
              <a:off x="3717109" y="2378979"/>
              <a:ext cx="291629" cy="204699"/>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2000" dirty="0">
                  <a:solidFill>
                    <a:srgbClr val="000000"/>
                  </a:solidFill>
                  <a:latin typeface="+mj-lt"/>
                  <a:ea typeface="Times New Roman"/>
                  <a:cs typeface="Garamond"/>
                </a:rPr>
                <a:t>T</a:t>
              </a:r>
              <a:r>
                <a:rPr lang="da-DK" sz="2000" dirty="0">
                  <a:solidFill>
                    <a:srgbClr val="000000"/>
                  </a:solidFill>
                  <a:effectLst/>
                  <a:latin typeface="+mj-lt"/>
                  <a:ea typeface="Times New Roman"/>
                  <a:cs typeface="Garamond"/>
                </a:rPr>
                <a:t>id</a:t>
              </a:r>
              <a:endParaRPr lang="da-DK" sz="2000" dirty="0">
                <a:effectLst/>
                <a:latin typeface="+mj-lt"/>
                <a:ea typeface="Times New Roman"/>
              </a:endParaRPr>
            </a:p>
          </p:txBody>
        </p:sp>
        <p:sp>
          <p:nvSpPr>
            <p:cNvPr id="25" name="Text Box 22"/>
            <p:cNvSpPr txBox="1">
              <a:spLocks noChangeArrowheads="1"/>
            </p:cNvSpPr>
            <p:nvPr/>
          </p:nvSpPr>
          <p:spPr bwMode="auto">
            <a:xfrm>
              <a:off x="2733055" y="1453062"/>
              <a:ext cx="524932" cy="256630"/>
            </a:xfrm>
            <a:prstGeom prst="rect">
              <a:avLst/>
            </a:prstGeom>
            <a:noFill/>
            <a:ln>
              <a:noFill/>
            </a:ln>
            <a:effectLst/>
            <a:extLst>
              <a:ext uri="{909E8E84-426E-40DD-AFC4-6F175D3DCCD1}">
                <a14:hiddenFill xmlns:a14="http://schemas.microsoft.com/office/drawing/2010/main">
                  <a:solidFill>
                    <a:srgbClr val="79498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1105" tIns="25553" rIns="51105" bIns="25553" anchor="t" anchorCtr="0" upright="1">
              <a:noAutofit/>
            </a:bodyPr>
            <a:lstStyle/>
            <a:p>
              <a:pPr>
                <a:spcAft>
                  <a:spcPts val="0"/>
                </a:spcAft>
              </a:pPr>
              <a:r>
                <a:rPr lang="da-DK" sz="1350" dirty="0">
                  <a:solidFill>
                    <a:srgbClr val="000000"/>
                  </a:solidFill>
                  <a:latin typeface="+mj-lt"/>
                  <a:ea typeface="MS PGothic"/>
                </a:rPr>
                <a:t>Vila</a:t>
              </a:r>
              <a:r>
                <a:rPr lang="da-DK" sz="1350" dirty="0">
                  <a:solidFill>
                    <a:srgbClr val="000000"/>
                  </a:solidFill>
                  <a:effectLst/>
                  <a:latin typeface="+mj-lt"/>
                  <a:ea typeface="MS PGothic"/>
                </a:rPr>
                <a:t> </a:t>
              </a:r>
              <a:endParaRPr lang="da-DK" sz="1200" dirty="0">
                <a:effectLst/>
                <a:latin typeface="+mj-lt"/>
                <a:ea typeface="Times New Roman"/>
              </a:endParaRPr>
            </a:p>
          </p:txBody>
        </p:sp>
        <p:cxnSp>
          <p:nvCxnSpPr>
            <p:cNvPr id="26" name="Line 24"/>
            <p:cNvCxnSpPr/>
            <p:nvPr/>
          </p:nvCxnSpPr>
          <p:spPr bwMode="auto">
            <a:xfrm>
              <a:off x="2773831" y="1412223"/>
              <a:ext cx="201301" cy="0"/>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27" name="Line 25"/>
            <p:cNvCxnSpPr/>
            <p:nvPr/>
          </p:nvCxnSpPr>
          <p:spPr bwMode="auto">
            <a:xfrm flipV="1">
              <a:off x="2975133" y="726027"/>
              <a:ext cx="323115" cy="683675"/>
            </a:xfrm>
            <a:prstGeom prst="line">
              <a:avLst/>
            </a:prstGeom>
            <a:ln>
              <a:headEnd/>
              <a:tailEnd/>
            </a:ln>
          </p:spPr>
          <p:style>
            <a:lnRef idx="2">
              <a:schemeClr val="accent4"/>
            </a:lnRef>
            <a:fillRef idx="0">
              <a:schemeClr val="accent4"/>
            </a:fillRef>
            <a:effectRef idx="1">
              <a:schemeClr val="accent4"/>
            </a:effectRef>
            <a:fontRef idx="minor">
              <a:schemeClr val="tx1"/>
            </a:fontRef>
          </p:style>
        </p:cxnSp>
        <p:cxnSp>
          <p:nvCxnSpPr>
            <p:cNvPr id="28" name="Line 25"/>
            <p:cNvCxnSpPr/>
            <p:nvPr/>
          </p:nvCxnSpPr>
          <p:spPr bwMode="auto">
            <a:xfrm flipV="1">
              <a:off x="-76022" y="537383"/>
              <a:ext cx="516" cy="3630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cxnSp>
          <p:nvCxnSpPr>
            <p:cNvPr id="29" name="Line 26"/>
            <p:cNvCxnSpPr/>
            <p:nvPr/>
          </p:nvCxnSpPr>
          <p:spPr bwMode="auto">
            <a:xfrm flipV="1">
              <a:off x="3585813" y="2310141"/>
              <a:ext cx="32311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7E4F8"/>
                    </a:outerShdw>
                  </a:effectLst>
                </a14:hiddenEffects>
              </a:ext>
            </a:extLst>
          </p:spPr>
        </p:cxnSp>
      </p:grpSp>
      <p:sp>
        <p:nvSpPr>
          <p:cNvPr id="30" name="Tekstboks 29"/>
          <p:cNvSpPr txBox="1"/>
          <p:nvPr/>
        </p:nvSpPr>
        <p:spPr>
          <a:xfrm>
            <a:off x="7292933" y="1707327"/>
            <a:ext cx="1056764" cy="369332"/>
          </a:xfrm>
          <a:prstGeom prst="rect">
            <a:avLst/>
          </a:prstGeom>
          <a:noFill/>
        </p:spPr>
        <p:txBody>
          <a:bodyPr wrap="none" rtlCol="0">
            <a:spAutoFit/>
          </a:bodyPr>
          <a:lstStyle/>
          <a:p>
            <a:r>
              <a:rPr lang="da-DK" dirty="0"/>
              <a:t>Tolerans</a:t>
            </a:r>
          </a:p>
        </p:txBody>
      </p:sp>
      <p:sp>
        <p:nvSpPr>
          <p:cNvPr id="31" name="Pladsholder til diasnummer 2"/>
          <p:cNvSpPr>
            <a:spLocks noGrp="1"/>
          </p:cNvSpPr>
          <p:nvPr>
            <p:ph type="sldNum" sz="quarter" idx="12"/>
          </p:nvPr>
        </p:nvSpPr>
        <p:spPr>
          <a:xfrm>
            <a:off x="146304" y="6210300"/>
            <a:ext cx="457200" cy="457200"/>
          </a:xfrm>
        </p:spPr>
        <p:txBody>
          <a:bodyPr/>
          <a:lstStyle/>
          <a:p>
            <a:r>
              <a:rPr lang="en-GB" dirty="0"/>
              <a:t>29</a:t>
            </a:r>
          </a:p>
        </p:txBody>
      </p:sp>
    </p:spTree>
    <p:extLst>
      <p:ext uri="{BB962C8B-B14F-4D97-AF65-F5344CB8AC3E}">
        <p14:creationId xmlns:p14="http://schemas.microsoft.com/office/powerpoint/2010/main" val="400434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36" b="11213"/>
          <a:stretch/>
        </p:blipFill>
        <p:spPr bwMode="auto">
          <a:xfrm>
            <a:off x="2120312" y="5085184"/>
            <a:ext cx="3996152" cy="16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fontScale="90000"/>
          </a:bodyPr>
          <a:lstStyle/>
          <a:p>
            <a:pPr algn="ctr"/>
            <a:r>
              <a:rPr lang="da-DK" dirty="0"/>
              <a:t>Innehåll BättreRygg</a:t>
            </a:r>
            <a:r>
              <a:rPr lang="da-DK" dirty="0">
                <a:sym typeface="Wingdings" panose="05000000000000000000" pitchFamily="2" charset="2"/>
              </a:rPr>
              <a:t></a:t>
            </a:r>
            <a:r>
              <a:rPr lang="da-DK" dirty="0"/>
              <a:t> gruppundervisning</a:t>
            </a:r>
          </a:p>
        </p:txBody>
      </p:sp>
      <p:sp>
        <p:nvSpPr>
          <p:cNvPr id="3" name="Pladsholder til diasnummer 2"/>
          <p:cNvSpPr>
            <a:spLocks noGrp="1"/>
          </p:cNvSpPr>
          <p:nvPr>
            <p:ph type="sldNum" sz="quarter" idx="12"/>
          </p:nvPr>
        </p:nvSpPr>
        <p:spPr/>
        <p:txBody>
          <a:bodyPr/>
          <a:lstStyle/>
          <a:p>
            <a:fld id="{1AE4751A-AA96-4646-BD73-768A52C93DF9}" type="slidenum">
              <a:rPr lang="en-GB" smtClean="0"/>
              <a:t>3</a:t>
            </a:fld>
            <a:endParaRPr lang="en-GB" dirty="0"/>
          </a:p>
        </p:txBody>
      </p:sp>
      <p:sp>
        <p:nvSpPr>
          <p:cNvPr id="8" name="Platshållare för innehåll 7"/>
          <p:cNvSpPr>
            <a:spLocks noGrp="1"/>
          </p:cNvSpPr>
          <p:nvPr>
            <p:ph sz="quarter" idx="1"/>
          </p:nvPr>
        </p:nvSpPr>
        <p:spPr/>
        <p:txBody>
          <a:bodyPr/>
          <a:lstStyle/>
          <a:p>
            <a:pPr marL="514350" indent="-514350"/>
            <a:r>
              <a:rPr lang="da-DK" sz="2800" dirty="0"/>
              <a:t>Vad är smärta?</a:t>
            </a:r>
          </a:p>
          <a:p>
            <a:pPr marL="514350" indent="-514350"/>
            <a:r>
              <a:rPr lang="da-DK" sz="2800" dirty="0"/>
              <a:t>Olika sätt att hantera smärta</a:t>
            </a:r>
          </a:p>
          <a:p>
            <a:pPr marL="514350" indent="-514350"/>
            <a:r>
              <a:rPr lang="da-DK" sz="2800" dirty="0"/>
              <a:t>Ideal aktivitetsnivå</a:t>
            </a:r>
          </a:p>
          <a:p>
            <a:pPr marL="514350" indent="-514350"/>
            <a:r>
              <a:rPr lang="da-DK" sz="2800" dirty="0"/>
              <a:t>Tankar om smärta</a:t>
            </a:r>
          </a:p>
          <a:p>
            <a:pPr marL="514350" indent="-514350"/>
            <a:r>
              <a:rPr lang="da-DK" sz="2800" dirty="0"/>
              <a:t>Första hjälpen vid återfall</a:t>
            </a:r>
          </a:p>
          <a:p>
            <a:endParaRPr lang="en-US" dirty="0"/>
          </a:p>
        </p:txBody>
      </p:sp>
      <p:sp>
        <p:nvSpPr>
          <p:cNvPr id="5" name="Pladsholder til indhold 3"/>
          <p:cNvSpPr txBox="1">
            <a:spLocks/>
          </p:cNvSpPr>
          <p:nvPr/>
        </p:nvSpPr>
        <p:spPr>
          <a:xfrm>
            <a:off x="4877296" y="1566000"/>
            <a:ext cx="3888432"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da-DK" sz="2400" dirty="0"/>
              <a:t> </a:t>
            </a:r>
          </a:p>
          <a:p>
            <a:pPr marL="514350" indent="-514350">
              <a:buFont typeface="Wingdings 2"/>
              <a:buAutoNum type="arabicPeriod" startAt="2"/>
            </a:pPr>
            <a:endParaRPr lang="da-DK" dirty="0"/>
          </a:p>
        </p:txBody>
      </p:sp>
    </p:spTree>
    <p:extLst>
      <p:ext uri="{BB962C8B-B14F-4D97-AF65-F5344CB8AC3E}">
        <p14:creationId xmlns:p14="http://schemas.microsoft.com/office/powerpoint/2010/main" val="129746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Aktivitetsnivå</a:t>
            </a:r>
          </a:p>
        </p:txBody>
      </p:sp>
      <p:sp>
        <p:nvSpPr>
          <p:cNvPr id="4" name="Pladsholder til indhold 3"/>
          <p:cNvSpPr>
            <a:spLocks noGrp="1"/>
          </p:cNvSpPr>
          <p:nvPr>
            <p:ph sz="quarter" idx="1"/>
          </p:nvPr>
        </p:nvSpPr>
        <p:spPr>
          <a:xfrm>
            <a:off x="4570437" y="3717032"/>
            <a:ext cx="4116363" cy="2302768"/>
          </a:xfrm>
        </p:spPr>
        <p:txBody>
          <a:bodyPr>
            <a:normAutofit fontScale="77500" lnSpcReduction="20000"/>
          </a:bodyPr>
          <a:lstStyle/>
          <a:p>
            <a:r>
              <a:rPr lang="da-DK" dirty="0"/>
              <a:t>Hur hanterar du din aktivitestnivå i förhållande till ditt toleranstak; som vänstra eller högra modellen?</a:t>
            </a:r>
          </a:p>
          <a:p>
            <a:endParaRPr lang="da-DK" dirty="0"/>
          </a:p>
          <a:p>
            <a:r>
              <a:rPr lang="da-DK" dirty="0"/>
              <a:t>Kan du hjälpa dig själv med att vara mer i den nedersta modellen? Vad krävs?</a:t>
            </a:r>
          </a:p>
        </p:txBody>
      </p:sp>
      <p:pic>
        <p:nvPicPr>
          <p:cNvPr id="5" name="Bildobjekt 4"/>
          <p:cNvPicPr>
            <a:picLocks noChangeAspect="1"/>
          </p:cNvPicPr>
          <p:nvPr/>
        </p:nvPicPr>
        <p:blipFill>
          <a:blip r:embed="rId3"/>
          <a:stretch>
            <a:fillRect/>
          </a:stretch>
        </p:blipFill>
        <p:spPr>
          <a:xfrm>
            <a:off x="146304" y="3802359"/>
            <a:ext cx="4556244" cy="2368009"/>
          </a:xfrm>
          <a:prstGeom prst="rect">
            <a:avLst/>
          </a:prstGeom>
        </p:spPr>
      </p:pic>
      <p:pic>
        <p:nvPicPr>
          <p:cNvPr id="6" name="Bildobjekt 5"/>
          <p:cNvPicPr>
            <a:picLocks noChangeAspect="1"/>
          </p:cNvPicPr>
          <p:nvPr/>
        </p:nvPicPr>
        <p:blipFill>
          <a:blip r:embed="rId4"/>
          <a:stretch>
            <a:fillRect/>
          </a:stretch>
        </p:blipFill>
        <p:spPr>
          <a:xfrm>
            <a:off x="4570437" y="1556240"/>
            <a:ext cx="4451029" cy="2111376"/>
          </a:xfrm>
          <a:prstGeom prst="rect">
            <a:avLst/>
          </a:prstGeom>
        </p:spPr>
      </p:pic>
      <p:pic>
        <p:nvPicPr>
          <p:cNvPr id="7" name="Bildobjekt 6"/>
          <p:cNvPicPr>
            <a:picLocks noChangeAspect="1"/>
          </p:cNvPicPr>
          <p:nvPr/>
        </p:nvPicPr>
        <p:blipFill>
          <a:blip r:embed="rId5"/>
          <a:stretch>
            <a:fillRect/>
          </a:stretch>
        </p:blipFill>
        <p:spPr>
          <a:xfrm>
            <a:off x="245700" y="1431144"/>
            <a:ext cx="4357452" cy="2272382"/>
          </a:xfrm>
          <a:prstGeom prst="rect">
            <a:avLst/>
          </a:prstGeom>
        </p:spPr>
      </p:pic>
      <p:sp>
        <p:nvSpPr>
          <p:cNvPr id="8" name="Pladsholder til diasnummer 2"/>
          <p:cNvSpPr>
            <a:spLocks noGrp="1"/>
          </p:cNvSpPr>
          <p:nvPr>
            <p:ph type="sldNum" sz="quarter" idx="12"/>
          </p:nvPr>
        </p:nvSpPr>
        <p:spPr>
          <a:xfrm>
            <a:off x="146304" y="6210300"/>
            <a:ext cx="457200" cy="457200"/>
          </a:xfrm>
        </p:spPr>
        <p:txBody>
          <a:bodyPr/>
          <a:lstStyle/>
          <a:p>
            <a:r>
              <a:rPr lang="en-GB" dirty="0"/>
              <a:t>30</a:t>
            </a:r>
          </a:p>
        </p:txBody>
      </p:sp>
    </p:spTree>
    <p:extLst>
      <p:ext uri="{BB962C8B-B14F-4D97-AF65-F5344CB8AC3E}">
        <p14:creationId xmlns:p14="http://schemas.microsoft.com/office/powerpoint/2010/main" val="3269525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7970" y="276389"/>
            <a:ext cx="7772400" cy="1143000"/>
          </a:xfrm>
        </p:spPr>
        <p:txBody>
          <a:bodyPr/>
          <a:lstStyle/>
          <a:p>
            <a:r>
              <a:rPr lang="da-DK" dirty="0"/>
              <a:t>Ryggsmärta</a:t>
            </a:r>
          </a:p>
        </p:txBody>
      </p:sp>
      <p:sp>
        <p:nvSpPr>
          <p:cNvPr id="3" name="Pladsholder til diasnummer 2"/>
          <p:cNvSpPr>
            <a:spLocks noGrp="1"/>
          </p:cNvSpPr>
          <p:nvPr>
            <p:ph type="sldNum" sz="quarter" idx="12"/>
          </p:nvPr>
        </p:nvSpPr>
        <p:spPr/>
        <p:txBody>
          <a:bodyPr/>
          <a:lstStyle/>
          <a:p>
            <a:r>
              <a:rPr lang="en-GB" dirty="0"/>
              <a:t>31</a:t>
            </a:r>
          </a:p>
        </p:txBody>
      </p:sp>
      <p:grpSp>
        <p:nvGrpSpPr>
          <p:cNvPr id="17" name="Grupp 16"/>
          <p:cNvGrpSpPr/>
          <p:nvPr/>
        </p:nvGrpSpPr>
        <p:grpSpPr>
          <a:xfrm>
            <a:off x="-142029" y="1299679"/>
            <a:ext cx="9161666" cy="4906800"/>
            <a:chOff x="50003" y="45720"/>
            <a:chExt cx="6823237" cy="2818918"/>
          </a:xfrm>
        </p:grpSpPr>
        <p:sp>
          <p:nvSpPr>
            <p:cNvPr id="18" name="Afrundet rektangel 15"/>
            <p:cNvSpPr/>
            <p:nvPr/>
          </p:nvSpPr>
          <p:spPr>
            <a:xfrm>
              <a:off x="4846320" y="314129"/>
              <a:ext cx="2026920" cy="1819471"/>
            </a:xfrm>
            <a:prstGeom prst="round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Aft>
                  <a:spcPts val="0"/>
                </a:spcAft>
              </a:pPr>
              <a:r>
                <a:rPr lang="da-DK" sz="1600" b="1" kern="1200" dirty="0">
                  <a:solidFill>
                    <a:srgbClr val="FFFFFF"/>
                  </a:solidFill>
                  <a:effectLst/>
                  <a:ea typeface="Times New Roman" panose="02020603050405020304" pitchFamily="18" charset="0"/>
                </a:rPr>
                <a:t>Minska dina </a:t>
              </a:r>
              <a:endParaRPr lang="sv-SE" sz="1200" dirty="0">
                <a:effectLst/>
                <a:latin typeface="Times New Roman" panose="02020603050405020304" pitchFamily="18" charset="0"/>
                <a:ea typeface="Times New Roman" panose="02020603050405020304" pitchFamily="18" charset="0"/>
              </a:endParaRPr>
            </a:p>
            <a:p>
              <a:pPr algn="ctr">
                <a:spcAft>
                  <a:spcPts val="0"/>
                </a:spcAft>
              </a:pPr>
              <a:r>
                <a:rPr lang="da-DK" sz="1600" b="1" dirty="0">
                  <a:solidFill>
                    <a:srgbClr val="FFFFFF"/>
                  </a:solidFill>
                  <a:ea typeface="Times New Roman" panose="02020603050405020304" pitchFamily="18" charset="0"/>
                </a:rPr>
                <a:t>Fysiska och mentala utmaningar</a:t>
              </a:r>
              <a:endParaRPr lang="sv-SE" sz="1200" dirty="0">
                <a:effectLst/>
                <a:latin typeface="Times New Roman" panose="02020603050405020304" pitchFamily="18" charset="0"/>
                <a:ea typeface="Times New Roman" panose="02020603050405020304" pitchFamily="18" charset="0"/>
              </a:endParaRPr>
            </a:p>
          </p:txBody>
        </p:sp>
        <p:pic>
          <p:nvPicPr>
            <p:cNvPr id="19" name="Picture 2"/>
            <p:cNvPicPr>
              <a:picLocks noChangeAspect="1"/>
            </p:cNvPicPr>
            <p:nvPr/>
          </p:nvPicPr>
          <p:blipFill rotWithShape="1">
            <a:blip r:embed="rId3">
              <a:extLst>
                <a:ext uri="{28A0092B-C50C-407E-A947-70E740481C1C}">
                  <a14:useLocalDpi xmlns:a14="http://schemas.microsoft.com/office/drawing/2010/main" val="0"/>
                </a:ext>
              </a:extLst>
            </a:blip>
            <a:srcRect r="53073"/>
            <a:stretch/>
          </p:blipFill>
          <p:spPr bwMode="auto">
            <a:xfrm>
              <a:off x="3116580" y="678180"/>
              <a:ext cx="9556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kstboks 14"/>
            <p:cNvSpPr txBox="1"/>
            <p:nvPr/>
          </p:nvSpPr>
          <p:spPr>
            <a:xfrm>
              <a:off x="50003" y="264941"/>
              <a:ext cx="2679544" cy="800100"/>
            </a:xfrm>
            <a:prstGeom prst="rect">
              <a:avLst/>
            </a:prstGeom>
            <a:noFill/>
          </p:spPr>
          <p:txBody>
            <a:bodyPr wrap="square" rtlCol="0">
              <a:noAutofit/>
            </a:bodyPr>
            <a:lstStyle/>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Öka styrka och smidighet</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Öka stabilitet</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Förbättra allmänkondition</a:t>
              </a:r>
              <a:endParaRPr lang="sv-SE" dirty="0">
                <a:effectLst/>
                <a:latin typeface="Times New Roman" panose="02020603050405020304" pitchFamily="18" charset="0"/>
                <a:ea typeface="Times New Roman" panose="02020603050405020304" pitchFamily="18" charset="0"/>
              </a:endParaRPr>
            </a:p>
          </p:txBody>
        </p:sp>
        <p:sp>
          <p:nvSpPr>
            <p:cNvPr id="21" name="Afrundet rektangel 6"/>
            <p:cNvSpPr/>
            <p:nvPr/>
          </p:nvSpPr>
          <p:spPr>
            <a:xfrm>
              <a:off x="708660" y="792480"/>
              <a:ext cx="1082040" cy="1029945"/>
            </a:xfrm>
            <a:prstGeom prst="roundRect">
              <a:avLst/>
            </a:prstGeom>
            <a:solidFill>
              <a:schemeClr val="accent1">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sv-SE"/>
            </a:p>
          </p:txBody>
        </p:sp>
        <p:sp>
          <p:nvSpPr>
            <p:cNvPr id="22" name="Afrundet rektangel 12"/>
            <p:cNvSpPr/>
            <p:nvPr/>
          </p:nvSpPr>
          <p:spPr>
            <a:xfrm>
              <a:off x="705261" y="952500"/>
              <a:ext cx="811119" cy="571500"/>
            </a:xfrm>
            <a:prstGeom prst="roundRect">
              <a:avLst/>
            </a:prstGeom>
            <a:solidFill>
              <a:schemeClr val="accent1">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0"/>
                </a:spcAft>
              </a:pPr>
              <a:r>
                <a:rPr lang="da-DK" sz="1200" b="1" kern="1200" dirty="0">
                  <a:solidFill>
                    <a:srgbClr val="FFFFFF"/>
                  </a:solidFill>
                  <a:effectLst/>
                  <a:ea typeface="Times New Roman" panose="02020603050405020304" pitchFamily="18" charset="0"/>
                </a:rPr>
                <a:t>Öka ryggens </a:t>
              </a:r>
              <a:endParaRPr lang="sv-SE" sz="1200" dirty="0">
                <a:effectLst/>
                <a:latin typeface="Times New Roman" panose="02020603050405020304" pitchFamily="18" charset="0"/>
                <a:ea typeface="Times New Roman" panose="02020603050405020304" pitchFamily="18" charset="0"/>
              </a:endParaRPr>
            </a:p>
            <a:p>
              <a:pPr algn="ctr">
                <a:spcAft>
                  <a:spcPts val="0"/>
                </a:spcAft>
              </a:pPr>
              <a:r>
                <a:rPr lang="da-DK" sz="1200" b="1" kern="1200" dirty="0">
                  <a:solidFill>
                    <a:srgbClr val="FFFFFF"/>
                  </a:solidFill>
                  <a:effectLst/>
                  <a:ea typeface="Times New Roman" panose="02020603050405020304" pitchFamily="18" charset="0"/>
                </a:rPr>
                <a:t>kapacitet</a:t>
              </a:r>
              <a:endParaRPr lang="sv-SE" sz="1200" dirty="0">
                <a:effectLst/>
                <a:latin typeface="Times New Roman" panose="02020603050405020304" pitchFamily="18" charset="0"/>
                <a:ea typeface="Times New Roman" panose="02020603050405020304" pitchFamily="18" charset="0"/>
              </a:endParaRPr>
            </a:p>
          </p:txBody>
        </p:sp>
        <p:cxnSp>
          <p:nvCxnSpPr>
            <p:cNvPr id="23" name="Lige forbindelse 7"/>
            <p:cNvCxnSpPr/>
            <p:nvPr/>
          </p:nvCxnSpPr>
          <p:spPr>
            <a:xfrm>
              <a:off x="655320" y="1432560"/>
              <a:ext cx="5873481" cy="91297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929640" y="1478280"/>
              <a:ext cx="68580" cy="2749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1402080" y="1447800"/>
              <a:ext cx="274320" cy="28956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Ligebenet trekant 17"/>
            <p:cNvSpPr/>
            <p:nvPr/>
          </p:nvSpPr>
          <p:spPr>
            <a:xfrm>
              <a:off x="3256060" y="1907304"/>
              <a:ext cx="672000" cy="957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28" name="Rak pil 27"/>
            <p:cNvCxnSpPr/>
            <p:nvPr/>
          </p:nvCxnSpPr>
          <p:spPr>
            <a:xfrm flipV="1">
              <a:off x="5364480" y="1798320"/>
              <a:ext cx="397510" cy="2743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V="1">
              <a:off x="6492240" y="1859280"/>
              <a:ext cx="53340" cy="2876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Lige forbindelse 9"/>
            <p:cNvCxnSpPr/>
            <p:nvPr/>
          </p:nvCxnSpPr>
          <p:spPr>
            <a:xfrm>
              <a:off x="777240" y="1836420"/>
              <a:ext cx="5754961" cy="5500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Afrundet rektangel 7"/>
            <p:cNvSpPr/>
            <p:nvPr/>
          </p:nvSpPr>
          <p:spPr>
            <a:xfrm>
              <a:off x="5775959" y="838200"/>
              <a:ext cx="1061740" cy="1004389"/>
            </a:xfrm>
            <a:prstGeom prst="roundRect">
              <a:avLst/>
            </a:prstGeom>
            <a:solidFill>
              <a:schemeClr val="accent1">
                <a:lumMod val="40000"/>
                <a:lumOff val="60000"/>
              </a:schemeClr>
            </a:solidFill>
            <a:ln w="12700" cap="flat" cmpd="sng" algn="ctr">
              <a:solidFill>
                <a:srgbClr val="ED7D31">
                  <a:lumMod val="50000"/>
                </a:srgbClr>
              </a:solidFill>
              <a:prstDash val="solid"/>
              <a:miter lim="800000"/>
            </a:ln>
            <a:effectLst/>
          </p:spPr>
          <p:txBody>
            <a:bodyPr lIns="0" rIns="0" rtlCol="0" anchor="ctr"/>
            <a:lstStyle/>
            <a:p>
              <a:pPr algn="ctr">
                <a:spcAft>
                  <a:spcPts val="0"/>
                </a:spcAft>
              </a:pPr>
              <a:r>
                <a:rPr lang="sv-SE" sz="1100" dirty="0">
                  <a:effectLst/>
                  <a:latin typeface="Times New Roman" panose="02020603050405020304" pitchFamily="18" charset="0"/>
                  <a:ea typeface="Times New Roman" panose="02020603050405020304" pitchFamily="18" charset="0"/>
                </a:rPr>
                <a:t> </a:t>
              </a:r>
              <a:endParaRPr lang="sv-SE" sz="1200" dirty="0">
                <a:effectLst/>
                <a:latin typeface="Times New Roman" panose="02020603050405020304" pitchFamily="18" charset="0"/>
                <a:ea typeface="Times New Roman" panose="02020603050405020304" pitchFamily="18" charset="0"/>
              </a:endParaRPr>
            </a:p>
          </p:txBody>
        </p:sp>
        <p:cxnSp>
          <p:nvCxnSpPr>
            <p:cNvPr id="32" name="Rak pil 31"/>
            <p:cNvCxnSpPr/>
            <p:nvPr/>
          </p:nvCxnSpPr>
          <p:spPr>
            <a:xfrm flipV="1">
              <a:off x="4907280" y="1325880"/>
              <a:ext cx="807720" cy="76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V="1">
              <a:off x="922020" y="784860"/>
              <a:ext cx="77470" cy="167640"/>
            </a:xfrm>
            <a:prstGeom prst="straightConnector1">
              <a:avLst/>
            </a:prstGeom>
            <a:noFill/>
            <a:ln w="38100" cap="flat" cmpd="sng" algn="ctr">
              <a:solidFill>
                <a:sysClr val="window" lastClr="FFFFFF"/>
              </a:solidFill>
              <a:prstDash val="sysDot"/>
              <a:miter lim="800000"/>
              <a:tailEnd type="triangle"/>
            </a:ln>
            <a:effectLst/>
          </p:spPr>
        </p:cxnSp>
        <p:cxnSp>
          <p:nvCxnSpPr>
            <p:cNvPr id="34" name="Rak pil 33"/>
            <p:cNvCxnSpPr/>
            <p:nvPr/>
          </p:nvCxnSpPr>
          <p:spPr>
            <a:xfrm flipV="1">
              <a:off x="1470660" y="830580"/>
              <a:ext cx="168275" cy="160020"/>
            </a:xfrm>
            <a:prstGeom prst="straightConnector1">
              <a:avLst/>
            </a:prstGeom>
            <a:noFill/>
            <a:ln w="38100" cap="flat" cmpd="sng" algn="ctr">
              <a:solidFill>
                <a:sysClr val="window" lastClr="FFFFFF"/>
              </a:solidFill>
              <a:prstDash val="sysDot"/>
              <a:miter lim="800000"/>
              <a:tailEnd type="triangle"/>
            </a:ln>
            <a:effectLst/>
          </p:spPr>
        </p:cxnSp>
        <p:cxnSp>
          <p:nvCxnSpPr>
            <p:cNvPr id="35" name="Rak pil 34"/>
            <p:cNvCxnSpPr/>
            <p:nvPr/>
          </p:nvCxnSpPr>
          <p:spPr>
            <a:xfrm>
              <a:off x="4892040" y="426720"/>
              <a:ext cx="822960" cy="434340"/>
            </a:xfrm>
            <a:prstGeom prst="straightConnector1">
              <a:avLst/>
            </a:prstGeom>
            <a:noFill/>
            <a:ln w="38100" cap="flat" cmpd="sng" algn="ctr">
              <a:solidFill>
                <a:sysClr val="window" lastClr="FFFFFF"/>
              </a:solidFill>
              <a:prstDash val="sysDot"/>
              <a:miter lim="800000"/>
              <a:tailEnd type="triangle"/>
            </a:ln>
            <a:effectLst/>
          </p:spPr>
        </p:cxnSp>
        <p:cxnSp>
          <p:nvCxnSpPr>
            <p:cNvPr id="36" name="Rak pil 35"/>
            <p:cNvCxnSpPr/>
            <p:nvPr/>
          </p:nvCxnSpPr>
          <p:spPr>
            <a:xfrm>
              <a:off x="6408420" y="45720"/>
              <a:ext cx="83820" cy="73914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a:off x="1531620" y="1203960"/>
              <a:ext cx="259080" cy="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9" name="Tekstboks 10"/>
          <p:cNvSpPr txBox="1"/>
          <p:nvPr/>
        </p:nvSpPr>
        <p:spPr>
          <a:xfrm>
            <a:off x="6228184" y="100962"/>
            <a:ext cx="3076182" cy="2031325"/>
          </a:xfrm>
          <a:prstGeom prst="rect">
            <a:avLst/>
          </a:prstGeom>
          <a:noFill/>
        </p:spPr>
        <p:txBody>
          <a:bodyPr wrap="square" rtlCol="0">
            <a:spAutoFit/>
          </a:bodyPr>
          <a:lstStyle/>
          <a:p>
            <a:r>
              <a:rPr lang="da-DK" b="1" dirty="0">
                <a:solidFill>
                  <a:srgbClr val="00B050"/>
                </a:solidFill>
              </a:rPr>
              <a:t>√</a:t>
            </a:r>
            <a:r>
              <a:rPr lang="da-DK" dirty="0"/>
              <a:t>Ökad kunskap om ryggsmärta</a:t>
            </a:r>
          </a:p>
          <a:p>
            <a:r>
              <a:rPr lang="da-DK" b="1" dirty="0">
                <a:solidFill>
                  <a:srgbClr val="00B050"/>
                </a:solidFill>
              </a:rPr>
              <a:t>√ </a:t>
            </a:r>
            <a:r>
              <a:rPr lang="da-DK" dirty="0"/>
              <a:t>Positiva tankar, </a:t>
            </a:r>
          </a:p>
          <a:p>
            <a:r>
              <a:rPr lang="da-DK" b="1" dirty="0">
                <a:solidFill>
                  <a:srgbClr val="00B050"/>
                </a:solidFill>
              </a:rPr>
              <a:t>√ </a:t>
            </a:r>
            <a:r>
              <a:rPr lang="da-DK" dirty="0"/>
              <a:t>Omrikta tankar, </a:t>
            </a:r>
          </a:p>
          <a:p>
            <a:r>
              <a:rPr lang="da-DK" b="1" dirty="0">
                <a:solidFill>
                  <a:srgbClr val="00B050"/>
                </a:solidFill>
              </a:rPr>
              <a:t>√ </a:t>
            </a:r>
            <a:r>
              <a:rPr lang="da-DK" dirty="0"/>
              <a:t>Anpassa aktivitesnivå</a:t>
            </a:r>
          </a:p>
          <a:p>
            <a:r>
              <a:rPr lang="da-DK" b="1" dirty="0">
                <a:solidFill>
                  <a:srgbClr val="00B050"/>
                </a:solidFill>
              </a:rPr>
              <a:t>√ </a:t>
            </a:r>
            <a:r>
              <a:rPr lang="da-DK" dirty="0"/>
              <a:t>Optimal ryggbelastning</a:t>
            </a:r>
          </a:p>
          <a:p>
            <a:endParaRPr lang="da-DK" dirty="0"/>
          </a:p>
        </p:txBody>
      </p:sp>
      <p:sp>
        <p:nvSpPr>
          <p:cNvPr id="40" name="Tekstboks 12"/>
          <p:cNvSpPr txBox="1"/>
          <p:nvPr/>
        </p:nvSpPr>
        <p:spPr>
          <a:xfrm>
            <a:off x="5779277" y="5414292"/>
            <a:ext cx="3240360" cy="707886"/>
          </a:xfrm>
          <a:prstGeom prst="rect">
            <a:avLst/>
          </a:prstGeom>
          <a:noFill/>
        </p:spPr>
        <p:txBody>
          <a:bodyPr wrap="square" rtlCol="0">
            <a:spAutoFit/>
          </a:bodyPr>
          <a:lstStyle/>
          <a:p>
            <a:r>
              <a:rPr lang="da-DK" sz="2000" dirty="0"/>
              <a:t>Nu kan du göra mer för att få kontroll</a:t>
            </a:r>
            <a:endParaRPr lang="da-DK"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5852707"/>
            <a:ext cx="641748" cy="8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9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7970" y="276389"/>
            <a:ext cx="7772400" cy="1143000"/>
          </a:xfrm>
        </p:spPr>
        <p:txBody>
          <a:bodyPr/>
          <a:lstStyle/>
          <a:p>
            <a:r>
              <a:rPr lang="da-DK" dirty="0"/>
              <a:t>Ryggsmärta</a:t>
            </a:r>
          </a:p>
        </p:txBody>
      </p:sp>
      <p:sp>
        <p:nvSpPr>
          <p:cNvPr id="3" name="Pladsholder til diasnummer 2"/>
          <p:cNvSpPr>
            <a:spLocks noGrp="1"/>
          </p:cNvSpPr>
          <p:nvPr>
            <p:ph type="sldNum" sz="quarter" idx="12"/>
          </p:nvPr>
        </p:nvSpPr>
        <p:spPr/>
        <p:txBody>
          <a:bodyPr/>
          <a:lstStyle/>
          <a:p>
            <a:r>
              <a:rPr lang="en-GB" dirty="0"/>
              <a:t>32</a:t>
            </a:r>
          </a:p>
        </p:txBody>
      </p:sp>
      <p:grpSp>
        <p:nvGrpSpPr>
          <p:cNvPr id="17" name="Grupp 16"/>
          <p:cNvGrpSpPr/>
          <p:nvPr/>
        </p:nvGrpSpPr>
        <p:grpSpPr>
          <a:xfrm>
            <a:off x="-142029" y="1299679"/>
            <a:ext cx="9161666" cy="4906800"/>
            <a:chOff x="50003" y="45720"/>
            <a:chExt cx="6823237" cy="2818918"/>
          </a:xfrm>
        </p:grpSpPr>
        <p:sp>
          <p:nvSpPr>
            <p:cNvPr id="18" name="Afrundet rektangel 15"/>
            <p:cNvSpPr/>
            <p:nvPr/>
          </p:nvSpPr>
          <p:spPr>
            <a:xfrm>
              <a:off x="4846320" y="314129"/>
              <a:ext cx="2026920" cy="1819471"/>
            </a:xfrm>
            <a:prstGeom prst="round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spcAft>
                  <a:spcPts val="0"/>
                </a:spcAft>
              </a:pPr>
              <a:r>
                <a:rPr lang="da-DK" sz="1600" b="1" kern="1200" dirty="0">
                  <a:solidFill>
                    <a:srgbClr val="FFFFFF"/>
                  </a:solidFill>
                  <a:effectLst/>
                  <a:ea typeface="Times New Roman" panose="02020603050405020304" pitchFamily="18" charset="0"/>
                </a:rPr>
                <a:t>Minska dina </a:t>
              </a:r>
              <a:endParaRPr lang="sv-SE" sz="1200" dirty="0">
                <a:effectLst/>
                <a:latin typeface="Times New Roman" panose="02020603050405020304" pitchFamily="18" charset="0"/>
                <a:ea typeface="Times New Roman" panose="02020603050405020304" pitchFamily="18" charset="0"/>
              </a:endParaRPr>
            </a:p>
            <a:p>
              <a:pPr algn="ctr">
                <a:spcAft>
                  <a:spcPts val="0"/>
                </a:spcAft>
              </a:pPr>
              <a:r>
                <a:rPr lang="da-DK" sz="1600" b="1" dirty="0">
                  <a:solidFill>
                    <a:srgbClr val="FFFFFF"/>
                  </a:solidFill>
                  <a:ea typeface="Times New Roman" panose="02020603050405020304" pitchFamily="18" charset="0"/>
                </a:rPr>
                <a:t>Fysiska och mentala utmaningar</a:t>
              </a:r>
              <a:endParaRPr lang="sv-SE" sz="1200" dirty="0">
                <a:effectLst/>
                <a:latin typeface="Times New Roman" panose="02020603050405020304" pitchFamily="18" charset="0"/>
                <a:ea typeface="Times New Roman" panose="02020603050405020304" pitchFamily="18" charset="0"/>
              </a:endParaRPr>
            </a:p>
          </p:txBody>
        </p:sp>
        <p:pic>
          <p:nvPicPr>
            <p:cNvPr id="19" name="Picture 2"/>
            <p:cNvPicPr>
              <a:picLocks noChangeAspect="1"/>
            </p:cNvPicPr>
            <p:nvPr/>
          </p:nvPicPr>
          <p:blipFill rotWithShape="1">
            <a:blip r:embed="rId3">
              <a:extLst>
                <a:ext uri="{28A0092B-C50C-407E-A947-70E740481C1C}">
                  <a14:useLocalDpi xmlns:a14="http://schemas.microsoft.com/office/drawing/2010/main" val="0"/>
                </a:ext>
              </a:extLst>
            </a:blip>
            <a:srcRect r="53073"/>
            <a:stretch/>
          </p:blipFill>
          <p:spPr bwMode="auto">
            <a:xfrm>
              <a:off x="3116580" y="678180"/>
              <a:ext cx="9556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kstboks 14"/>
            <p:cNvSpPr txBox="1"/>
            <p:nvPr/>
          </p:nvSpPr>
          <p:spPr>
            <a:xfrm>
              <a:off x="50003" y="264941"/>
              <a:ext cx="2679544" cy="800100"/>
            </a:xfrm>
            <a:prstGeom prst="rect">
              <a:avLst/>
            </a:prstGeom>
            <a:noFill/>
          </p:spPr>
          <p:txBody>
            <a:bodyPr wrap="square" rtlCol="0">
              <a:noAutofit/>
            </a:bodyPr>
            <a:lstStyle/>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Öka styrka och smidighet</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Öka stabilitet</a:t>
              </a:r>
              <a:endParaRPr lang="sv-SE" dirty="0">
                <a:effectLst/>
                <a:latin typeface="Times New Roman" panose="02020603050405020304" pitchFamily="18" charset="0"/>
                <a:ea typeface="Times New Roman" panose="02020603050405020304" pitchFamily="18" charset="0"/>
              </a:endParaRPr>
            </a:p>
            <a:p>
              <a:pPr algn="ctr">
                <a:spcAft>
                  <a:spcPts val="0"/>
                </a:spcAft>
              </a:pPr>
              <a:r>
                <a:rPr lang="da-DK"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Förbättra allmänkondition</a:t>
              </a:r>
              <a:endParaRPr lang="sv-SE" dirty="0">
                <a:effectLst/>
                <a:latin typeface="Times New Roman" panose="02020603050405020304" pitchFamily="18" charset="0"/>
                <a:ea typeface="Times New Roman" panose="02020603050405020304" pitchFamily="18" charset="0"/>
              </a:endParaRPr>
            </a:p>
          </p:txBody>
        </p:sp>
        <p:sp>
          <p:nvSpPr>
            <p:cNvPr id="21" name="Afrundet rektangel 6"/>
            <p:cNvSpPr/>
            <p:nvPr/>
          </p:nvSpPr>
          <p:spPr>
            <a:xfrm>
              <a:off x="708660" y="792480"/>
              <a:ext cx="1082040" cy="1029945"/>
            </a:xfrm>
            <a:prstGeom prst="roundRect">
              <a:avLst/>
            </a:prstGeom>
            <a:solidFill>
              <a:schemeClr val="accent1">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sv-SE"/>
            </a:p>
          </p:txBody>
        </p:sp>
        <p:sp>
          <p:nvSpPr>
            <p:cNvPr id="22" name="Afrundet rektangel 12"/>
            <p:cNvSpPr/>
            <p:nvPr/>
          </p:nvSpPr>
          <p:spPr>
            <a:xfrm>
              <a:off x="705261" y="952500"/>
              <a:ext cx="811119" cy="571500"/>
            </a:xfrm>
            <a:prstGeom prst="roundRect">
              <a:avLst/>
            </a:prstGeom>
            <a:solidFill>
              <a:schemeClr val="accent1">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0"/>
                </a:spcAft>
              </a:pPr>
              <a:r>
                <a:rPr lang="da-DK" sz="1200" b="1" kern="1200" dirty="0">
                  <a:solidFill>
                    <a:srgbClr val="FFFFFF"/>
                  </a:solidFill>
                  <a:effectLst/>
                  <a:ea typeface="Times New Roman" panose="02020603050405020304" pitchFamily="18" charset="0"/>
                </a:rPr>
                <a:t>Öka ryggens </a:t>
              </a:r>
              <a:endParaRPr lang="sv-SE" sz="1200" dirty="0">
                <a:effectLst/>
                <a:latin typeface="Times New Roman" panose="02020603050405020304" pitchFamily="18" charset="0"/>
                <a:ea typeface="Times New Roman" panose="02020603050405020304" pitchFamily="18" charset="0"/>
              </a:endParaRPr>
            </a:p>
            <a:p>
              <a:pPr algn="ctr">
                <a:spcAft>
                  <a:spcPts val="0"/>
                </a:spcAft>
              </a:pPr>
              <a:r>
                <a:rPr lang="da-DK" sz="1200" b="1" kern="1200" dirty="0">
                  <a:solidFill>
                    <a:srgbClr val="FFFFFF"/>
                  </a:solidFill>
                  <a:effectLst/>
                  <a:ea typeface="Times New Roman" panose="02020603050405020304" pitchFamily="18" charset="0"/>
                </a:rPr>
                <a:t>kapacitet</a:t>
              </a:r>
              <a:endParaRPr lang="sv-SE" sz="1200" dirty="0">
                <a:effectLst/>
                <a:latin typeface="Times New Roman" panose="02020603050405020304" pitchFamily="18" charset="0"/>
                <a:ea typeface="Times New Roman" panose="02020603050405020304" pitchFamily="18" charset="0"/>
              </a:endParaRPr>
            </a:p>
          </p:txBody>
        </p:sp>
        <p:cxnSp>
          <p:nvCxnSpPr>
            <p:cNvPr id="23" name="Lige forbindelse 7"/>
            <p:cNvCxnSpPr/>
            <p:nvPr/>
          </p:nvCxnSpPr>
          <p:spPr>
            <a:xfrm>
              <a:off x="655320" y="1432560"/>
              <a:ext cx="5873481" cy="91297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929640" y="1478280"/>
              <a:ext cx="68580" cy="2749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1402080" y="1447800"/>
              <a:ext cx="274320" cy="28956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Ligebenet trekant 17"/>
            <p:cNvSpPr/>
            <p:nvPr/>
          </p:nvSpPr>
          <p:spPr>
            <a:xfrm>
              <a:off x="3256060" y="1907304"/>
              <a:ext cx="672000" cy="95733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cxnSp>
          <p:nvCxnSpPr>
            <p:cNvPr id="28" name="Rak pil 27"/>
            <p:cNvCxnSpPr/>
            <p:nvPr/>
          </p:nvCxnSpPr>
          <p:spPr>
            <a:xfrm flipV="1">
              <a:off x="5364480" y="1798320"/>
              <a:ext cx="397510" cy="2743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V="1">
              <a:off x="6492240" y="1859280"/>
              <a:ext cx="53340" cy="2876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Lige forbindelse 9"/>
            <p:cNvCxnSpPr/>
            <p:nvPr/>
          </p:nvCxnSpPr>
          <p:spPr>
            <a:xfrm>
              <a:off x="777240" y="1836420"/>
              <a:ext cx="5754961" cy="5500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Afrundet rektangel 7"/>
            <p:cNvSpPr/>
            <p:nvPr/>
          </p:nvSpPr>
          <p:spPr>
            <a:xfrm>
              <a:off x="5814031" y="848854"/>
              <a:ext cx="1023669" cy="993735"/>
            </a:xfrm>
            <a:prstGeom prst="roundRect">
              <a:avLst/>
            </a:prstGeom>
            <a:solidFill>
              <a:schemeClr val="accent1">
                <a:lumMod val="40000"/>
                <a:lumOff val="60000"/>
              </a:schemeClr>
            </a:solidFill>
            <a:ln w="12700" cap="flat" cmpd="sng" algn="ctr">
              <a:solidFill>
                <a:srgbClr val="ED7D31">
                  <a:lumMod val="50000"/>
                </a:srgbClr>
              </a:solidFill>
              <a:prstDash val="solid"/>
              <a:miter lim="800000"/>
            </a:ln>
            <a:effectLst/>
          </p:spPr>
          <p:txBody>
            <a:bodyPr lIns="0" rIns="0" rtlCol="0" anchor="ctr"/>
            <a:lstStyle/>
            <a:p>
              <a:pPr algn="ctr">
                <a:spcAft>
                  <a:spcPts val="0"/>
                </a:spcAft>
              </a:pPr>
              <a:r>
                <a:rPr lang="sv-SE" sz="1100" dirty="0">
                  <a:effectLst/>
                  <a:latin typeface="Times New Roman" panose="02020603050405020304" pitchFamily="18" charset="0"/>
                  <a:ea typeface="Times New Roman" panose="02020603050405020304" pitchFamily="18" charset="0"/>
                </a:rPr>
                <a:t> </a:t>
              </a:r>
              <a:endParaRPr lang="sv-SE" sz="1200" dirty="0">
                <a:effectLst/>
                <a:latin typeface="Times New Roman" panose="02020603050405020304" pitchFamily="18" charset="0"/>
                <a:ea typeface="Times New Roman" panose="02020603050405020304" pitchFamily="18" charset="0"/>
              </a:endParaRPr>
            </a:p>
          </p:txBody>
        </p:sp>
        <p:cxnSp>
          <p:nvCxnSpPr>
            <p:cNvPr id="32" name="Rak pil 31"/>
            <p:cNvCxnSpPr/>
            <p:nvPr/>
          </p:nvCxnSpPr>
          <p:spPr>
            <a:xfrm flipV="1">
              <a:off x="4907280" y="1325880"/>
              <a:ext cx="807720" cy="762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V="1">
              <a:off x="922020" y="784860"/>
              <a:ext cx="77470" cy="167640"/>
            </a:xfrm>
            <a:prstGeom prst="straightConnector1">
              <a:avLst/>
            </a:prstGeom>
            <a:noFill/>
            <a:ln w="38100" cap="flat" cmpd="sng" algn="ctr">
              <a:solidFill>
                <a:sysClr val="window" lastClr="FFFFFF"/>
              </a:solidFill>
              <a:prstDash val="sysDot"/>
              <a:miter lim="800000"/>
              <a:tailEnd type="triangle"/>
            </a:ln>
            <a:effectLst/>
          </p:spPr>
        </p:cxnSp>
        <p:cxnSp>
          <p:nvCxnSpPr>
            <p:cNvPr id="34" name="Rak pil 33"/>
            <p:cNvCxnSpPr/>
            <p:nvPr/>
          </p:nvCxnSpPr>
          <p:spPr>
            <a:xfrm flipV="1">
              <a:off x="1470660" y="830580"/>
              <a:ext cx="168275" cy="160020"/>
            </a:xfrm>
            <a:prstGeom prst="straightConnector1">
              <a:avLst/>
            </a:prstGeom>
            <a:noFill/>
            <a:ln w="38100" cap="flat" cmpd="sng" algn="ctr">
              <a:solidFill>
                <a:sysClr val="window" lastClr="FFFFFF"/>
              </a:solidFill>
              <a:prstDash val="sysDot"/>
              <a:miter lim="800000"/>
              <a:tailEnd type="triangle"/>
            </a:ln>
            <a:effectLst/>
          </p:spPr>
        </p:cxnSp>
        <p:cxnSp>
          <p:nvCxnSpPr>
            <p:cNvPr id="35" name="Rak pil 34"/>
            <p:cNvCxnSpPr/>
            <p:nvPr/>
          </p:nvCxnSpPr>
          <p:spPr>
            <a:xfrm>
              <a:off x="4892040" y="426720"/>
              <a:ext cx="822960" cy="434340"/>
            </a:xfrm>
            <a:prstGeom prst="straightConnector1">
              <a:avLst/>
            </a:prstGeom>
            <a:noFill/>
            <a:ln w="38100" cap="flat" cmpd="sng" algn="ctr">
              <a:solidFill>
                <a:sysClr val="window" lastClr="FFFFFF"/>
              </a:solidFill>
              <a:prstDash val="sysDot"/>
              <a:miter lim="800000"/>
              <a:tailEnd type="triangle"/>
            </a:ln>
            <a:effectLst/>
          </p:spPr>
        </p:cxnSp>
        <p:cxnSp>
          <p:nvCxnSpPr>
            <p:cNvPr id="36" name="Rak pil 35"/>
            <p:cNvCxnSpPr/>
            <p:nvPr/>
          </p:nvCxnSpPr>
          <p:spPr>
            <a:xfrm>
              <a:off x="6408420" y="45720"/>
              <a:ext cx="83820" cy="73914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a:off x="1531620" y="1203960"/>
              <a:ext cx="259080" cy="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9" name="Tekstboks 10"/>
          <p:cNvSpPr txBox="1"/>
          <p:nvPr/>
        </p:nvSpPr>
        <p:spPr>
          <a:xfrm>
            <a:off x="6228184" y="100962"/>
            <a:ext cx="3076182" cy="2031325"/>
          </a:xfrm>
          <a:prstGeom prst="rect">
            <a:avLst/>
          </a:prstGeom>
          <a:noFill/>
        </p:spPr>
        <p:txBody>
          <a:bodyPr wrap="square" rtlCol="0">
            <a:spAutoFit/>
          </a:bodyPr>
          <a:lstStyle/>
          <a:p>
            <a:r>
              <a:rPr lang="da-DK" b="1" dirty="0">
                <a:solidFill>
                  <a:srgbClr val="00B050"/>
                </a:solidFill>
              </a:rPr>
              <a:t>√</a:t>
            </a:r>
            <a:r>
              <a:rPr lang="da-DK" dirty="0"/>
              <a:t>Ökad kunskap om ryggsmärta</a:t>
            </a:r>
          </a:p>
          <a:p>
            <a:r>
              <a:rPr lang="da-DK" b="1" dirty="0">
                <a:solidFill>
                  <a:srgbClr val="00B050"/>
                </a:solidFill>
              </a:rPr>
              <a:t>√ </a:t>
            </a:r>
            <a:r>
              <a:rPr lang="da-DK" dirty="0"/>
              <a:t>Positiva tankar, </a:t>
            </a:r>
          </a:p>
          <a:p>
            <a:r>
              <a:rPr lang="da-DK" b="1" dirty="0">
                <a:solidFill>
                  <a:srgbClr val="00B050"/>
                </a:solidFill>
              </a:rPr>
              <a:t>√ </a:t>
            </a:r>
            <a:r>
              <a:rPr lang="da-DK" dirty="0"/>
              <a:t>Omrikta tankar, </a:t>
            </a:r>
          </a:p>
          <a:p>
            <a:r>
              <a:rPr lang="da-DK" b="1" dirty="0">
                <a:solidFill>
                  <a:srgbClr val="00B050"/>
                </a:solidFill>
              </a:rPr>
              <a:t>√ </a:t>
            </a:r>
            <a:r>
              <a:rPr lang="da-DK" dirty="0"/>
              <a:t>Anpassa aktivitesnivå</a:t>
            </a:r>
          </a:p>
          <a:p>
            <a:r>
              <a:rPr lang="da-DK" b="1" dirty="0">
                <a:solidFill>
                  <a:srgbClr val="00B050"/>
                </a:solidFill>
              </a:rPr>
              <a:t>√ </a:t>
            </a:r>
            <a:r>
              <a:rPr lang="da-DK" dirty="0"/>
              <a:t>Optimal ryggbelastning</a:t>
            </a:r>
          </a:p>
          <a:p>
            <a:endParaRPr lang="da-DK" dirty="0"/>
          </a:p>
        </p:txBody>
      </p:sp>
      <p:sp>
        <p:nvSpPr>
          <p:cNvPr id="40" name="Tekstboks 12"/>
          <p:cNvSpPr txBox="1"/>
          <p:nvPr/>
        </p:nvSpPr>
        <p:spPr>
          <a:xfrm>
            <a:off x="5779277" y="5414292"/>
            <a:ext cx="3240360" cy="707886"/>
          </a:xfrm>
          <a:prstGeom prst="rect">
            <a:avLst/>
          </a:prstGeom>
          <a:noFill/>
        </p:spPr>
        <p:txBody>
          <a:bodyPr wrap="square" rtlCol="0">
            <a:spAutoFit/>
          </a:bodyPr>
          <a:lstStyle/>
          <a:p>
            <a:r>
              <a:rPr lang="da-DK" sz="2000" dirty="0"/>
              <a:t>Nu kan du göra mer för att få kontroll</a:t>
            </a:r>
            <a:endParaRPr lang="da-DK"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5852707"/>
            <a:ext cx="641748" cy="8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146304" y="1681270"/>
            <a:ext cx="2913528" cy="32527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4597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18542-8216-4EEC-8053-AFFAA901BB78}"/>
              </a:ext>
            </a:extLst>
          </p:cNvPr>
          <p:cNvSpPr>
            <a:spLocks noGrp="1"/>
          </p:cNvSpPr>
          <p:nvPr>
            <p:ph type="title"/>
          </p:nvPr>
        </p:nvSpPr>
        <p:spPr/>
        <p:txBody>
          <a:bodyPr/>
          <a:lstStyle/>
          <a:p>
            <a:r>
              <a:rPr lang="sv-SE" dirty="0"/>
              <a:t>Twin Peaks </a:t>
            </a:r>
          </a:p>
        </p:txBody>
      </p:sp>
      <p:sp>
        <p:nvSpPr>
          <p:cNvPr id="3" name="Platshållare för bildnummer 2">
            <a:extLst>
              <a:ext uri="{FF2B5EF4-FFF2-40B4-BE49-F238E27FC236}">
                <a16:creationId xmlns:a16="http://schemas.microsoft.com/office/drawing/2014/main" id="{920BA724-0DBB-4E46-98F2-208C4095C256}"/>
              </a:ext>
            </a:extLst>
          </p:cNvPr>
          <p:cNvSpPr>
            <a:spLocks noGrp="1"/>
          </p:cNvSpPr>
          <p:nvPr>
            <p:ph type="sldNum" sz="quarter" idx="12"/>
          </p:nvPr>
        </p:nvSpPr>
        <p:spPr/>
        <p:txBody>
          <a:bodyPr/>
          <a:lstStyle/>
          <a:p>
            <a:fld id="{1AE4751A-AA96-4646-BD73-768A52C93DF9}" type="slidenum">
              <a:rPr lang="en-GB" smtClean="0"/>
              <a:pPr/>
              <a:t>33</a:t>
            </a:fld>
            <a:endParaRPr lang="en-GB" dirty="0"/>
          </a:p>
        </p:txBody>
      </p:sp>
      <p:sp>
        <p:nvSpPr>
          <p:cNvPr id="4" name="Platshållare för innehåll 3">
            <a:extLst>
              <a:ext uri="{FF2B5EF4-FFF2-40B4-BE49-F238E27FC236}">
                <a16:creationId xmlns:a16="http://schemas.microsoft.com/office/drawing/2014/main" id="{65A93D30-8518-4CD3-99C9-42A9A48E2010}"/>
              </a:ext>
            </a:extLst>
          </p:cNvPr>
          <p:cNvSpPr>
            <a:spLocks noGrp="1"/>
          </p:cNvSpPr>
          <p:nvPr>
            <p:ph sz="quarter" idx="1"/>
          </p:nvPr>
        </p:nvSpPr>
        <p:spPr/>
        <p:txBody>
          <a:bodyPr/>
          <a:lstStyle/>
          <a:p>
            <a:r>
              <a:rPr lang="sv-SE" dirty="0"/>
              <a:t>Vävnadsskadans relation till smärta</a:t>
            </a:r>
          </a:p>
        </p:txBody>
      </p:sp>
      <p:pic>
        <p:nvPicPr>
          <p:cNvPr id="5" name="Bildobjekt 4">
            <a:extLst>
              <a:ext uri="{FF2B5EF4-FFF2-40B4-BE49-F238E27FC236}">
                <a16:creationId xmlns:a16="http://schemas.microsoft.com/office/drawing/2014/main" id="{7B0F2963-C486-4D69-9915-76C7D0B952DF}"/>
              </a:ext>
            </a:extLst>
          </p:cNvPr>
          <p:cNvPicPr>
            <a:picLocks noChangeAspect="1"/>
          </p:cNvPicPr>
          <p:nvPr/>
        </p:nvPicPr>
        <p:blipFill>
          <a:blip r:embed="rId3"/>
          <a:stretch>
            <a:fillRect/>
          </a:stretch>
        </p:blipFill>
        <p:spPr>
          <a:xfrm>
            <a:off x="1204777" y="1969055"/>
            <a:ext cx="6997776" cy="3869799"/>
          </a:xfrm>
          <a:prstGeom prst="rect">
            <a:avLst/>
          </a:prstGeom>
          <a:ln>
            <a:solidFill>
              <a:schemeClr val="accent5"/>
            </a:solidFill>
          </a:ln>
        </p:spPr>
      </p:pic>
      <p:sp>
        <p:nvSpPr>
          <p:cNvPr id="7" name="textruta 6">
            <a:extLst>
              <a:ext uri="{FF2B5EF4-FFF2-40B4-BE49-F238E27FC236}">
                <a16:creationId xmlns:a16="http://schemas.microsoft.com/office/drawing/2014/main" id="{98C3B482-5F7A-4790-9D04-D123DE367AC4}"/>
              </a:ext>
            </a:extLst>
          </p:cNvPr>
          <p:cNvSpPr txBox="1"/>
          <p:nvPr/>
        </p:nvSpPr>
        <p:spPr>
          <a:xfrm>
            <a:off x="1499195" y="5461506"/>
            <a:ext cx="2448272" cy="369332"/>
          </a:xfrm>
          <a:prstGeom prst="rect">
            <a:avLst/>
          </a:prstGeom>
          <a:solidFill>
            <a:schemeClr val="bg1"/>
          </a:solidFill>
        </p:spPr>
        <p:txBody>
          <a:bodyPr wrap="square" rtlCol="0">
            <a:spAutoFit/>
          </a:bodyPr>
          <a:lstStyle/>
          <a:p>
            <a:r>
              <a:rPr lang="sv-SE" dirty="0"/>
              <a:t>Innan skada</a:t>
            </a:r>
          </a:p>
        </p:txBody>
      </p:sp>
      <p:sp>
        <p:nvSpPr>
          <p:cNvPr id="9" name="textruta 8">
            <a:extLst>
              <a:ext uri="{FF2B5EF4-FFF2-40B4-BE49-F238E27FC236}">
                <a16:creationId xmlns:a16="http://schemas.microsoft.com/office/drawing/2014/main" id="{AFCB8759-3149-4F63-89CE-ABE60D491A91}"/>
              </a:ext>
            </a:extLst>
          </p:cNvPr>
          <p:cNvSpPr txBox="1"/>
          <p:nvPr/>
        </p:nvSpPr>
        <p:spPr>
          <a:xfrm>
            <a:off x="4800600" y="5435486"/>
            <a:ext cx="2435696" cy="369332"/>
          </a:xfrm>
          <a:prstGeom prst="rect">
            <a:avLst/>
          </a:prstGeom>
          <a:solidFill>
            <a:schemeClr val="bg1"/>
          </a:solidFill>
        </p:spPr>
        <p:txBody>
          <a:bodyPr wrap="square" rtlCol="0">
            <a:spAutoFit/>
          </a:bodyPr>
          <a:lstStyle/>
          <a:p>
            <a:r>
              <a:rPr lang="sv-SE" dirty="0"/>
              <a:t>Efter skada</a:t>
            </a:r>
          </a:p>
        </p:txBody>
      </p:sp>
      <p:sp>
        <p:nvSpPr>
          <p:cNvPr id="10" name="textruta 9">
            <a:extLst>
              <a:ext uri="{FF2B5EF4-FFF2-40B4-BE49-F238E27FC236}">
                <a16:creationId xmlns:a16="http://schemas.microsoft.com/office/drawing/2014/main" id="{D1EE0A88-97F6-43B0-986F-46CF62F89565}"/>
              </a:ext>
            </a:extLst>
          </p:cNvPr>
          <p:cNvSpPr txBox="1"/>
          <p:nvPr/>
        </p:nvSpPr>
        <p:spPr>
          <a:xfrm>
            <a:off x="1342006" y="2832063"/>
            <a:ext cx="2725938" cy="338554"/>
          </a:xfrm>
          <a:prstGeom prst="rect">
            <a:avLst/>
          </a:prstGeom>
          <a:solidFill>
            <a:schemeClr val="bg1">
              <a:lumMod val="95000"/>
            </a:schemeClr>
          </a:solidFill>
        </p:spPr>
        <p:txBody>
          <a:bodyPr wrap="square" rtlCol="0">
            <a:spAutoFit/>
          </a:bodyPr>
          <a:lstStyle/>
          <a:p>
            <a:r>
              <a:rPr lang="sv-SE" sz="1600" dirty="0"/>
              <a:t>Vävnadstolerans</a:t>
            </a:r>
          </a:p>
        </p:txBody>
      </p:sp>
      <p:sp>
        <p:nvSpPr>
          <p:cNvPr id="11" name="textruta 10">
            <a:extLst>
              <a:ext uri="{FF2B5EF4-FFF2-40B4-BE49-F238E27FC236}">
                <a16:creationId xmlns:a16="http://schemas.microsoft.com/office/drawing/2014/main" id="{F20CBC67-CEA3-4E19-BD3B-2B8909EB1223}"/>
              </a:ext>
            </a:extLst>
          </p:cNvPr>
          <p:cNvSpPr txBox="1"/>
          <p:nvPr/>
        </p:nvSpPr>
        <p:spPr>
          <a:xfrm>
            <a:off x="1247011" y="3315223"/>
            <a:ext cx="2952640" cy="338554"/>
          </a:xfrm>
          <a:prstGeom prst="rect">
            <a:avLst/>
          </a:prstGeom>
          <a:solidFill>
            <a:schemeClr val="bg1">
              <a:lumMod val="95000"/>
            </a:schemeClr>
          </a:solidFill>
        </p:spPr>
        <p:txBody>
          <a:bodyPr wrap="square" rtlCol="0">
            <a:spAutoFit/>
          </a:bodyPr>
          <a:lstStyle/>
          <a:p>
            <a:r>
              <a:rPr lang="sv-SE" sz="1600" dirty="0"/>
              <a:t>Skyddande smärta</a:t>
            </a:r>
          </a:p>
        </p:txBody>
      </p:sp>
      <p:cxnSp>
        <p:nvCxnSpPr>
          <p:cNvPr id="13" name="Rak koppling 12">
            <a:extLst>
              <a:ext uri="{FF2B5EF4-FFF2-40B4-BE49-F238E27FC236}">
                <a16:creationId xmlns:a16="http://schemas.microsoft.com/office/drawing/2014/main" id="{5D7049C3-D600-47CF-B490-D9CDAE312034}"/>
              </a:ext>
            </a:extLst>
          </p:cNvPr>
          <p:cNvCxnSpPr>
            <a:cxnSpLocks/>
          </p:cNvCxnSpPr>
          <p:nvPr/>
        </p:nvCxnSpPr>
        <p:spPr>
          <a:xfrm>
            <a:off x="1259632" y="3182191"/>
            <a:ext cx="2448272"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5" name="Rak koppling 14">
            <a:extLst>
              <a:ext uri="{FF2B5EF4-FFF2-40B4-BE49-F238E27FC236}">
                <a16:creationId xmlns:a16="http://schemas.microsoft.com/office/drawing/2014/main" id="{BC099B37-156D-4156-AEB6-8A40AED7942A}"/>
              </a:ext>
            </a:extLst>
          </p:cNvPr>
          <p:cNvCxnSpPr/>
          <p:nvPr/>
        </p:nvCxnSpPr>
        <p:spPr>
          <a:xfrm>
            <a:off x="1259632" y="3714117"/>
            <a:ext cx="2602654" cy="0"/>
          </a:xfrm>
          <a:prstGeom prst="line">
            <a:avLst/>
          </a:prstGeom>
          <a:ln w="28575">
            <a:solidFill>
              <a:schemeClr val="accent5"/>
            </a:solidFill>
          </a:ln>
        </p:spPr>
        <p:style>
          <a:lnRef idx="1">
            <a:schemeClr val="accent5"/>
          </a:lnRef>
          <a:fillRef idx="0">
            <a:schemeClr val="accent5"/>
          </a:fillRef>
          <a:effectRef idx="0">
            <a:schemeClr val="accent5"/>
          </a:effectRef>
          <a:fontRef idx="minor">
            <a:schemeClr val="tx1"/>
          </a:fontRef>
        </p:style>
      </p:cxnSp>
      <p:sp>
        <p:nvSpPr>
          <p:cNvPr id="17" name="textruta 16">
            <a:extLst>
              <a:ext uri="{FF2B5EF4-FFF2-40B4-BE49-F238E27FC236}">
                <a16:creationId xmlns:a16="http://schemas.microsoft.com/office/drawing/2014/main" id="{5C4E76F6-0328-4797-B78D-7BA4D4EAD80D}"/>
              </a:ext>
            </a:extLst>
          </p:cNvPr>
          <p:cNvSpPr txBox="1"/>
          <p:nvPr/>
        </p:nvSpPr>
        <p:spPr>
          <a:xfrm>
            <a:off x="6011852" y="4232469"/>
            <a:ext cx="2190701" cy="338554"/>
          </a:xfrm>
          <a:prstGeom prst="rect">
            <a:avLst/>
          </a:prstGeom>
          <a:solidFill>
            <a:schemeClr val="bg1">
              <a:lumMod val="95000"/>
            </a:schemeClr>
          </a:solidFill>
        </p:spPr>
        <p:txBody>
          <a:bodyPr wrap="square" rtlCol="0">
            <a:spAutoFit/>
          </a:bodyPr>
          <a:lstStyle/>
          <a:p>
            <a:r>
              <a:rPr lang="sv-SE" sz="1600" dirty="0"/>
              <a:t>Ny skyddande smärta</a:t>
            </a:r>
          </a:p>
        </p:txBody>
      </p:sp>
      <p:sp>
        <p:nvSpPr>
          <p:cNvPr id="18" name="textruta 17">
            <a:extLst>
              <a:ext uri="{FF2B5EF4-FFF2-40B4-BE49-F238E27FC236}">
                <a16:creationId xmlns:a16="http://schemas.microsoft.com/office/drawing/2014/main" id="{97644C84-7A6D-4AFF-A77D-98C76760CE6C}"/>
              </a:ext>
            </a:extLst>
          </p:cNvPr>
          <p:cNvSpPr txBox="1"/>
          <p:nvPr/>
        </p:nvSpPr>
        <p:spPr>
          <a:xfrm>
            <a:off x="6022159" y="3272366"/>
            <a:ext cx="2180394" cy="338554"/>
          </a:xfrm>
          <a:prstGeom prst="rect">
            <a:avLst/>
          </a:prstGeom>
          <a:solidFill>
            <a:schemeClr val="bg1">
              <a:lumMod val="95000"/>
            </a:schemeClr>
          </a:solidFill>
        </p:spPr>
        <p:txBody>
          <a:bodyPr wrap="square" rtlCol="0">
            <a:spAutoFit/>
          </a:bodyPr>
          <a:lstStyle/>
          <a:p>
            <a:r>
              <a:rPr lang="sv-SE" sz="1600" dirty="0"/>
              <a:t>Ny vävnadstolerans</a:t>
            </a:r>
          </a:p>
        </p:txBody>
      </p:sp>
      <p:cxnSp>
        <p:nvCxnSpPr>
          <p:cNvPr id="20" name="Rak koppling 19">
            <a:extLst>
              <a:ext uri="{FF2B5EF4-FFF2-40B4-BE49-F238E27FC236}">
                <a16:creationId xmlns:a16="http://schemas.microsoft.com/office/drawing/2014/main" id="{92EB47CB-8C2D-456F-AA06-24A457E607F2}"/>
              </a:ext>
            </a:extLst>
          </p:cNvPr>
          <p:cNvCxnSpPr/>
          <p:nvPr/>
        </p:nvCxnSpPr>
        <p:spPr>
          <a:xfrm>
            <a:off x="4932040" y="4586104"/>
            <a:ext cx="271276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4" name="textruta 23">
            <a:extLst>
              <a:ext uri="{FF2B5EF4-FFF2-40B4-BE49-F238E27FC236}">
                <a16:creationId xmlns:a16="http://schemas.microsoft.com/office/drawing/2014/main" id="{6C2E0E07-39E7-4B35-B5A6-49BD3CA61F67}"/>
              </a:ext>
            </a:extLst>
          </p:cNvPr>
          <p:cNvSpPr txBox="1"/>
          <p:nvPr/>
        </p:nvSpPr>
        <p:spPr>
          <a:xfrm>
            <a:off x="2651323" y="2106797"/>
            <a:ext cx="1920677" cy="646331"/>
          </a:xfrm>
          <a:prstGeom prst="rect">
            <a:avLst/>
          </a:prstGeom>
          <a:solidFill>
            <a:schemeClr val="bg1">
              <a:lumMod val="95000"/>
            </a:schemeClr>
          </a:solidFill>
        </p:spPr>
        <p:txBody>
          <a:bodyPr wrap="square" rtlCol="0">
            <a:spAutoFit/>
          </a:bodyPr>
          <a:lstStyle/>
          <a:p>
            <a:r>
              <a:rPr lang="sv-SE" dirty="0"/>
              <a:t>Övermänsklig prestation (farlig)</a:t>
            </a:r>
          </a:p>
        </p:txBody>
      </p:sp>
      <p:cxnSp>
        <p:nvCxnSpPr>
          <p:cNvPr id="8" name="Rak koppling 7">
            <a:extLst>
              <a:ext uri="{FF2B5EF4-FFF2-40B4-BE49-F238E27FC236}">
                <a16:creationId xmlns:a16="http://schemas.microsoft.com/office/drawing/2014/main" id="{670F7D59-6EAB-48F1-A2B7-B12C1599F667}"/>
              </a:ext>
            </a:extLst>
          </p:cNvPr>
          <p:cNvCxnSpPr>
            <a:cxnSpLocks/>
          </p:cNvCxnSpPr>
          <p:nvPr/>
        </p:nvCxnSpPr>
        <p:spPr>
          <a:xfrm>
            <a:off x="5148064" y="3610920"/>
            <a:ext cx="25922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48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Öka din kapacitet – förbättra allmänkonditionen</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34</a:t>
            </a:fld>
            <a:endParaRPr lang="en-GB" dirty="0"/>
          </a:p>
        </p:txBody>
      </p:sp>
      <p:sp>
        <p:nvSpPr>
          <p:cNvPr id="4" name="Pladsholder til indhold 3"/>
          <p:cNvSpPr>
            <a:spLocks noGrp="1"/>
          </p:cNvSpPr>
          <p:nvPr>
            <p:ph sz="quarter" idx="1"/>
          </p:nvPr>
        </p:nvSpPr>
        <p:spPr>
          <a:xfrm>
            <a:off x="146304" y="1641003"/>
            <a:ext cx="4752528" cy="4572000"/>
          </a:xfrm>
        </p:spPr>
        <p:txBody>
          <a:bodyPr>
            <a:normAutofit fontScale="92500" lnSpcReduction="10000"/>
          </a:bodyPr>
          <a:lstStyle/>
          <a:p>
            <a:pPr marL="0" indent="0">
              <a:buNone/>
            </a:pPr>
            <a:r>
              <a:rPr lang="da-DK" dirty="0"/>
              <a:t>Hjälp dig själv att vara fysiskt aktiv för din hjärna och kropps skull.</a:t>
            </a:r>
          </a:p>
          <a:p>
            <a:pPr marL="0" indent="0">
              <a:buNone/>
            </a:pPr>
            <a:r>
              <a:rPr lang="da-DK" dirty="0"/>
              <a:t> </a:t>
            </a:r>
          </a:p>
          <a:p>
            <a:pPr lvl="1"/>
            <a:r>
              <a:rPr lang="da-DK" sz="2200" dirty="0"/>
              <a:t>Förbättrar minne, koncentration</a:t>
            </a:r>
          </a:p>
          <a:p>
            <a:pPr lvl="1"/>
            <a:r>
              <a:rPr lang="da-DK" sz="2200" dirty="0"/>
              <a:t>Bättre stresshantering</a:t>
            </a:r>
          </a:p>
          <a:p>
            <a:pPr lvl="1"/>
            <a:r>
              <a:rPr lang="da-DK" sz="2200" dirty="0"/>
              <a:t>Förbättrar humöret</a:t>
            </a:r>
          </a:p>
          <a:p>
            <a:pPr lvl="1"/>
            <a:r>
              <a:rPr lang="da-DK" sz="2200" dirty="0"/>
              <a:t>Kan avleda tankarna</a:t>
            </a:r>
          </a:p>
          <a:p>
            <a:pPr lvl="1"/>
            <a:r>
              <a:rPr lang="da-DK" sz="2200" dirty="0"/>
              <a:t>Bidrar till bättre hälsa, fysiskt och mentalt</a:t>
            </a:r>
          </a:p>
          <a:p>
            <a:pPr lvl="1"/>
            <a:endParaRPr lang="da-DK" sz="2200" dirty="0"/>
          </a:p>
          <a:p>
            <a:pPr marL="320040" lvl="1" indent="0">
              <a:buNone/>
            </a:pPr>
            <a:r>
              <a:rPr lang="da-DK" sz="2200" dirty="0"/>
              <a:t>Fysiskt aktiv vid akut ländryggsmärta? </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 r="36809"/>
          <a:stretch/>
        </p:blipFill>
        <p:spPr bwMode="auto">
          <a:xfrm>
            <a:off x="5076056" y="1556792"/>
            <a:ext cx="3852000"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50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Den bästa positionen är din nästa</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35</a:t>
            </a:fld>
            <a:endParaRPr lang="en-GB" dirty="0"/>
          </a:p>
        </p:txBody>
      </p:sp>
      <p:sp>
        <p:nvSpPr>
          <p:cNvPr id="4" name="Platshållare för innehåll 3"/>
          <p:cNvSpPr>
            <a:spLocks noGrp="1"/>
          </p:cNvSpPr>
          <p:nvPr>
            <p:ph sz="quarter" idx="1"/>
          </p:nvPr>
        </p:nvSpPr>
        <p:spPr/>
        <p:txBody>
          <a:bodyPr/>
          <a:lstStyle/>
          <a:p>
            <a:endParaRPr lang="sv-SE" dirty="0"/>
          </a:p>
          <a:p>
            <a:endParaRPr lang="sv-SE" dirty="0"/>
          </a:p>
        </p:txBody>
      </p:sp>
      <p:sp>
        <p:nvSpPr>
          <p:cNvPr id="5" name="textruta 4"/>
          <p:cNvSpPr txBox="1"/>
          <p:nvPr/>
        </p:nvSpPr>
        <p:spPr>
          <a:xfrm>
            <a:off x="1166945" y="5694751"/>
            <a:ext cx="7488324" cy="523220"/>
          </a:xfrm>
          <a:prstGeom prst="rect">
            <a:avLst/>
          </a:prstGeom>
          <a:noFill/>
        </p:spPr>
        <p:txBody>
          <a:bodyPr wrap="square" rtlCol="0">
            <a:spAutoFit/>
          </a:bodyPr>
          <a:lstStyle/>
          <a:p>
            <a:r>
              <a:rPr lang="sv-SE" sz="2800" dirty="0"/>
              <a:t>Hur kan jag variera min position över dagen ?</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513" y="1823637"/>
            <a:ext cx="2592288" cy="3276600"/>
          </a:xfrm>
          <a:prstGeom prst="rect">
            <a:avLst/>
          </a:prstGeom>
        </p:spPr>
      </p:pic>
      <p:pic>
        <p:nvPicPr>
          <p:cNvPr id="15" name="Bildobjekt 14" descr="En bild som visar bärbar dator, dator, person, inomhus&#10;&#10;Automatiskt genererad beskrivning">
            <a:extLst>
              <a:ext uri="{FF2B5EF4-FFF2-40B4-BE49-F238E27FC236}">
                <a16:creationId xmlns:a16="http://schemas.microsoft.com/office/drawing/2014/main" id="{DF392FF3-D8F3-4FB7-A587-634D767B3D7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1615" y="1849331"/>
            <a:ext cx="2616807" cy="3276600"/>
          </a:xfrm>
          <a:prstGeom prst="rect">
            <a:avLst/>
          </a:prstGeom>
        </p:spPr>
      </p:pic>
      <p:pic>
        <p:nvPicPr>
          <p:cNvPr id="18" name="Bildobjekt 17" descr="En bild som visar person, utomhus, arbetskläder&#10;&#10;Automatiskt genererad beskrivning">
            <a:extLst>
              <a:ext uri="{FF2B5EF4-FFF2-40B4-BE49-F238E27FC236}">
                <a16:creationId xmlns:a16="http://schemas.microsoft.com/office/drawing/2014/main" id="{5686A533-108E-4852-9E81-BDC05701DE7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43111" y="1823637"/>
            <a:ext cx="3029712" cy="3276600"/>
          </a:xfrm>
          <a:prstGeom prst="rect">
            <a:avLst/>
          </a:prstGeom>
        </p:spPr>
      </p:pic>
    </p:spTree>
    <p:extLst>
      <p:ext uri="{BB962C8B-B14F-4D97-AF65-F5344CB8AC3E}">
        <p14:creationId xmlns:p14="http://schemas.microsoft.com/office/powerpoint/2010/main" val="400322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7344" y="548680"/>
            <a:ext cx="7772400" cy="1143000"/>
          </a:xfrm>
        </p:spPr>
        <p:txBody>
          <a:bodyPr>
            <a:normAutofit fontScale="90000"/>
          </a:bodyPr>
          <a:lstStyle/>
          <a:p>
            <a:pPr algn="ctr"/>
            <a:r>
              <a:rPr lang="da-DK" dirty="0"/>
              <a:t>Öka din ryggs kapacitet!</a:t>
            </a:r>
            <a:br>
              <a:rPr lang="da-DK" dirty="0"/>
            </a:br>
            <a:r>
              <a:rPr lang="da-DK" dirty="0"/>
              <a:t>Vi hjälper dig att komma igång! </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36</a:t>
            </a:fld>
            <a:endParaRPr lang="en-GB" dirty="0"/>
          </a:p>
        </p:txBody>
      </p:sp>
      <p:pic>
        <p:nvPicPr>
          <p:cNvPr id="13316" name="Picture 4" descr="Billedresultat for start train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2276872"/>
            <a:ext cx="8409574" cy="352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1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523" y="188640"/>
            <a:ext cx="7772400" cy="1143000"/>
          </a:xfrm>
        </p:spPr>
        <p:txBody>
          <a:bodyPr>
            <a:normAutofit/>
          </a:bodyPr>
          <a:lstStyle/>
          <a:p>
            <a:r>
              <a:rPr lang="da-DK" dirty="0"/>
              <a:t>Nu till din träning BättreRygg</a:t>
            </a:r>
            <a:r>
              <a:rPr lang="da-DK" dirty="0">
                <a:sym typeface="Wingdings" panose="05000000000000000000" pitchFamily="2" charset="2"/>
              </a:rPr>
              <a:t></a:t>
            </a:r>
            <a:endParaRPr lang="da-DK" dirty="0"/>
          </a:p>
        </p:txBody>
      </p:sp>
      <p:sp>
        <p:nvSpPr>
          <p:cNvPr id="4" name="Pladsholder til indhold 3"/>
          <p:cNvSpPr>
            <a:spLocks noGrp="1"/>
          </p:cNvSpPr>
          <p:nvPr>
            <p:ph sz="quarter" idx="1"/>
          </p:nvPr>
        </p:nvSpPr>
        <p:spPr>
          <a:xfrm>
            <a:off x="593523" y="1361802"/>
            <a:ext cx="7772400" cy="4572000"/>
          </a:xfrm>
        </p:spPr>
        <p:txBody>
          <a:bodyPr>
            <a:normAutofit/>
          </a:bodyPr>
          <a:lstStyle/>
          <a:p>
            <a:r>
              <a:rPr lang="da-DK" sz="2000" dirty="0"/>
              <a:t>Handledd träning hemma och på vissa enheter även i grupp</a:t>
            </a:r>
          </a:p>
          <a:p>
            <a:r>
              <a:rPr lang="da-DK" sz="2000" dirty="0"/>
              <a:t>Håll fast vid din träning, även om du missar en gång</a:t>
            </a:r>
          </a:p>
          <a:p>
            <a:r>
              <a:rPr lang="da-DK" sz="2000" dirty="0"/>
              <a:t>Lite träning bättre än ingenting</a:t>
            </a:r>
          </a:p>
          <a:p>
            <a:r>
              <a:rPr lang="da-DK" sz="2000" dirty="0"/>
              <a:t>Kom ihåg träning kan ge träningsvärk, det är inte en försämring</a:t>
            </a:r>
          </a:p>
          <a:p>
            <a:r>
              <a:rPr lang="da-DK" sz="2000" dirty="0"/>
              <a:t>Din rygg går inte sönder, men kan ”sjunga den välkända låten”, också vid träning</a:t>
            </a:r>
          </a:p>
          <a:p>
            <a:r>
              <a:rPr lang="da-DK" sz="2000" dirty="0"/>
              <a:t>Prata med din behandlare om en fortsättning efter BättreRygg</a:t>
            </a:r>
            <a:r>
              <a:rPr lang="da-DK" sz="2000" dirty="0">
                <a:sym typeface="Wingdings" panose="05000000000000000000" pitchFamily="2" charset="2"/>
              </a:rPr>
              <a:t></a:t>
            </a:r>
            <a:endParaRPr lang="da-DK" sz="2000" dirty="0"/>
          </a:p>
          <a:p>
            <a:endParaRPr lang="da-DK" sz="2400" dirty="0"/>
          </a:p>
        </p:txBody>
      </p:sp>
      <p:sp>
        <p:nvSpPr>
          <p:cNvPr id="11" name="Pladsholder til diasnummer 2"/>
          <p:cNvSpPr>
            <a:spLocks noGrp="1"/>
          </p:cNvSpPr>
          <p:nvPr>
            <p:ph type="sldNum" sz="quarter" idx="12"/>
          </p:nvPr>
        </p:nvSpPr>
        <p:spPr>
          <a:xfrm>
            <a:off x="146304" y="6210300"/>
            <a:ext cx="457200" cy="457200"/>
          </a:xfrm>
        </p:spPr>
        <p:txBody>
          <a:bodyPr/>
          <a:lstStyle/>
          <a:p>
            <a:r>
              <a:rPr lang="en-GB" dirty="0"/>
              <a:t>37</a:t>
            </a:r>
          </a:p>
        </p:txBody>
      </p:sp>
      <p:grpSp>
        <p:nvGrpSpPr>
          <p:cNvPr id="12" name="Gruppe 4"/>
          <p:cNvGrpSpPr/>
          <p:nvPr/>
        </p:nvGrpSpPr>
        <p:grpSpPr>
          <a:xfrm>
            <a:off x="633548" y="4282089"/>
            <a:ext cx="7599135" cy="2156811"/>
            <a:chOff x="539552" y="2105472"/>
            <a:chExt cx="7920880" cy="3024336"/>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frundet rektangel 6"/>
            <p:cNvSpPr/>
            <p:nvPr/>
          </p:nvSpPr>
          <p:spPr>
            <a:xfrm>
              <a:off x="539552" y="2105472"/>
              <a:ext cx="1422068" cy="1584176"/>
            </a:xfrm>
            <a:prstGeom prst="roundRect">
              <a:avLst/>
            </a:prstGeom>
            <a:solidFill>
              <a:schemeClr val="accent1">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 ryggs</a:t>
              </a:r>
            </a:p>
            <a:p>
              <a:pPr algn="ctr"/>
              <a:r>
                <a:rPr lang="da-DK" dirty="0"/>
                <a:t>kapacitet</a:t>
              </a:r>
              <a:endParaRPr lang="en-GB" dirty="0"/>
            </a:p>
          </p:txBody>
        </p:sp>
        <p:sp>
          <p:nvSpPr>
            <p:cNvPr id="15" name="Afrundet rektangel 7"/>
            <p:cNvSpPr/>
            <p:nvPr/>
          </p:nvSpPr>
          <p:spPr>
            <a:xfrm>
              <a:off x="7002732" y="2105472"/>
              <a:ext cx="1457700" cy="1584176"/>
            </a:xfrm>
            <a:prstGeom prst="round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Dina fysiska och mentala utmaningar</a:t>
              </a:r>
              <a:endParaRPr lang="en-GB" dirty="0"/>
            </a:p>
          </p:txBody>
        </p:sp>
        <p:cxnSp>
          <p:nvCxnSpPr>
            <p:cNvPr id="16"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19058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Utveckling av ryggsmärta?</a:t>
            </a:r>
            <a:endParaRPr lang="en-GB" dirty="0"/>
          </a:p>
        </p:txBody>
      </p:sp>
      <p:sp>
        <p:nvSpPr>
          <p:cNvPr id="3" name="Pladsholder til diasnummer 2"/>
          <p:cNvSpPr>
            <a:spLocks noGrp="1"/>
          </p:cNvSpPr>
          <p:nvPr>
            <p:ph type="sldNum" sz="quarter" idx="12"/>
          </p:nvPr>
        </p:nvSpPr>
        <p:spPr/>
        <p:txBody>
          <a:bodyPr/>
          <a:lstStyle/>
          <a:p>
            <a:fld id="{1AE4751A-AA96-4646-BD73-768A52C93DF9}" type="slidenum">
              <a:rPr lang="en-GB" smtClean="0"/>
              <a:t>38</a:t>
            </a:fld>
            <a:endParaRPr lang="en-GB"/>
          </a:p>
        </p:txBody>
      </p:sp>
      <p:sp>
        <p:nvSpPr>
          <p:cNvPr id="5" name="Pladsholder til indhold 4"/>
          <p:cNvSpPr>
            <a:spLocks noGrp="1"/>
          </p:cNvSpPr>
          <p:nvPr>
            <p:ph sz="quarter" idx="1"/>
          </p:nvPr>
        </p:nvSpPr>
        <p:spPr>
          <a:xfrm>
            <a:off x="323528" y="1772816"/>
            <a:ext cx="8219257" cy="4497363"/>
          </a:xfrm>
        </p:spPr>
        <p:txBody>
          <a:bodyPr>
            <a:normAutofit/>
          </a:bodyPr>
          <a:lstStyle/>
          <a:p>
            <a:pPr marL="0" indent="0">
              <a:buNone/>
            </a:pPr>
            <a:r>
              <a:rPr lang="da-DK" sz="2200" dirty="0"/>
              <a:t>Kom ihåg:</a:t>
            </a:r>
          </a:p>
          <a:p>
            <a:pPr marL="0" indent="0">
              <a:buNone/>
            </a:pPr>
            <a:r>
              <a:rPr lang="sv-SE" sz="2000" dirty="0"/>
              <a:t>De flesta har ett ganska stabilt mönster av sin ländryggsmärta  under många år - som ibland avbryts av en särskilt bra eller dålig period</a:t>
            </a:r>
            <a:endParaRPr lang="en-GB" sz="2000" u="sng" dirty="0"/>
          </a:p>
          <a:p>
            <a:pPr marL="0" indent="0">
              <a:buNone/>
            </a:pPr>
            <a:endParaRPr lang="da-DK" sz="2200" dirty="0"/>
          </a:p>
        </p:txBody>
      </p:sp>
      <p:grpSp>
        <p:nvGrpSpPr>
          <p:cNvPr id="4" name="Gruppe 3"/>
          <p:cNvGrpSpPr/>
          <p:nvPr/>
        </p:nvGrpSpPr>
        <p:grpSpPr>
          <a:xfrm>
            <a:off x="1830054" y="3391908"/>
            <a:ext cx="4855144" cy="2714152"/>
            <a:chOff x="1805088" y="2852936"/>
            <a:chExt cx="4855144" cy="2714152"/>
          </a:xfrm>
        </p:grpSpPr>
        <p:cxnSp>
          <p:nvCxnSpPr>
            <p:cNvPr id="10" name="Straight Connector 25"/>
            <p:cNvCxnSpPr/>
            <p:nvPr/>
          </p:nvCxnSpPr>
          <p:spPr>
            <a:xfrm>
              <a:off x="1805088" y="3084942"/>
              <a:ext cx="0" cy="1547069"/>
            </a:xfrm>
            <a:prstGeom prst="line">
              <a:avLst/>
            </a:prstGeom>
            <a:ln w="5715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26"/>
            <p:cNvCxnSpPr/>
            <p:nvPr/>
          </p:nvCxnSpPr>
          <p:spPr>
            <a:xfrm>
              <a:off x="1805088" y="5567088"/>
              <a:ext cx="4759870" cy="0"/>
            </a:xfrm>
            <a:prstGeom prst="line">
              <a:avLst/>
            </a:prstGeom>
            <a:ln w="57150">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Freeform 27"/>
            <p:cNvSpPr/>
            <p:nvPr/>
          </p:nvSpPr>
          <p:spPr>
            <a:xfrm>
              <a:off x="1827150" y="4748984"/>
              <a:ext cx="2357873" cy="504056"/>
            </a:xfrm>
            <a:custGeom>
              <a:avLst/>
              <a:gdLst>
                <a:gd name="connsiteX0" fmla="*/ 0 w 2175373"/>
                <a:gd name="connsiteY0" fmla="*/ 621684 h 730383"/>
                <a:gd name="connsiteX1" fmla="*/ 1026884 w 2175373"/>
                <a:gd name="connsiteY1" fmla="*/ 135325 h 730383"/>
                <a:gd name="connsiteX2" fmla="*/ 1310628 w 2175373"/>
                <a:gd name="connsiteY2" fmla="*/ 729764 h 730383"/>
                <a:gd name="connsiteX3" fmla="*/ 1688954 w 2175373"/>
                <a:gd name="connsiteY3" fmla="*/ 226 h 730383"/>
                <a:gd name="connsiteX4" fmla="*/ 1972699 w 2175373"/>
                <a:gd name="connsiteY4" fmla="*/ 648704 h 730383"/>
                <a:gd name="connsiteX5" fmla="*/ 2121327 w 2175373"/>
                <a:gd name="connsiteY5" fmla="*/ 405525 h 730383"/>
                <a:gd name="connsiteX6" fmla="*/ 2175373 w 2175373"/>
                <a:gd name="connsiteY6" fmla="*/ 594664 h 730383"/>
                <a:gd name="connsiteX7" fmla="*/ 2175373 w 2175373"/>
                <a:gd name="connsiteY7" fmla="*/ 594664 h 730383"/>
                <a:gd name="connsiteX8" fmla="*/ 2175373 w 2175373"/>
                <a:gd name="connsiteY8" fmla="*/ 608174 h 73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373" h="730383">
                  <a:moveTo>
                    <a:pt x="0" y="621684"/>
                  </a:moveTo>
                  <a:cubicBezTo>
                    <a:pt x="404223" y="369498"/>
                    <a:pt x="808446" y="117312"/>
                    <a:pt x="1026884" y="135325"/>
                  </a:cubicBezTo>
                  <a:cubicBezTo>
                    <a:pt x="1245322" y="153338"/>
                    <a:pt x="1200283" y="752280"/>
                    <a:pt x="1310628" y="729764"/>
                  </a:cubicBezTo>
                  <a:cubicBezTo>
                    <a:pt x="1420973" y="707248"/>
                    <a:pt x="1578609" y="13736"/>
                    <a:pt x="1688954" y="226"/>
                  </a:cubicBezTo>
                  <a:cubicBezTo>
                    <a:pt x="1799299" y="-13284"/>
                    <a:pt x="1900637" y="581154"/>
                    <a:pt x="1972699" y="648704"/>
                  </a:cubicBezTo>
                  <a:cubicBezTo>
                    <a:pt x="2044761" y="716254"/>
                    <a:pt x="2087548" y="414532"/>
                    <a:pt x="2121327" y="405525"/>
                  </a:cubicBezTo>
                  <a:cubicBezTo>
                    <a:pt x="2155106" y="396518"/>
                    <a:pt x="2175373" y="594664"/>
                    <a:pt x="2175373" y="594664"/>
                  </a:cubicBezTo>
                  <a:lnTo>
                    <a:pt x="2175373" y="594664"/>
                  </a:lnTo>
                  <a:lnTo>
                    <a:pt x="2175373" y="608174"/>
                  </a:lnTo>
                </a:path>
              </a:pathLst>
            </a:custGeom>
            <a:ln w="571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nSpc>
                  <a:spcPct val="115000"/>
                </a:lnSpc>
                <a:spcAft>
                  <a:spcPts val="1000"/>
                </a:spcAft>
              </a:pPr>
              <a:r>
                <a:rPr lang="en-GB" sz="1200">
                  <a:effectLst/>
                  <a:latin typeface="Arial"/>
                  <a:ea typeface="Times New Roman"/>
                  <a:cs typeface="Times New Roman"/>
                </a:rPr>
                <a:t> </a:t>
              </a:r>
              <a:endParaRPr lang="en-GB" sz="1200">
                <a:effectLst/>
                <a:latin typeface="Arial"/>
                <a:ea typeface="Calibri"/>
                <a:cs typeface="Times New Roman"/>
              </a:endParaRPr>
            </a:p>
          </p:txBody>
        </p:sp>
        <p:cxnSp>
          <p:nvCxnSpPr>
            <p:cNvPr id="13" name="Lige pilforbindelse 12"/>
            <p:cNvCxnSpPr/>
            <p:nvPr/>
          </p:nvCxnSpPr>
          <p:spPr>
            <a:xfrm flipV="1">
              <a:off x="1805088" y="2852936"/>
              <a:ext cx="0" cy="2714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27"/>
            <p:cNvSpPr/>
            <p:nvPr/>
          </p:nvSpPr>
          <p:spPr>
            <a:xfrm>
              <a:off x="4913832" y="4797152"/>
              <a:ext cx="1746400" cy="368586"/>
            </a:xfrm>
            <a:custGeom>
              <a:avLst/>
              <a:gdLst>
                <a:gd name="connsiteX0" fmla="*/ 0 w 2175373"/>
                <a:gd name="connsiteY0" fmla="*/ 621684 h 730383"/>
                <a:gd name="connsiteX1" fmla="*/ 1026884 w 2175373"/>
                <a:gd name="connsiteY1" fmla="*/ 135325 h 730383"/>
                <a:gd name="connsiteX2" fmla="*/ 1310628 w 2175373"/>
                <a:gd name="connsiteY2" fmla="*/ 729764 h 730383"/>
                <a:gd name="connsiteX3" fmla="*/ 1688954 w 2175373"/>
                <a:gd name="connsiteY3" fmla="*/ 226 h 730383"/>
                <a:gd name="connsiteX4" fmla="*/ 1972699 w 2175373"/>
                <a:gd name="connsiteY4" fmla="*/ 648704 h 730383"/>
                <a:gd name="connsiteX5" fmla="*/ 2121327 w 2175373"/>
                <a:gd name="connsiteY5" fmla="*/ 405525 h 730383"/>
                <a:gd name="connsiteX6" fmla="*/ 2175373 w 2175373"/>
                <a:gd name="connsiteY6" fmla="*/ 594664 h 730383"/>
                <a:gd name="connsiteX7" fmla="*/ 2175373 w 2175373"/>
                <a:gd name="connsiteY7" fmla="*/ 594664 h 730383"/>
                <a:gd name="connsiteX8" fmla="*/ 2175373 w 2175373"/>
                <a:gd name="connsiteY8" fmla="*/ 608174 h 73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373" h="730383">
                  <a:moveTo>
                    <a:pt x="0" y="621684"/>
                  </a:moveTo>
                  <a:cubicBezTo>
                    <a:pt x="404223" y="369498"/>
                    <a:pt x="808446" y="117312"/>
                    <a:pt x="1026884" y="135325"/>
                  </a:cubicBezTo>
                  <a:cubicBezTo>
                    <a:pt x="1245322" y="153338"/>
                    <a:pt x="1200283" y="752280"/>
                    <a:pt x="1310628" y="729764"/>
                  </a:cubicBezTo>
                  <a:cubicBezTo>
                    <a:pt x="1420973" y="707248"/>
                    <a:pt x="1578609" y="13736"/>
                    <a:pt x="1688954" y="226"/>
                  </a:cubicBezTo>
                  <a:cubicBezTo>
                    <a:pt x="1799299" y="-13284"/>
                    <a:pt x="1900637" y="581154"/>
                    <a:pt x="1972699" y="648704"/>
                  </a:cubicBezTo>
                  <a:cubicBezTo>
                    <a:pt x="2044761" y="716254"/>
                    <a:pt x="2087548" y="414532"/>
                    <a:pt x="2121327" y="405525"/>
                  </a:cubicBezTo>
                  <a:cubicBezTo>
                    <a:pt x="2155106" y="396518"/>
                    <a:pt x="2175373" y="594664"/>
                    <a:pt x="2175373" y="594664"/>
                  </a:cubicBezTo>
                  <a:lnTo>
                    <a:pt x="2175373" y="594664"/>
                  </a:lnTo>
                  <a:lnTo>
                    <a:pt x="2175373" y="608174"/>
                  </a:lnTo>
                </a:path>
              </a:pathLst>
            </a:custGeom>
            <a:ln w="5715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nSpc>
                  <a:spcPct val="115000"/>
                </a:lnSpc>
                <a:spcAft>
                  <a:spcPts val="1000"/>
                </a:spcAft>
              </a:pPr>
              <a:r>
                <a:rPr lang="en-GB" sz="1200">
                  <a:effectLst/>
                  <a:latin typeface="Arial"/>
                  <a:ea typeface="Times New Roman"/>
                  <a:cs typeface="Times New Roman"/>
                </a:rPr>
                <a:t> </a:t>
              </a:r>
              <a:endParaRPr lang="en-GB" sz="1200">
                <a:effectLst/>
                <a:latin typeface="Arial"/>
                <a:ea typeface="Calibri"/>
                <a:cs typeface="Times New Roman"/>
              </a:endParaRPr>
            </a:p>
          </p:txBody>
        </p:sp>
        <p:sp>
          <p:nvSpPr>
            <p:cNvPr id="17" name="Kombinationstegning 16"/>
            <p:cNvSpPr/>
            <p:nvPr/>
          </p:nvSpPr>
          <p:spPr>
            <a:xfrm>
              <a:off x="4185023" y="3856987"/>
              <a:ext cx="728809" cy="1304673"/>
            </a:xfrm>
            <a:custGeom>
              <a:avLst/>
              <a:gdLst>
                <a:gd name="connsiteX0" fmla="*/ 0 w 726393"/>
                <a:gd name="connsiteY0" fmla="*/ 1304673 h 1304673"/>
                <a:gd name="connsiteX1" fmla="*/ 153825 w 726393"/>
                <a:gd name="connsiteY1" fmla="*/ 219357 h 1304673"/>
                <a:gd name="connsiteX2" fmla="*/ 153825 w 726393"/>
                <a:gd name="connsiteY2" fmla="*/ 219357 h 1304673"/>
                <a:gd name="connsiteX3" fmla="*/ 205099 w 726393"/>
                <a:gd name="connsiteY3" fmla="*/ 65533 h 1304673"/>
                <a:gd name="connsiteX4" fmla="*/ 350378 w 726393"/>
                <a:gd name="connsiteY4" fmla="*/ 39895 h 1304673"/>
                <a:gd name="connsiteX5" fmla="*/ 521294 w 726393"/>
                <a:gd name="connsiteY5" fmla="*/ 603918 h 1304673"/>
                <a:gd name="connsiteX6" fmla="*/ 640935 w 726393"/>
                <a:gd name="connsiteY6" fmla="*/ 1159394 h 1304673"/>
                <a:gd name="connsiteX7" fmla="*/ 726393 w 726393"/>
                <a:gd name="connsiteY7" fmla="*/ 1253398 h 1304673"/>
                <a:gd name="connsiteX8" fmla="*/ 726393 w 726393"/>
                <a:gd name="connsiteY8" fmla="*/ 1253398 h 13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393" h="1304673">
                  <a:moveTo>
                    <a:pt x="0" y="1304673"/>
                  </a:moveTo>
                  <a:lnTo>
                    <a:pt x="153825" y="219357"/>
                  </a:lnTo>
                  <a:lnTo>
                    <a:pt x="153825" y="219357"/>
                  </a:lnTo>
                  <a:cubicBezTo>
                    <a:pt x="162371" y="193720"/>
                    <a:pt x="172340" y="95443"/>
                    <a:pt x="205099" y="65533"/>
                  </a:cubicBezTo>
                  <a:cubicBezTo>
                    <a:pt x="237858" y="35623"/>
                    <a:pt x="297679" y="-49836"/>
                    <a:pt x="350378" y="39895"/>
                  </a:cubicBezTo>
                  <a:cubicBezTo>
                    <a:pt x="403077" y="129626"/>
                    <a:pt x="472868" y="417335"/>
                    <a:pt x="521294" y="603918"/>
                  </a:cubicBezTo>
                  <a:cubicBezTo>
                    <a:pt x="569720" y="790501"/>
                    <a:pt x="606752" y="1051147"/>
                    <a:pt x="640935" y="1159394"/>
                  </a:cubicBezTo>
                  <a:cubicBezTo>
                    <a:pt x="675118" y="1267641"/>
                    <a:pt x="726393" y="1253398"/>
                    <a:pt x="726393" y="1253398"/>
                  </a:cubicBezTo>
                  <a:lnTo>
                    <a:pt x="726393" y="1253398"/>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4801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illedresultat for wal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9" y="3284984"/>
            <a:ext cx="2176463" cy="188595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77753">
            <a:off x="6675196" y="3554343"/>
            <a:ext cx="2027063" cy="152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Billedresultat for coffee visi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43440">
            <a:off x="3083955" y="3770190"/>
            <a:ext cx="1883694" cy="13294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fontScale="90000"/>
          </a:bodyPr>
          <a:lstStyle/>
          <a:p>
            <a:r>
              <a:rPr lang="da-DK" dirty="0"/>
              <a:t>Första hjälpen när ryggsmärtan blossar upp</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39</a:t>
            </a:fld>
            <a:endParaRPr lang="en-GB" dirty="0"/>
          </a:p>
        </p:txBody>
      </p:sp>
      <p:sp>
        <p:nvSpPr>
          <p:cNvPr id="4" name="Pladsholder til indhold 3"/>
          <p:cNvSpPr>
            <a:spLocks noGrp="1"/>
          </p:cNvSpPr>
          <p:nvPr>
            <p:ph sz="quarter" idx="1"/>
          </p:nvPr>
        </p:nvSpPr>
        <p:spPr>
          <a:xfrm>
            <a:off x="748961" y="1420252"/>
            <a:ext cx="7772400" cy="4572000"/>
          </a:xfrm>
        </p:spPr>
        <p:txBody>
          <a:bodyPr>
            <a:normAutofit/>
          </a:bodyPr>
          <a:lstStyle/>
          <a:p>
            <a:r>
              <a:rPr lang="da-DK" sz="2400" dirty="0"/>
              <a:t>Hur lång tid förväntar du dig att det är värre?</a:t>
            </a:r>
          </a:p>
          <a:p>
            <a:r>
              <a:rPr lang="da-DK" sz="2400" dirty="0"/>
              <a:t>Vad kan du göra när smärtan förvärras?</a:t>
            </a:r>
          </a:p>
          <a:p>
            <a:r>
              <a:rPr lang="da-DK" sz="2400" dirty="0"/>
              <a:t>Har du någon favoritövning?</a:t>
            </a:r>
          </a:p>
          <a:p>
            <a:r>
              <a:rPr lang="da-DK" sz="2400" dirty="0"/>
              <a:t>Vad kan du göra för att underlätta för dig själv? </a:t>
            </a:r>
          </a:p>
          <a:p>
            <a:r>
              <a:rPr lang="da-DK" sz="2400" dirty="0"/>
              <a:t>Be om hjälp?</a:t>
            </a:r>
          </a:p>
        </p:txBody>
      </p:sp>
      <p:pic>
        <p:nvPicPr>
          <p:cNvPr id="3074" name="Picture 2" descr="Billedresultat for first aid ki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3644" y="4503555"/>
            <a:ext cx="3201491" cy="224760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462" y="5105325"/>
            <a:ext cx="2088691" cy="143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5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da-DK" dirty="0"/>
              <a:t>… hjälper oss att skydda oss själva </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4</a:t>
            </a:fld>
            <a:endParaRPr lang="en-GB"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189" y="3835858"/>
            <a:ext cx="4674563" cy="2443410"/>
          </a:xfrm>
          <a:prstGeom prst="rect">
            <a:avLst/>
          </a:prstGeom>
        </p:spPr>
      </p:pic>
      <p:pic>
        <p:nvPicPr>
          <p:cNvPr id="9" name="Platshållare för innehåll 8"/>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5148064" y="1218159"/>
            <a:ext cx="3649482" cy="2548555"/>
          </a:xfrm>
        </p:spPr>
      </p:pic>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86" y="1445447"/>
            <a:ext cx="2427734" cy="3236979"/>
          </a:xfrm>
          <a:prstGeom prst="rect">
            <a:avLst/>
          </a:prstGeom>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7952" y="3718553"/>
            <a:ext cx="3975380" cy="2948947"/>
          </a:xfrm>
          <a:prstGeom prst="rect">
            <a:avLst/>
          </a:prstGeom>
        </p:spPr>
      </p:pic>
    </p:spTree>
    <p:extLst>
      <p:ext uri="{BB962C8B-B14F-4D97-AF65-F5344CB8AC3E}">
        <p14:creationId xmlns:p14="http://schemas.microsoft.com/office/powerpoint/2010/main" val="108796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Tips…</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40</a:t>
            </a:fld>
            <a:endParaRPr lang="en-GB" dirty="0"/>
          </a:p>
        </p:txBody>
      </p:sp>
      <p:sp>
        <p:nvSpPr>
          <p:cNvPr id="4" name="Pladsholder til indhold 3"/>
          <p:cNvSpPr>
            <a:spLocks noGrp="1"/>
          </p:cNvSpPr>
          <p:nvPr>
            <p:ph sz="quarter" idx="1"/>
          </p:nvPr>
        </p:nvSpPr>
        <p:spPr>
          <a:xfrm>
            <a:off x="467544" y="1772816"/>
            <a:ext cx="7772400" cy="4572000"/>
          </a:xfrm>
        </p:spPr>
        <p:txBody>
          <a:bodyPr>
            <a:normAutofit/>
          </a:bodyPr>
          <a:lstStyle/>
          <a:p>
            <a:r>
              <a:rPr lang="da-DK" sz="2200" dirty="0"/>
              <a:t>Anpassa aktivitet och belastning</a:t>
            </a:r>
            <a:r>
              <a:rPr lang="da-DK" sz="1400" dirty="0">
                <a:solidFill>
                  <a:srgbClr val="FF0000"/>
                </a:solidFill>
              </a:rPr>
              <a:t>  </a:t>
            </a:r>
            <a:r>
              <a:rPr lang="da-DK" sz="2200" dirty="0"/>
              <a:t>efter din ryggkapacitet, inte för mycket inte för lite</a:t>
            </a:r>
          </a:p>
          <a:p>
            <a:r>
              <a:rPr lang="da-DK" sz="2200" dirty="0"/>
              <a:t>Fördela resurserna över hela dagen</a:t>
            </a:r>
          </a:p>
          <a:p>
            <a:r>
              <a:rPr lang="da-DK" sz="2200" dirty="0"/>
              <a:t>Var aktiv, gör korta pauser</a:t>
            </a:r>
          </a:p>
          <a:p>
            <a:r>
              <a:rPr lang="da-DK" sz="2200" dirty="0"/>
              <a:t>Tänk goda tankar</a:t>
            </a:r>
          </a:p>
          <a:p>
            <a:r>
              <a:rPr lang="da-DK" sz="2200" dirty="0"/>
              <a:t>Hjälp dig själv</a:t>
            </a:r>
          </a:p>
          <a:p>
            <a:r>
              <a:rPr lang="da-DK" sz="2200" dirty="0"/>
              <a:t>Och be om hjälp av andra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73016"/>
            <a:ext cx="450433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184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Sammanfattning</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41</a:t>
            </a:fld>
            <a:endParaRPr lang="en-GB" dirty="0"/>
          </a:p>
        </p:txBody>
      </p:sp>
      <p:sp>
        <p:nvSpPr>
          <p:cNvPr id="4" name="Pladsholder til indhold 3"/>
          <p:cNvSpPr>
            <a:spLocks noGrp="1"/>
          </p:cNvSpPr>
          <p:nvPr>
            <p:ph sz="quarter" idx="1"/>
          </p:nvPr>
        </p:nvSpPr>
        <p:spPr>
          <a:xfrm>
            <a:off x="3023320" y="1704798"/>
            <a:ext cx="6120680" cy="4572000"/>
          </a:xfrm>
        </p:spPr>
        <p:txBody>
          <a:bodyPr>
            <a:normAutofit/>
          </a:bodyPr>
          <a:lstStyle/>
          <a:p>
            <a:r>
              <a:rPr lang="da-DK" sz="2200" dirty="0"/>
              <a:t>Smärtor förvärras och dämpas av många faktorer tex tankar, situation, erfarenheter</a:t>
            </a:r>
          </a:p>
          <a:p>
            <a:endParaRPr lang="da-DK" sz="2200" dirty="0"/>
          </a:p>
          <a:p>
            <a:endParaRPr lang="da-DK" sz="2200" dirty="0"/>
          </a:p>
          <a:p>
            <a:pPr marL="0" indent="0">
              <a:buNone/>
            </a:pPr>
            <a:endParaRPr lang="da-DK" sz="2200" dirty="0"/>
          </a:p>
          <a:p>
            <a:endParaRPr lang="da-DK" sz="2200" dirty="0"/>
          </a:p>
          <a:p>
            <a:r>
              <a:rPr lang="da-DK" sz="2200" dirty="0"/>
              <a:t>Det finns olika sätt att hantera smärta</a:t>
            </a:r>
          </a:p>
          <a:p>
            <a:endParaRPr lang="da-DK" sz="2200" dirty="0"/>
          </a:p>
          <a:p>
            <a:endParaRPr lang="da-DK" sz="2200" dirty="0"/>
          </a:p>
          <a:p>
            <a:pPr marL="0" indent="0">
              <a:buNone/>
            </a:pPr>
            <a:endParaRPr lang="da-DK" sz="2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04" y="1640391"/>
            <a:ext cx="1237721" cy="113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5251" y="1643462"/>
            <a:ext cx="1061294" cy="98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p:cNvPicPr>
            <a:picLocks noChangeAspect="1"/>
          </p:cNvPicPr>
          <p:nvPr/>
        </p:nvPicPr>
        <p:blipFill>
          <a:blip r:embed="rId5"/>
          <a:stretch>
            <a:fillRect/>
          </a:stretch>
        </p:blipFill>
        <p:spPr>
          <a:xfrm>
            <a:off x="308143" y="3660019"/>
            <a:ext cx="2666789" cy="1196089"/>
          </a:xfrm>
          <a:prstGeom prst="rect">
            <a:avLst/>
          </a:prstGeom>
        </p:spPr>
      </p:pic>
    </p:spTree>
    <p:extLst>
      <p:ext uri="{BB962C8B-B14F-4D97-AF65-F5344CB8AC3E}">
        <p14:creationId xmlns:p14="http://schemas.microsoft.com/office/powerpoint/2010/main" val="524686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Sammanfattning</a:t>
            </a:r>
          </a:p>
        </p:txBody>
      </p:sp>
      <p:sp>
        <p:nvSpPr>
          <p:cNvPr id="3" name="Pladsholder til diasnummer 2"/>
          <p:cNvSpPr>
            <a:spLocks noGrp="1"/>
          </p:cNvSpPr>
          <p:nvPr>
            <p:ph type="sldNum" sz="quarter" idx="12"/>
          </p:nvPr>
        </p:nvSpPr>
        <p:spPr/>
        <p:txBody>
          <a:bodyPr/>
          <a:lstStyle/>
          <a:p>
            <a:fld id="{1AE4751A-AA96-4646-BD73-768A52C93DF9}" type="slidenum">
              <a:rPr lang="en-GB" smtClean="0"/>
              <a:pPr/>
              <a:t>42</a:t>
            </a:fld>
            <a:endParaRPr lang="en-GB" dirty="0"/>
          </a:p>
        </p:txBody>
      </p:sp>
      <p:sp>
        <p:nvSpPr>
          <p:cNvPr id="4" name="Pladsholder til indhold 3"/>
          <p:cNvSpPr>
            <a:spLocks noGrp="1"/>
          </p:cNvSpPr>
          <p:nvPr>
            <p:ph sz="quarter" idx="1"/>
          </p:nvPr>
        </p:nvSpPr>
        <p:spPr>
          <a:xfrm>
            <a:off x="2475041" y="1172613"/>
            <a:ext cx="6120680" cy="4572000"/>
          </a:xfrm>
        </p:spPr>
        <p:txBody>
          <a:bodyPr>
            <a:normAutofit fontScale="92500" lnSpcReduction="10000"/>
          </a:bodyPr>
          <a:lstStyle/>
          <a:p>
            <a:endParaRPr lang="da-DK" sz="2200" dirty="0"/>
          </a:p>
          <a:p>
            <a:endParaRPr lang="da-DK" sz="2200" dirty="0"/>
          </a:p>
          <a:p>
            <a:r>
              <a:rPr lang="da-DK" sz="2200" dirty="0"/>
              <a:t>Du kan hitta rätt aktivitetsnivå</a:t>
            </a:r>
          </a:p>
          <a:p>
            <a:endParaRPr lang="da-DK" sz="2200" dirty="0"/>
          </a:p>
          <a:p>
            <a:endParaRPr lang="da-DK" sz="2200" dirty="0"/>
          </a:p>
          <a:p>
            <a:r>
              <a:rPr lang="da-DK" sz="2200" dirty="0"/>
              <a:t>Du kan rikta om dina tankar </a:t>
            </a:r>
          </a:p>
          <a:p>
            <a:endParaRPr lang="da-DK" sz="2200" dirty="0"/>
          </a:p>
          <a:p>
            <a:endParaRPr lang="da-DK" sz="2200" dirty="0"/>
          </a:p>
          <a:p>
            <a:r>
              <a:rPr lang="da-DK" sz="2200" dirty="0"/>
              <a:t>Om du blir värre har du en plan!</a:t>
            </a:r>
          </a:p>
          <a:p>
            <a:endParaRPr lang="da-DK" sz="2200" dirty="0"/>
          </a:p>
          <a:p>
            <a:endParaRPr lang="da-DK" sz="2200" dirty="0"/>
          </a:p>
          <a:p>
            <a:r>
              <a:rPr lang="da-DK" sz="2200" dirty="0"/>
              <a:t>Med träning ökar du din ryggs kapacitet!</a:t>
            </a:r>
          </a:p>
          <a:p>
            <a:endParaRPr lang="da-DK" sz="22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94" y="1412776"/>
            <a:ext cx="2314847" cy="13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205" y="2763410"/>
            <a:ext cx="1464045" cy="97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04" y="3959766"/>
            <a:ext cx="1464045" cy="102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644" y="4982695"/>
            <a:ext cx="1227605" cy="122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01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8153" y="845027"/>
            <a:ext cx="7772400" cy="1143000"/>
          </a:xfrm>
        </p:spPr>
        <p:txBody>
          <a:bodyPr>
            <a:normAutofit fontScale="90000"/>
          </a:bodyPr>
          <a:lstStyle/>
          <a:p>
            <a:pPr algn="ctr"/>
            <a:br>
              <a:rPr lang="da-DK" i="1" dirty="0">
                <a:solidFill>
                  <a:schemeClr val="tx1"/>
                </a:solidFill>
              </a:rPr>
            </a:br>
            <a:br>
              <a:rPr lang="da-DK" i="1" dirty="0">
                <a:solidFill>
                  <a:schemeClr val="tx1"/>
                </a:solidFill>
              </a:rPr>
            </a:br>
            <a:br>
              <a:rPr lang="da-DK" dirty="0">
                <a:solidFill>
                  <a:srgbClr val="FF0000"/>
                </a:solidFill>
              </a:rPr>
            </a:br>
            <a:br>
              <a:rPr lang="da-DK" dirty="0">
                <a:solidFill>
                  <a:srgbClr val="FF0000"/>
                </a:solidFill>
              </a:rPr>
            </a:br>
            <a:r>
              <a:rPr lang="da-DK" b="1" dirty="0">
                <a:solidFill>
                  <a:schemeClr val="tx1"/>
                </a:solidFill>
              </a:rPr>
              <a:t>TACK</a:t>
            </a:r>
            <a:br>
              <a:rPr lang="da-DK" b="1" dirty="0">
                <a:solidFill>
                  <a:schemeClr val="tx1"/>
                </a:solidFill>
              </a:rPr>
            </a:br>
            <a:r>
              <a:rPr lang="da-DK" b="1" dirty="0">
                <a:solidFill>
                  <a:schemeClr val="tx1"/>
                </a:solidFill>
              </a:rPr>
              <a:t> </a:t>
            </a:r>
            <a:endParaRPr lang="da-DK" sz="2700" dirty="0">
              <a:solidFill>
                <a:srgbClr val="FF0000"/>
              </a:solidFill>
            </a:endParaRPr>
          </a:p>
        </p:txBody>
      </p:sp>
      <p:sp>
        <p:nvSpPr>
          <p:cNvPr id="3" name="Pladsholder til diasnummer 2"/>
          <p:cNvSpPr>
            <a:spLocks noGrp="1"/>
          </p:cNvSpPr>
          <p:nvPr>
            <p:ph type="sldNum" sz="quarter" idx="12"/>
          </p:nvPr>
        </p:nvSpPr>
        <p:spPr/>
        <p:txBody>
          <a:bodyPr/>
          <a:lstStyle/>
          <a:p>
            <a:fld id="{1AE4751A-AA96-4646-BD73-768A52C93DF9}" type="slidenum">
              <a:rPr lang="en-GB" smtClean="0"/>
              <a:pPr/>
              <a:t>43</a:t>
            </a:fld>
            <a:endParaRPr lang="en-GB" dirty="0"/>
          </a:p>
        </p:txBody>
      </p:sp>
      <p:sp>
        <p:nvSpPr>
          <p:cNvPr id="7" name="Pladsholder til indhold 6"/>
          <p:cNvSpPr>
            <a:spLocks noGrp="1"/>
          </p:cNvSpPr>
          <p:nvPr>
            <p:ph sz="half" idx="4"/>
          </p:nvPr>
        </p:nvSpPr>
        <p:spPr>
          <a:xfrm>
            <a:off x="1118104" y="1842511"/>
            <a:ext cx="6768752" cy="3886200"/>
          </a:xfrm>
        </p:spPr>
        <p:txBody>
          <a:bodyPr>
            <a:normAutofit/>
          </a:bodyPr>
          <a:lstStyle/>
          <a:p>
            <a:pPr marL="0" indent="0" algn="ctr">
              <a:buNone/>
            </a:pPr>
            <a:endParaRPr lang="da-DK" sz="2200" dirty="0"/>
          </a:p>
        </p:txBody>
      </p:sp>
      <p:grpSp>
        <p:nvGrpSpPr>
          <p:cNvPr id="15" name="Gruppe 4"/>
          <p:cNvGrpSpPr/>
          <p:nvPr/>
        </p:nvGrpSpPr>
        <p:grpSpPr>
          <a:xfrm>
            <a:off x="361823" y="3785611"/>
            <a:ext cx="8424936" cy="2952328"/>
            <a:chOff x="539552" y="2105472"/>
            <a:chExt cx="7920880" cy="3024336"/>
          </a:xfrm>
        </p:grpSpPr>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73"/>
            <a:stretch/>
          </p:blipFill>
          <p:spPr bwMode="auto">
            <a:xfrm>
              <a:off x="3921403" y="2126432"/>
              <a:ext cx="122918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frundet rektangel 6"/>
            <p:cNvSpPr/>
            <p:nvPr/>
          </p:nvSpPr>
          <p:spPr>
            <a:xfrm>
              <a:off x="539552" y="2105472"/>
              <a:ext cx="1422068" cy="1584176"/>
            </a:xfrm>
            <a:prstGeom prst="roundRect">
              <a:avLst/>
            </a:prstGeom>
            <a:solidFill>
              <a:schemeClr val="accent1">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 ryggs</a:t>
              </a:r>
            </a:p>
            <a:p>
              <a:pPr algn="ctr"/>
              <a:r>
                <a:rPr lang="da-DK" dirty="0"/>
                <a:t>kapacitet</a:t>
              </a:r>
              <a:endParaRPr lang="en-GB" dirty="0"/>
            </a:p>
          </p:txBody>
        </p:sp>
        <p:sp>
          <p:nvSpPr>
            <p:cNvPr id="18" name="Afrundet rektangel 7"/>
            <p:cNvSpPr/>
            <p:nvPr/>
          </p:nvSpPr>
          <p:spPr>
            <a:xfrm>
              <a:off x="7002732" y="2105472"/>
              <a:ext cx="1457700" cy="1584176"/>
            </a:xfrm>
            <a:prstGeom prst="roundRect">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Dina fysiska och mentala utmaningar</a:t>
              </a:r>
              <a:endParaRPr lang="en-GB" dirty="0"/>
            </a:p>
          </p:txBody>
        </p:sp>
        <p:cxnSp>
          <p:nvCxnSpPr>
            <p:cNvPr id="19" name="Lige forbindelse 8"/>
            <p:cNvCxnSpPr/>
            <p:nvPr/>
          </p:nvCxnSpPr>
          <p:spPr>
            <a:xfrm>
              <a:off x="611560" y="3761656"/>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Ligebenet trekant 9"/>
            <p:cNvSpPr/>
            <p:nvPr/>
          </p:nvSpPr>
          <p:spPr>
            <a:xfrm>
              <a:off x="4103948" y="3761656"/>
              <a:ext cx="864096" cy="136815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999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106244"/>
            <a:ext cx="7772400" cy="1143000"/>
          </a:xfrm>
        </p:spPr>
        <p:txBody>
          <a:bodyPr bIns="91440" anchor="b" anchorCtr="0">
            <a:normAutofit/>
          </a:bodyPr>
          <a:lstStyle/>
          <a:p>
            <a:r>
              <a:rPr lang="sv-SE" b="1" dirty="0"/>
              <a:t>Smärtupplevelsen</a:t>
            </a:r>
          </a:p>
        </p:txBody>
      </p:sp>
      <p:sp>
        <p:nvSpPr>
          <p:cNvPr id="15" name="Text Placeholder 2">
            <a:extLst>
              <a:ext uri="{FF2B5EF4-FFF2-40B4-BE49-F238E27FC236}">
                <a16:creationId xmlns:a16="http://schemas.microsoft.com/office/drawing/2014/main" id="{C2CAB225-000F-E29B-AEC2-7DD2B2553FA1}"/>
              </a:ext>
            </a:extLst>
          </p:cNvPr>
          <p:cNvSpPr>
            <a:spLocks noGrp="1"/>
          </p:cNvSpPr>
          <p:nvPr>
            <p:ph type="body" idx="1"/>
          </p:nvPr>
        </p:nvSpPr>
        <p:spPr>
          <a:xfrm>
            <a:off x="914400" y="1447800"/>
            <a:ext cx="3733800" cy="762000"/>
          </a:xfrm>
        </p:spPr>
        <p:txBody>
          <a:bodyPr/>
          <a:lstStyle/>
          <a:p>
            <a:endParaRPr lang="en-US"/>
          </a:p>
        </p:txBody>
      </p:sp>
      <p:sp>
        <p:nvSpPr>
          <p:cNvPr id="17" name="Slide Number Placeholder 4">
            <a:extLst>
              <a:ext uri="{FF2B5EF4-FFF2-40B4-BE49-F238E27FC236}">
                <a16:creationId xmlns:a16="http://schemas.microsoft.com/office/drawing/2014/main" id="{F5E6105C-3AEE-442A-C240-1B7603E79CDB}"/>
              </a:ext>
            </a:extLst>
          </p:cNvPr>
          <p:cNvSpPr>
            <a:spLocks noGrp="1"/>
          </p:cNvSpPr>
          <p:nvPr>
            <p:ph type="sldNum" sz="quarter" idx="12"/>
          </p:nvPr>
        </p:nvSpPr>
        <p:spPr>
          <a:xfrm>
            <a:off x="146304" y="6210300"/>
            <a:ext cx="457200" cy="457200"/>
          </a:xfrm>
        </p:spPr>
        <p:txBody>
          <a:bodyPr/>
          <a:lstStyle/>
          <a:p>
            <a:pPr>
              <a:spcAft>
                <a:spcPts val="600"/>
              </a:spcAft>
            </a:pPr>
            <a:fld id="{1AE4751A-AA96-4646-BD73-768A52C93DF9}" type="slidenum">
              <a:rPr lang="en-GB" smtClean="0"/>
              <a:pPr>
                <a:spcAft>
                  <a:spcPts val="600"/>
                </a:spcAft>
              </a:pPr>
              <a:t>5</a:t>
            </a:fld>
            <a:endParaRPr lang="en-GB"/>
          </a:p>
        </p:txBody>
      </p:sp>
      <p:pic>
        <p:nvPicPr>
          <p:cNvPr id="9" name="Platshållare för innehåll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0805" r="3112" b="1"/>
          <a:stretch/>
        </p:blipFill>
        <p:spPr>
          <a:xfrm>
            <a:off x="4355976" y="1342405"/>
            <a:ext cx="3517776" cy="3661359"/>
          </a:xfrm>
          <a:prstGeom prst="rect">
            <a:avLst/>
          </a:prstGeom>
          <a:noFill/>
        </p:spPr>
      </p:pic>
      <p:pic>
        <p:nvPicPr>
          <p:cNvPr id="10" name="Bildobjekt 9"/>
          <p:cNvPicPr>
            <a:picLocks noChangeAspect="1"/>
          </p:cNvPicPr>
          <p:nvPr/>
        </p:nvPicPr>
        <p:blipFill rotWithShape="1">
          <a:blip r:embed="rId4">
            <a:extLst>
              <a:ext uri="{28A0092B-C50C-407E-A947-70E740481C1C}">
                <a14:useLocalDpi xmlns:a14="http://schemas.microsoft.com/office/drawing/2010/main" val="0"/>
              </a:ext>
            </a:extLst>
          </a:blip>
          <a:srcRect l="16932" r="11009"/>
          <a:stretch/>
        </p:blipFill>
        <p:spPr>
          <a:xfrm>
            <a:off x="755576" y="1342405"/>
            <a:ext cx="3517776" cy="3661359"/>
          </a:xfrm>
          <a:prstGeom prst="rect">
            <a:avLst/>
          </a:prstGeom>
          <a:noFill/>
        </p:spPr>
      </p:pic>
      <p:sp>
        <p:nvSpPr>
          <p:cNvPr id="6" name="textruta 5">
            <a:extLst>
              <a:ext uri="{FF2B5EF4-FFF2-40B4-BE49-F238E27FC236}">
                <a16:creationId xmlns:a16="http://schemas.microsoft.com/office/drawing/2014/main" id="{D379A253-EC3E-EAC9-0445-BE3034F92D20}"/>
              </a:ext>
            </a:extLst>
          </p:cNvPr>
          <p:cNvSpPr txBox="1"/>
          <p:nvPr/>
        </p:nvSpPr>
        <p:spPr>
          <a:xfrm>
            <a:off x="840198" y="5232446"/>
            <a:ext cx="7772400" cy="1200329"/>
          </a:xfrm>
          <a:prstGeom prst="rect">
            <a:avLst/>
          </a:prstGeom>
          <a:noFill/>
        </p:spPr>
        <p:txBody>
          <a:bodyPr wrap="square" rtlCol="0">
            <a:spAutoFit/>
          </a:bodyPr>
          <a:lstStyle/>
          <a:p>
            <a:pPr marL="285750" indent="-285750">
              <a:buFont typeface="Arial" panose="020B0604020202020204" pitchFamily="34" charset="0"/>
              <a:buChar char="•"/>
            </a:pPr>
            <a:r>
              <a:rPr lang="sv-SE" dirty="0"/>
              <a:t>Du springer från en skällande hund med en sten i skon och du känner ingen smärta trots ett stort sås under fotsulan</a:t>
            </a:r>
          </a:p>
          <a:p>
            <a:pPr marL="285750" indent="-285750">
              <a:buFont typeface="Arial" panose="020B0604020202020204" pitchFamily="34" charset="0"/>
              <a:buChar char="•"/>
            </a:pPr>
            <a:r>
              <a:rPr lang="sv-SE" dirty="0"/>
              <a:t>Du slår i en spik och missar. Det gör jätte ont men syns inte på fingret. </a:t>
            </a:r>
          </a:p>
          <a:p>
            <a:r>
              <a:rPr lang="sv-SE" dirty="0"/>
              <a:t>Varför är smärtupplevelsen så olika?</a:t>
            </a:r>
          </a:p>
        </p:txBody>
      </p:sp>
    </p:spTree>
    <p:extLst>
      <p:ext uri="{BB962C8B-B14F-4D97-AF65-F5344CB8AC3E}">
        <p14:creationId xmlns:p14="http://schemas.microsoft.com/office/powerpoint/2010/main" val="83573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pilforbindelse 5"/>
          <p:cNvCxnSpPr/>
          <p:nvPr/>
        </p:nvCxnSpPr>
        <p:spPr>
          <a:xfrm>
            <a:off x="5593433" y="3982524"/>
            <a:ext cx="0" cy="43589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802" y="5231225"/>
            <a:ext cx="4780763" cy="148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Text Box 10"/>
          <p:cNvSpPr txBox="1">
            <a:spLocks noChangeArrowheads="1"/>
          </p:cNvSpPr>
          <p:nvPr/>
        </p:nvSpPr>
        <p:spPr bwMode="auto">
          <a:xfrm>
            <a:off x="4191670" y="4592661"/>
            <a:ext cx="2651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2400" dirty="0"/>
              <a:t>Smärtupplevelsen</a:t>
            </a:r>
          </a:p>
        </p:txBody>
      </p:sp>
      <p:sp>
        <p:nvSpPr>
          <p:cNvPr id="12292" name="Text Box 3"/>
          <p:cNvSpPr txBox="1">
            <a:spLocks noChangeArrowheads="1"/>
          </p:cNvSpPr>
          <p:nvPr/>
        </p:nvSpPr>
        <p:spPr bwMode="auto">
          <a:xfrm>
            <a:off x="1156511" y="424420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a-DK" sz="3200"/>
          </a:p>
        </p:txBody>
      </p:sp>
      <p:sp>
        <p:nvSpPr>
          <p:cNvPr id="12293" name="Text Box 4"/>
          <p:cNvSpPr txBox="1">
            <a:spLocks noChangeArrowheads="1"/>
          </p:cNvSpPr>
          <p:nvPr/>
        </p:nvSpPr>
        <p:spPr bwMode="auto">
          <a:xfrm>
            <a:off x="4119519" y="1512044"/>
            <a:ext cx="45656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2400" dirty="0"/>
              <a:t>situation + tankar + erfarenheter</a:t>
            </a:r>
          </a:p>
        </p:txBody>
      </p:sp>
      <p:sp>
        <p:nvSpPr>
          <p:cNvPr id="12298" name="Text Box 9"/>
          <p:cNvSpPr txBox="1">
            <a:spLocks noChangeArrowheads="1"/>
          </p:cNvSpPr>
          <p:nvPr/>
        </p:nvSpPr>
        <p:spPr bwMode="auto">
          <a:xfrm>
            <a:off x="6654575" y="2294607"/>
            <a:ext cx="23099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a-DK" sz="2400" b="1" dirty="0"/>
              <a:t>Smärtor hämmas eller förstärks</a:t>
            </a:r>
          </a:p>
        </p:txBody>
      </p:sp>
      <p:sp>
        <p:nvSpPr>
          <p:cNvPr id="12291" name="Rectangle 15"/>
          <p:cNvSpPr>
            <a:spLocks noChangeArrowheads="1"/>
          </p:cNvSpPr>
          <p:nvPr/>
        </p:nvSpPr>
        <p:spPr bwMode="auto">
          <a:xfrm>
            <a:off x="819531" y="1471642"/>
            <a:ext cx="16002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a-DK" sz="2400" dirty="0">
                <a:latin typeface="Arial" pitchFamily="34" charset="0"/>
                <a:cs typeface="Arial" pitchFamily="34" charset="0"/>
              </a:rPr>
              <a:t>Kroppen</a:t>
            </a:r>
          </a:p>
        </p:txBody>
      </p:sp>
      <p:sp>
        <p:nvSpPr>
          <p:cNvPr id="2" name="Titel 1"/>
          <p:cNvSpPr>
            <a:spLocks noGrp="1"/>
          </p:cNvSpPr>
          <p:nvPr>
            <p:ph type="title"/>
          </p:nvPr>
        </p:nvSpPr>
        <p:spPr>
          <a:xfrm>
            <a:off x="879492" y="409634"/>
            <a:ext cx="7772400" cy="1143000"/>
          </a:xfrm>
        </p:spPr>
        <p:txBody>
          <a:bodyPr>
            <a:noAutofit/>
          </a:bodyPr>
          <a:lstStyle/>
          <a:p>
            <a:pPr algn="ctr"/>
            <a:r>
              <a:rPr lang="da-DK" sz="3200" dirty="0"/>
              <a:t>Smärtupplevelsen = </a:t>
            </a:r>
            <a:br>
              <a:rPr lang="da-DK" sz="3200" dirty="0"/>
            </a:br>
            <a:r>
              <a:rPr lang="da-DK" sz="3200" dirty="0"/>
              <a:t>varning från kroppen – tolkas i hjärnan</a:t>
            </a:r>
          </a:p>
        </p:txBody>
      </p:sp>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513" y="2740515"/>
            <a:ext cx="4079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79" y="2048502"/>
            <a:ext cx="1935709" cy="178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dsholder til diasnummer 2"/>
          <p:cNvSpPr>
            <a:spLocks noGrp="1"/>
          </p:cNvSpPr>
          <p:nvPr>
            <p:ph type="sldNum" sz="quarter" idx="12"/>
          </p:nvPr>
        </p:nvSpPr>
        <p:spPr>
          <a:xfrm>
            <a:off x="146304" y="6210300"/>
            <a:ext cx="457200" cy="457200"/>
          </a:xfrm>
        </p:spPr>
        <p:txBody>
          <a:bodyPr/>
          <a:lstStyle/>
          <a:p>
            <a:r>
              <a:rPr lang="en-GB" dirty="0"/>
              <a:t>6</a:t>
            </a:r>
          </a:p>
        </p:txBody>
      </p:sp>
      <p:pic>
        <p:nvPicPr>
          <p:cNvPr id="16" name="Bildobjekt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05" y="2131732"/>
            <a:ext cx="3766112" cy="3673532"/>
          </a:xfrm>
          <a:prstGeom prst="rect">
            <a:avLst/>
          </a:prstGeom>
        </p:spPr>
      </p:pic>
    </p:spTree>
    <p:extLst>
      <p:ext uri="{BB962C8B-B14F-4D97-AF65-F5344CB8AC3E}">
        <p14:creationId xmlns:p14="http://schemas.microsoft.com/office/powerpoint/2010/main" val="268437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SE" sz="4400" dirty="0"/>
              <a:t>Vad kan göra ont?</a:t>
            </a:r>
          </a:p>
        </p:txBody>
      </p:sp>
      <p:sp>
        <p:nvSpPr>
          <p:cNvPr id="3" name="Platshållare för bildnummer 2"/>
          <p:cNvSpPr>
            <a:spLocks noGrp="1"/>
          </p:cNvSpPr>
          <p:nvPr>
            <p:ph type="sldNum" sz="quarter" idx="12"/>
          </p:nvPr>
        </p:nvSpPr>
        <p:spPr/>
        <p:txBody>
          <a:bodyPr/>
          <a:lstStyle/>
          <a:p>
            <a:fld id="{1AE4751A-AA96-4646-BD73-768A52C93DF9}" type="slidenum">
              <a:rPr lang="en-GB" smtClean="0"/>
              <a:pPr/>
              <a:t>7</a:t>
            </a:fld>
            <a:endParaRPr lang="en-GB" dirty="0"/>
          </a:p>
        </p:txBody>
      </p:sp>
      <p:pic>
        <p:nvPicPr>
          <p:cNvPr id="2" name="Platshållare för innehåll 1"/>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0" y="1556792"/>
            <a:ext cx="3333750" cy="3009900"/>
          </a:xfr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340768"/>
            <a:ext cx="2520280" cy="3225924"/>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723" y="1695509"/>
            <a:ext cx="2218774" cy="2871183"/>
          </a:xfrm>
          <a:prstGeom prst="rect">
            <a:avLst/>
          </a:prstGeom>
        </p:spPr>
      </p:pic>
    </p:spTree>
    <p:extLst>
      <p:ext uri="{BB962C8B-B14F-4D97-AF65-F5344CB8AC3E}">
        <p14:creationId xmlns:p14="http://schemas.microsoft.com/office/powerpoint/2010/main" val="236827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C9348D-6E37-4063-852B-8AF59826CBDC}"/>
              </a:ext>
            </a:extLst>
          </p:cNvPr>
          <p:cNvSpPr>
            <a:spLocks noGrp="1"/>
          </p:cNvSpPr>
          <p:nvPr>
            <p:ph type="title"/>
          </p:nvPr>
        </p:nvSpPr>
        <p:spPr>
          <a:xfrm>
            <a:off x="914400" y="274638"/>
            <a:ext cx="7772400" cy="1426170"/>
          </a:xfrm>
        </p:spPr>
        <p:txBody>
          <a:bodyPr>
            <a:normAutofit/>
          </a:bodyPr>
          <a:lstStyle/>
          <a:p>
            <a:r>
              <a:rPr lang="sv-SE" dirty="0"/>
              <a:t>Kan man se ryggsmärta?</a:t>
            </a:r>
            <a:br>
              <a:rPr lang="sv-SE" dirty="0"/>
            </a:br>
            <a:r>
              <a:rPr lang="sv-SE" sz="2200" i="1" dirty="0"/>
              <a:t>Tabell1. </a:t>
            </a:r>
            <a:r>
              <a:rPr lang="sv-SE" sz="2000" i="1" dirty="0"/>
              <a:t>Åldersspecifik förekomst av röntgenfynd hos personer utan symtom</a:t>
            </a:r>
          </a:p>
        </p:txBody>
      </p:sp>
      <p:sp>
        <p:nvSpPr>
          <p:cNvPr id="3" name="Platshållare för bildnummer 2">
            <a:extLst>
              <a:ext uri="{FF2B5EF4-FFF2-40B4-BE49-F238E27FC236}">
                <a16:creationId xmlns:a16="http://schemas.microsoft.com/office/drawing/2014/main" id="{AB442987-8F4D-4414-960C-7DE6600882CB}"/>
              </a:ext>
            </a:extLst>
          </p:cNvPr>
          <p:cNvSpPr>
            <a:spLocks noGrp="1"/>
          </p:cNvSpPr>
          <p:nvPr>
            <p:ph type="sldNum" sz="quarter" idx="12"/>
          </p:nvPr>
        </p:nvSpPr>
        <p:spPr/>
        <p:txBody>
          <a:bodyPr/>
          <a:lstStyle/>
          <a:p>
            <a:fld id="{1AE4751A-AA96-4646-BD73-768A52C93DF9}" type="slidenum">
              <a:rPr lang="en-GB" smtClean="0"/>
              <a:pPr/>
              <a:t>8</a:t>
            </a:fld>
            <a:endParaRPr lang="en-GB" dirty="0"/>
          </a:p>
        </p:txBody>
      </p:sp>
      <p:graphicFrame>
        <p:nvGraphicFramePr>
          <p:cNvPr id="2" name="Tabell 3">
            <a:extLst>
              <a:ext uri="{FF2B5EF4-FFF2-40B4-BE49-F238E27FC236}">
                <a16:creationId xmlns:a16="http://schemas.microsoft.com/office/drawing/2014/main" id="{FE063837-A816-4E86-8BD5-FD82BAC3D6E3}"/>
              </a:ext>
            </a:extLst>
          </p:cNvPr>
          <p:cNvGraphicFramePr>
            <a:graphicFrameLocks noGrp="1"/>
          </p:cNvGraphicFramePr>
          <p:nvPr/>
        </p:nvGraphicFramePr>
        <p:xfrm>
          <a:off x="914400" y="1914690"/>
          <a:ext cx="6980433" cy="4011596"/>
        </p:xfrm>
        <a:graphic>
          <a:graphicData uri="http://schemas.openxmlformats.org/drawingml/2006/table">
            <a:tbl>
              <a:tblPr firstRow="1" bandRow="1">
                <a:tableStyleId>{5C22544A-7EE6-4342-B048-85BDC9FD1C3A}</a:tableStyleId>
              </a:tblPr>
              <a:tblGrid>
                <a:gridCol w="1708747">
                  <a:extLst>
                    <a:ext uri="{9D8B030D-6E8A-4147-A177-3AD203B41FA5}">
                      <a16:colId xmlns:a16="http://schemas.microsoft.com/office/drawing/2014/main" val="3267565256"/>
                    </a:ext>
                  </a:extLst>
                </a:gridCol>
                <a:gridCol w="776044">
                  <a:extLst>
                    <a:ext uri="{9D8B030D-6E8A-4147-A177-3AD203B41FA5}">
                      <a16:colId xmlns:a16="http://schemas.microsoft.com/office/drawing/2014/main" val="1252439810"/>
                    </a:ext>
                  </a:extLst>
                </a:gridCol>
                <a:gridCol w="801477">
                  <a:extLst>
                    <a:ext uri="{9D8B030D-6E8A-4147-A177-3AD203B41FA5}">
                      <a16:colId xmlns:a16="http://schemas.microsoft.com/office/drawing/2014/main" val="2762305688"/>
                    </a:ext>
                  </a:extLst>
                </a:gridCol>
                <a:gridCol w="854707">
                  <a:extLst>
                    <a:ext uri="{9D8B030D-6E8A-4147-A177-3AD203B41FA5}">
                      <a16:colId xmlns:a16="http://schemas.microsoft.com/office/drawing/2014/main" val="2395196079"/>
                    </a:ext>
                  </a:extLst>
                </a:gridCol>
                <a:gridCol w="864096">
                  <a:extLst>
                    <a:ext uri="{9D8B030D-6E8A-4147-A177-3AD203B41FA5}">
                      <a16:colId xmlns:a16="http://schemas.microsoft.com/office/drawing/2014/main" val="3570922582"/>
                    </a:ext>
                  </a:extLst>
                </a:gridCol>
                <a:gridCol w="936104">
                  <a:extLst>
                    <a:ext uri="{9D8B030D-6E8A-4147-A177-3AD203B41FA5}">
                      <a16:colId xmlns:a16="http://schemas.microsoft.com/office/drawing/2014/main" val="3758134422"/>
                    </a:ext>
                  </a:extLst>
                </a:gridCol>
                <a:gridCol w="1039258">
                  <a:extLst>
                    <a:ext uri="{9D8B030D-6E8A-4147-A177-3AD203B41FA5}">
                      <a16:colId xmlns:a16="http://schemas.microsoft.com/office/drawing/2014/main" val="1422810536"/>
                    </a:ext>
                  </a:extLst>
                </a:gridCol>
              </a:tblGrid>
              <a:tr h="247326">
                <a:tc rowSpan="2">
                  <a:txBody>
                    <a:bodyPr/>
                    <a:lstStyle/>
                    <a:p>
                      <a:r>
                        <a:rPr lang="sv-SE" dirty="0"/>
                        <a:t>Röntgen fynd</a:t>
                      </a:r>
                    </a:p>
                  </a:txBody>
                  <a:tcPr/>
                </a:tc>
                <a:tc gridSpan="6">
                  <a:txBody>
                    <a:bodyPr/>
                    <a:lstStyle/>
                    <a:p>
                      <a:pPr algn="ctr"/>
                      <a:r>
                        <a:rPr lang="sv-SE" dirty="0"/>
                        <a:t>Ålder</a:t>
                      </a:r>
                    </a:p>
                  </a:txBody>
                  <a:tcPr anchor="ctr"/>
                </a:tc>
                <a:tc hMerge="1">
                  <a:txBody>
                    <a:bodyPr/>
                    <a:lstStyle/>
                    <a:p>
                      <a:endParaRPr lang="sv-SE" dirty="0"/>
                    </a:p>
                  </a:txBody>
                  <a:tcPr/>
                </a:tc>
                <a:tc hMerge="1">
                  <a:txBody>
                    <a:bodyPr/>
                    <a:lstStyle/>
                    <a:p>
                      <a:endParaRPr lang="sv-SE" dirty="0"/>
                    </a:p>
                  </a:txBody>
                  <a:tcPr/>
                </a:tc>
                <a:tc hMerge="1">
                  <a:txBody>
                    <a:bodyPr/>
                    <a:lstStyle/>
                    <a:p>
                      <a:endParaRPr lang="sv-SE"/>
                    </a:p>
                  </a:txBody>
                  <a:tcPr/>
                </a:tc>
                <a:tc hMerge="1">
                  <a:txBody>
                    <a:bodyPr/>
                    <a:lstStyle/>
                    <a:p>
                      <a:endParaRPr lang="sv-SE"/>
                    </a:p>
                  </a:txBody>
                  <a:tcPr/>
                </a:tc>
                <a:tc hMerge="1">
                  <a:txBody>
                    <a:bodyPr/>
                    <a:lstStyle/>
                    <a:p>
                      <a:endParaRPr lang="sv-SE" dirty="0"/>
                    </a:p>
                  </a:txBody>
                  <a:tcPr/>
                </a:tc>
                <a:extLst>
                  <a:ext uri="{0D108BD9-81ED-4DB2-BD59-A6C34878D82A}">
                    <a16:rowId xmlns:a16="http://schemas.microsoft.com/office/drawing/2014/main" val="335582072"/>
                  </a:ext>
                </a:extLst>
              </a:tr>
              <a:tr h="525273">
                <a:tc vMerge="1">
                  <a:txBody>
                    <a:bodyPr/>
                    <a:lstStyle/>
                    <a:p>
                      <a:r>
                        <a:rPr lang="sv-SE" dirty="0"/>
                        <a:t>Röntgen fynd</a:t>
                      </a:r>
                    </a:p>
                  </a:txBody>
                  <a:tcPr/>
                </a:tc>
                <a:tc>
                  <a:txBody>
                    <a:bodyPr/>
                    <a:lstStyle/>
                    <a:p>
                      <a:r>
                        <a:rPr lang="sv-SE" dirty="0"/>
                        <a:t>20</a:t>
                      </a:r>
                    </a:p>
                  </a:txBody>
                  <a:tcPr/>
                </a:tc>
                <a:tc>
                  <a:txBody>
                    <a:bodyPr/>
                    <a:lstStyle/>
                    <a:p>
                      <a:r>
                        <a:rPr lang="sv-SE" dirty="0"/>
                        <a:t>30</a:t>
                      </a:r>
                    </a:p>
                  </a:txBody>
                  <a:tcPr/>
                </a:tc>
                <a:tc>
                  <a:txBody>
                    <a:bodyPr/>
                    <a:lstStyle/>
                    <a:p>
                      <a:r>
                        <a:rPr lang="sv-SE" dirty="0"/>
                        <a:t>40</a:t>
                      </a:r>
                    </a:p>
                  </a:txBody>
                  <a:tcPr/>
                </a:tc>
                <a:tc>
                  <a:txBody>
                    <a:bodyPr/>
                    <a:lstStyle/>
                    <a:p>
                      <a:r>
                        <a:rPr lang="sv-SE" dirty="0"/>
                        <a:t>50</a:t>
                      </a:r>
                    </a:p>
                  </a:txBody>
                  <a:tcPr/>
                </a:tc>
                <a:tc>
                  <a:txBody>
                    <a:bodyPr/>
                    <a:lstStyle/>
                    <a:p>
                      <a:r>
                        <a:rPr lang="sv-SE" dirty="0"/>
                        <a:t>60</a:t>
                      </a:r>
                    </a:p>
                  </a:txBody>
                  <a:tcPr/>
                </a:tc>
                <a:tc>
                  <a:txBody>
                    <a:bodyPr/>
                    <a:lstStyle/>
                    <a:p>
                      <a:r>
                        <a:rPr lang="sv-SE" dirty="0"/>
                        <a:t>70</a:t>
                      </a:r>
                    </a:p>
                  </a:txBody>
                  <a:tcPr/>
                </a:tc>
                <a:extLst>
                  <a:ext uri="{0D108BD9-81ED-4DB2-BD59-A6C34878D82A}">
                    <a16:rowId xmlns:a16="http://schemas.microsoft.com/office/drawing/2014/main" val="1954893947"/>
                  </a:ext>
                </a:extLst>
              </a:tr>
              <a:tr h="762514">
                <a:tc>
                  <a:txBody>
                    <a:bodyPr/>
                    <a:lstStyle/>
                    <a:p>
                      <a:r>
                        <a:rPr lang="sv-SE" dirty="0"/>
                        <a:t>Disk degeneration</a:t>
                      </a:r>
                    </a:p>
                  </a:txBody>
                  <a:tcPr/>
                </a:tc>
                <a:tc>
                  <a:txBody>
                    <a:bodyPr/>
                    <a:lstStyle/>
                    <a:p>
                      <a:r>
                        <a:rPr lang="sv-SE" dirty="0"/>
                        <a:t>37%</a:t>
                      </a:r>
                    </a:p>
                  </a:txBody>
                  <a:tcPr/>
                </a:tc>
                <a:tc>
                  <a:txBody>
                    <a:bodyPr/>
                    <a:lstStyle/>
                    <a:p>
                      <a:r>
                        <a:rPr lang="sv-SE" dirty="0"/>
                        <a:t>52%</a:t>
                      </a:r>
                    </a:p>
                  </a:txBody>
                  <a:tcPr/>
                </a:tc>
                <a:tc>
                  <a:txBody>
                    <a:bodyPr/>
                    <a:lstStyle/>
                    <a:p>
                      <a:r>
                        <a:rPr lang="sv-SE" dirty="0"/>
                        <a:t>68%</a:t>
                      </a:r>
                    </a:p>
                  </a:txBody>
                  <a:tcPr/>
                </a:tc>
                <a:tc>
                  <a:txBody>
                    <a:bodyPr/>
                    <a:lstStyle/>
                    <a:p>
                      <a:r>
                        <a:rPr lang="sv-SE" dirty="0"/>
                        <a:t>80%</a:t>
                      </a:r>
                    </a:p>
                  </a:txBody>
                  <a:tcPr/>
                </a:tc>
                <a:tc>
                  <a:txBody>
                    <a:bodyPr/>
                    <a:lstStyle/>
                    <a:p>
                      <a:r>
                        <a:rPr lang="sv-SE" dirty="0"/>
                        <a:t>88%</a:t>
                      </a:r>
                    </a:p>
                  </a:txBody>
                  <a:tcPr/>
                </a:tc>
                <a:tc>
                  <a:txBody>
                    <a:bodyPr/>
                    <a:lstStyle/>
                    <a:p>
                      <a:r>
                        <a:rPr lang="sv-SE" dirty="0"/>
                        <a:t>93%</a:t>
                      </a:r>
                    </a:p>
                  </a:txBody>
                  <a:tcPr/>
                </a:tc>
                <a:extLst>
                  <a:ext uri="{0D108BD9-81ED-4DB2-BD59-A6C34878D82A}">
                    <a16:rowId xmlns:a16="http://schemas.microsoft.com/office/drawing/2014/main" val="2880731314"/>
                  </a:ext>
                </a:extLst>
              </a:tr>
              <a:tr h="762514">
                <a:tc>
                  <a:txBody>
                    <a:bodyPr/>
                    <a:lstStyle/>
                    <a:p>
                      <a:r>
                        <a:rPr lang="sv-SE" dirty="0"/>
                        <a:t>Minskad diskhöjd</a:t>
                      </a:r>
                    </a:p>
                  </a:txBody>
                  <a:tcPr/>
                </a:tc>
                <a:tc>
                  <a:txBody>
                    <a:bodyPr/>
                    <a:lstStyle/>
                    <a:p>
                      <a:r>
                        <a:rPr lang="sv-SE" dirty="0"/>
                        <a:t>24%</a:t>
                      </a:r>
                    </a:p>
                  </a:txBody>
                  <a:tcPr/>
                </a:tc>
                <a:tc>
                  <a:txBody>
                    <a:bodyPr/>
                    <a:lstStyle/>
                    <a:p>
                      <a:r>
                        <a:rPr lang="sv-SE" dirty="0"/>
                        <a:t>34%</a:t>
                      </a:r>
                    </a:p>
                  </a:txBody>
                  <a:tcPr/>
                </a:tc>
                <a:tc>
                  <a:txBody>
                    <a:bodyPr/>
                    <a:lstStyle/>
                    <a:p>
                      <a:r>
                        <a:rPr lang="sv-SE" dirty="0"/>
                        <a:t>45%</a:t>
                      </a:r>
                    </a:p>
                  </a:txBody>
                  <a:tcPr/>
                </a:tc>
                <a:tc>
                  <a:txBody>
                    <a:bodyPr/>
                    <a:lstStyle/>
                    <a:p>
                      <a:r>
                        <a:rPr lang="sv-SE" dirty="0"/>
                        <a:t>56%</a:t>
                      </a:r>
                    </a:p>
                  </a:txBody>
                  <a:tcPr/>
                </a:tc>
                <a:tc>
                  <a:txBody>
                    <a:bodyPr/>
                    <a:lstStyle/>
                    <a:p>
                      <a:r>
                        <a:rPr lang="sv-SE" dirty="0"/>
                        <a:t>67%</a:t>
                      </a:r>
                    </a:p>
                  </a:txBody>
                  <a:tcPr/>
                </a:tc>
                <a:tc>
                  <a:txBody>
                    <a:bodyPr/>
                    <a:lstStyle/>
                    <a:p>
                      <a:r>
                        <a:rPr lang="sv-SE" dirty="0"/>
                        <a:t>76%</a:t>
                      </a:r>
                    </a:p>
                  </a:txBody>
                  <a:tcPr/>
                </a:tc>
                <a:extLst>
                  <a:ext uri="{0D108BD9-81ED-4DB2-BD59-A6C34878D82A}">
                    <a16:rowId xmlns:a16="http://schemas.microsoft.com/office/drawing/2014/main" val="2122500905"/>
                  </a:ext>
                </a:extLst>
              </a:tr>
              <a:tr h="720080">
                <a:tc>
                  <a:txBody>
                    <a:bodyPr/>
                    <a:lstStyle/>
                    <a:p>
                      <a:r>
                        <a:rPr lang="sv-SE" dirty="0"/>
                        <a:t>Diskbråck</a:t>
                      </a:r>
                    </a:p>
                  </a:txBody>
                  <a:tcPr/>
                </a:tc>
                <a:tc>
                  <a:txBody>
                    <a:bodyPr/>
                    <a:lstStyle/>
                    <a:p>
                      <a:r>
                        <a:rPr lang="sv-SE" dirty="0"/>
                        <a:t>29%</a:t>
                      </a:r>
                    </a:p>
                  </a:txBody>
                  <a:tcPr/>
                </a:tc>
                <a:tc>
                  <a:txBody>
                    <a:bodyPr/>
                    <a:lstStyle/>
                    <a:p>
                      <a:r>
                        <a:rPr lang="sv-SE" dirty="0"/>
                        <a:t>31%</a:t>
                      </a:r>
                    </a:p>
                  </a:txBody>
                  <a:tcPr/>
                </a:tc>
                <a:tc>
                  <a:txBody>
                    <a:bodyPr/>
                    <a:lstStyle/>
                    <a:p>
                      <a:r>
                        <a:rPr lang="sv-SE" dirty="0"/>
                        <a:t>33%</a:t>
                      </a:r>
                    </a:p>
                  </a:txBody>
                  <a:tcPr/>
                </a:tc>
                <a:tc>
                  <a:txBody>
                    <a:bodyPr/>
                    <a:lstStyle/>
                    <a:p>
                      <a:r>
                        <a:rPr lang="sv-SE" dirty="0"/>
                        <a:t>36%</a:t>
                      </a:r>
                    </a:p>
                  </a:txBody>
                  <a:tcPr/>
                </a:tc>
                <a:tc>
                  <a:txBody>
                    <a:bodyPr/>
                    <a:lstStyle/>
                    <a:p>
                      <a:r>
                        <a:rPr lang="sv-SE" dirty="0"/>
                        <a:t>38%</a:t>
                      </a:r>
                    </a:p>
                  </a:txBody>
                  <a:tcPr/>
                </a:tc>
                <a:tc>
                  <a:txBody>
                    <a:bodyPr/>
                    <a:lstStyle/>
                    <a:p>
                      <a:r>
                        <a:rPr lang="sv-SE" dirty="0"/>
                        <a:t>40%</a:t>
                      </a:r>
                    </a:p>
                  </a:txBody>
                  <a:tcPr/>
                </a:tc>
                <a:extLst>
                  <a:ext uri="{0D108BD9-81ED-4DB2-BD59-A6C34878D82A}">
                    <a16:rowId xmlns:a16="http://schemas.microsoft.com/office/drawing/2014/main" val="918492559"/>
                  </a:ext>
                </a:extLst>
              </a:tr>
              <a:tr h="875455">
                <a:tc>
                  <a:txBody>
                    <a:bodyPr/>
                    <a:lstStyle/>
                    <a:p>
                      <a:r>
                        <a:rPr lang="sv-SE" dirty="0"/>
                        <a:t>Spondylolistes</a:t>
                      </a:r>
                    </a:p>
                  </a:txBody>
                  <a:tcPr/>
                </a:tc>
                <a:tc>
                  <a:txBody>
                    <a:bodyPr/>
                    <a:lstStyle/>
                    <a:p>
                      <a:r>
                        <a:rPr lang="sv-SE" dirty="0"/>
                        <a:t>3%</a:t>
                      </a:r>
                    </a:p>
                  </a:txBody>
                  <a:tcPr/>
                </a:tc>
                <a:tc>
                  <a:txBody>
                    <a:bodyPr/>
                    <a:lstStyle/>
                    <a:p>
                      <a:r>
                        <a:rPr lang="sv-SE" dirty="0"/>
                        <a:t>5%</a:t>
                      </a:r>
                    </a:p>
                  </a:txBody>
                  <a:tcPr/>
                </a:tc>
                <a:tc>
                  <a:txBody>
                    <a:bodyPr/>
                    <a:lstStyle/>
                    <a:p>
                      <a:r>
                        <a:rPr lang="sv-SE" dirty="0"/>
                        <a:t>8%</a:t>
                      </a:r>
                    </a:p>
                  </a:txBody>
                  <a:tcPr/>
                </a:tc>
                <a:tc>
                  <a:txBody>
                    <a:bodyPr/>
                    <a:lstStyle/>
                    <a:p>
                      <a:r>
                        <a:rPr lang="sv-SE" dirty="0"/>
                        <a:t>14%</a:t>
                      </a:r>
                    </a:p>
                  </a:txBody>
                  <a:tcPr/>
                </a:tc>
                <a:tc>
                  <a:txBody>
                    <a:bodyPr/>
                    <a:lstStyle/>
                    <a:p>
                      <a:r>
                        <a:rPr lang="sv-SE" dirty="0"/>
                        <a:t>23%</a:t>
                      </a:r>
                    </a:p>
                  </a:txBody>
                  <a:tcPr/>
                </a:tc>
                <a:tc>
                  <a:txBody>
                    <a:bodyPr/>
                    <a:lstStyle/>
                    <a:p>
                      <a:r>
                        <a:rPr lang="sv-SE" dirty="0"/>
                        <a:t>35%</a:t>
                      </a:r>
                    </a:p>
                  </a:txBody>
                  <a:tcPr/>
                </a:tc>
                <a:extLst>
                  <a:ext uri="{0D108BD9-81ED-4DB2-BD59-A6C34878D82A}">
                    <a16:rowId xmlns:a16="http://schemas.microsoft.com/office/drawing/2014/main" val="290249471"/>
                  </a:ext>
                </a:extLst>
              </a:tr>
            </a:tbl>
          </a:graphicData>
        </a:graphic>
      </p:graphicFrame>
      <p:cxnSp>
        <p:nvCxnSpPr>
          <p:cNvPr id="6" name="Rak koppling 5">
            <a:extLst>
              <a:ext uri="{FF2B5EF4-FFF2-40B4-BE49-F238E27FC236}">
                <a16:creationId xmlns:a16="http://schemas.microsoft.com/office/drawing/2014/main" id="{73E96DF1-85E0-480B-9E4D-68807CEDC19B}"/>
              </a:ext>
            </a:extLst>
          </p:cNvPr>
          <p:cNvCxnSpPr/>
          <p:nvPr/>
        </p:nvCxnSpPr>
        <p:spPr>
          <a:xfrm>
            <a:off x="914400" y="2780928"/>
            <a:ext cx="69699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5F6D9343-144D-492E-AFA7-AD9A8CA70C0A}"/>
              </a:ext>
            </a:extLst>
          </p:cNvPr>
          <p:cNvSpPr txBox="1"/>
          <p:nvPr/>
        </p:nvSpPr>
        <p:spPr>
          <a:xfrm>
            <a:off x="5796136" y="5926286"/>
            <a:ext cx="2448272" cy="369332"/>
          </a:xfrm>
          <a:prstGeom prst="rect">
            <a:avLst/>
          </a:prstGeom>
          <a:noFill/>
        </p:spPr>
        <p:txBody>
          <a:bodyPr wrap="square" rtlCol="0">
            <a:spAutoFit/>
          </a:bodyPr>
          <a:lstStyle/>
          <a:p>
            <a:r>
              <a:rPr lang="sv-SE" dirty="0" err="1"/>
              <a:t>Brinjikji</a:t>
            </a:r>
            <a:r>
              <a:rPr lang="sv-SE" dirty="0"/>
              <a:t> et al.2015</a:t>
            </a:r>
          </a:p>
        </p:txBody>
      </p:sp>
    </p:spTree>
    <p:extLst>
      <p:ext uri="{BB962C8B-B14F-4D97-AF65-F5344CB8AC3E}">
        <p14:creationId xmlns:p14="http://schemas.microsoft.com/office/powerpoint/2010/main" val="111968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err="1"/>
              <a:t>Långvarig</a:t>
            </a:r>
            <a:r>
              <a:rPr lang="en-US" dirty="0"/>
              <a:t> </a:t>
            </a:r>
            <a:r>
              <a:rPr lang="en-US" dirty="0" err="1"/>
              <a:t>smärta</a:t>
            </a:r>
            <a:r>
              <a:rPr lang="en-US" dirty="0"/>
              <a:t> </a:t>
            </a:r>
            <a:r>
              <a:rPr lang="en-US" dirty="0" err="1"/>
              <a:t>kan</a:t>
            </a:r>
            <a:r>
              <a:rPr lang="en-US" dirty="0"/>
              <a:t> </a:t>
            </a:r>
            <a:r>
              <a:rPr lang="en-US" dirty="0" err="1"/>
              <a:t>bero</a:t>
            </a:r>
            <a:r>
              <a:rPr lang="en-US" dirty="0"/>
              <a:t> </a:t>
            </a:r>
            <a:r>
              <a:rPr lang="en-US" dirty="0" err="1"/>
              <a:t>på</a:t>
            </a:r>
            <a:r>
              <a:rPr lang="en-US" dirty="0"/>
              <a:t> </a:t>
            </a:r>
            <a:r>
              <a:rPr lang="en-US" dirty="0" err="1"/>
              <a:t>att</a:t>
            </a:r>
            <a:r>
              <a:rPr lang="en-US" dirty="0"/>
              <a:t> </a:t>
            </a:r>
            <a:r>
              <a:rPr lang="en-US" dirty="0" err="1"/>
              <a:t>nerver</a:t>
            </a:r>
            <a:r>
              <a:rPr lang="en-US" dirty="0"/>
              <a:t> </a:t>
            </a:r>
            <a:r>
              <a:rPr lang="en-US" dirty="0" err="1"/>
              <a:t>blir</a:t>
            </a:r>
            <a:r>
              <a:rPr lang="en-US" dirty="0"/>
              <a:t> </a:t>
            </a:r>
            <a:r>
              <a:rPr lang="en-US" i="1" dirty="0" err="1"/>
              <a:t>för</a:t>
            </a:r>
            <a:r>
              <a:rPr lang="en-US" dirty="0"/>
              <a:t> </a:t>
            </a:r>
            <a:r>
              <a:rPr lang="en-US" dirty="0" err="1"/>
              <a:t>känsliga</a:t>
            </a:r>
            <a:endParaRPr lang="en-US" dirty="0"/>
          </a:p>
        </p:txBody>
      </p:sp>
      <p:sp>
        <p:nvSpPr>
          <p:cNvPr id="3" name="Platshållare för bildnummer 2"/>
          <p:cNvSpPr>
            <a:spLocks noGrp="1"/>
          </p:cNvSpPr>
          <p:nvPr>
            <p:ph type="sldNum" sz="quarter" idx="12"/>
          </p:nvPr>
        </p:nvSpPr>
        <p:spPr/>
        <p:txBody>
          <a:bodyPr/>
          <a:lstStyle/>
          <a:p>
            <a:fld id="{1AE4751A-AA96-4646-BD73-768A52C93DF9}" type="slidenum">
              <a:rPr lang="en-GB" smtClean="0"/>
              <a:pPr/>
              <a:t>9</a:t>
            </a:fld>
            <a:endParaRPr lang="en-GB" dirty="0"/>
          </a:p>
        </p:txBody>
      </p:sp>
      <p:pic>
        <p:nvPicPr>
          <p:cNvPr id="5" name="Platshållare för innehåll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904256"/>
            <a:ext cx="7200800" cy="4306044"/>
          </a:xfrm>
        </p:spPr>
      </p:pic>
    </p:spTree>
    <p:extLst>
      <p:ext uri="{BB962C8B-B14F-4D97-AF65-F5344CB8AC3E}">
        <p14:creationId xmlns:p14="http://schemas.microsoft.com/office/powerpoint/2010/main" val="3513300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genkapital">
  <a:themeElements>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Klassisk kontor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genkapital">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6609</TotalTime>
  <Words>5113</Words>
  <Application>Microsoft Office PowerPoint</Application>
  <PresentationFormat>Bildspel på skärmen (4:3)</PresentationFormat>
  <Paragraphs>512</Paragraphs>
  <Slides>43</Slides>
  <Notes>42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Calibri</vt:lpstr>
      <vt:lpstr>Times New Roman</vt:lpstr>
      <vt:lpstr>Wingdings 2</vt:lpstr>
      <vt:lpstr>Egenkapital</vt:lpstr>
      <vt:lpstr>BättreRygg Välkommen</vt:lpstr>
      <vt:lpstr>Sammanfattning av skriftlig informationsdelen</vt:lpstr>
      <vt:lpstr>Innehåll BättreRygg gruppundervisning</vt:lpstr>
      <vt:lpstr>… hjälper oss att skydda oss själva </vt:lpstr>
      <vt:lpstr>Smärtupplevelsen</vt:lpstr>
      <vt:lpstr>Smärtupplevelsen =  varning från kroppen – tolkas i hjärnan</vt:lpstr>
      <vt:lpstr>Vad kan göra ont?</vt:lpstr>
      <vt:lpstr>Kan man se ryggsmärta? Tabell1. Åldersspecifik förekomst av röntgenfynd hos personer utan symtom</vt:lpstr>
      <vt:lpstr>Långvarig smärta kan bero på att nerver blir för känsliga</vt:lpstr>
      <vt:lpstr>Nerver som blir mer känsliga, aktiveras lättare</vt:lpstr>
      <vt:lpstr>Exempel vid överkänslighet</vt:lpstr>
      <vt:lpstr>Ytterligare exempel på överkänslighet</vt:lpstr>
      <vt:lpstr>Varför har vi denna överkänslighet?</vt:lpstr>
      <vt:lpstr>Den skyddande överkänsligheten ska endast vara några veckor men…</vt:lpstr>
      <vt:lpstr>Vid överkänslighet</vt:lpstr>
      <vt:lpstr>Riskfaktorer för utveckling/bevarande långvarig smärta:</vt:lpstr>
      <vt:lpstr>Toleransträning av nervsystemet</vt:lpstr>
      <vt:lpstr>Kroppens egna smärtlindringssystem</vt:lpstr>
      <vt:lpstr>PowerPoint-presentation</vt:lpstr>
      <vt:lpstr>PowerPoint-presentation</vt:lpstr>
      <vt:lpstr>PowerPoint-presentation</vt:lpstr>
      <vt:lpstr>Smärtupplevelsen</vt:lpstr>
      <vt:lpstr>Smärtupplevelsen</vt:lpstr>
      <vt:lpstr>Pausövning </vt:lpstr>
      <vt:lpstr>Pausövning - omriktning </vt:lpstr>
      <vt:lpstr>PowerPoint-presentation</vt:lpstr>
      <vt:lpstr>Aktivitetsnivå  – för mycket aktivitet Tarzan modellen</vt:lpstr>
      <vt:lpstr>Aktivitesnivå– för lite aktivitet Uppgivelsemodellen       </vt:lpstr>
      <vt:lpstr>Aktivitetsnivå - idealt</vt:lpstr>
      <vt:lpstr>Aktivitetsnivå</vt:lpstr>
      <vt:lpstr>Ryggsmärta</vt:lpstr>
      <vt:lpstr>Ryggsmärta</vt:lpstr>
      <vt:lpstr>Twin Peaks </vt:lpstr>
      <vt:lpstr>Öka din kapacitet – förbättra allmänkonditionen</vt:lpstr>
      <vt:lpstr>Den bästa positionen är din nästa</vt:lpstr>
      <vt:lpstr>Öka din ryggs kapacitet! Vi hjälper dig att komma igång! </vt:lpstr>
      <vt:lpstr>Nu till din träning BättreRygg</vt:lpstr>
      <vt:lpstr>Utveckling av ryggsmärta?</vt:lpstr>
      <vt:lpstr>Första hjälpen när ryggsmärtan blossar upp</vt:lpstr>
      <vt:lpstr>Tips…</vt:lpstr>
      <vt:lpstr>Sammanfattning</vt:lpstr>
      <vt:lpstr>Sammanfattning</vt:lpstr>
      <vt:lpstr>    TACK  </vt:lpstr>
    </vt:vector>
  </TitlesOfParts>
  <Company>Syddansk Unversitet - University of Southern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GLA:D Ryg Velkommen</dc:title>
  <dc:creator>Inge Ris Hansen</dc:creator>
  <cp:lastModifiedBy>Karin Schröder</cp:lastModifiedBy>
  <cp:revision>368</cp:revision>
  <cp:lastPrinted>2017-02-07T12:49:17Z</cp:lastPrinted>
  <dcterms:created xsi:type="dcterms:W3CDTF">2016-09-08T11:18:35Z</dcterms:created>
  <dcterms:modified xsi:type="dcterms:W3CDTF">2023-10-30T10:08:09Z</dcterms:modified>
</cp:coreProperties>
</file>